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56" r:id="rId5"/>
    <p:sldId id="353" r:id="rId6"/>
    <p:sldId id="258" r:id="rId7"/>
    <p:sldId id="261" r:id="rId8"/>
    <p:sldId id="262" r:id="rId9"/>
    <p:sldId id="263" r:id="rId10"/>
    <p:sldId id="345" r:id="rId11"/>
    <p:sldId id="346" r:id="rId12"/>
    <p:sldId id="348" r:id="rId13"/>
    <p:sldId id="265" r:id="rId14"/>
    <p:sldId id="266" r:id="rId15"/>
    <p:sldId id="267" r:id="rId16"/>
    <p:sldId id="270" r:id="rId17"/>
    <p:sldId id="269" r:id="rId18"/>
    <p:sldId id="271" r:id="rId19"/>
    <p:sldId id="273" r:id="rId20"/>
    <p:sldId id="274" r:id="rId21"/>
    <p:sldId id="347" r:id="rId22"/>
    <p:sldId id="352" r:id="rId23"/>
    <p:sldId id="351" r:id="rId24"/>
    <p:sldId id="276" r:id="rId25"/>
    <p:sldId id="343" r:id="rId26"/>
    <p:sldId id="277" r:id="rId27"/>
    <p:sldId id="349" r:id="rId28"/>
    <p:sldId id="354" r:id="rId29"/>
    <p:sldId id="340" r:id="rId30"/>
    <p:sldId id="341" r:id="rId31"/>
    <p:sldId id="281" r:id="rId32"/>
    <p:sldId id="27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6A9C"/>
    <a:srgbClr val="000000"/>
    <a:srgbClr val="6C9742"/>
    <a:srgbClr val="D4DDCF"/>
    <a:srgbClr val="EBEF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342051-8E1D-4D17-B083-CD9C146317C8}" v="7" dt="2025-12-09T18:54:59.7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66718"/>
  </p:normalViewPr>
  <p:slideViewPr>
    <p:cSldViewPr snapToGrid="0">
      <p:cViewPr varScale="1">
        <p:scale>
          <a:sx n="63" d="100"/>
          <a:sy n="63" d="100"/>
        </p:scale>
        <p:origin x="1598" y="67"/>
      </p:cViewPr>
      <p:guideLst/>
    </p:cSldViewPr>
  </p:slideViewPr>
  <p:notesTextViewPr>
    <p:cViewPr>
      <p:scale>
        <a:sx n="1" d="1"/>
        <a:sy n="1" d="1"/>
      </p:scale>
      <p:origin x="0" y="0"/>
    </p:cViewPr>
  </p:notesTextViewPr>
  <p:notesViewPr>
    <p:cSldViewPr snapToGrid="0">
      <p:cViewPr varScale="1">
        <p:scale>
          <a:sx n="85" d="100"/>
          <a:sy n="85" d="100"/>
        </p:scale>
        <p:origin x="272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terson, Kyla (DBHDS)" userId="S::k.patterson@dbhds.virginia.gov::3f0333e8-faa3-48fd-85e5-d82c2705e338" providerId="AD" clId="Web-{2D4DB1E7-8010-24AA-5B79-BD257C5607CE}"/>
    <pc:docChg chg="modSld">
      <pc:chgData name="Patterson, Kyla (DBHDS)" userId="S::k.patterson@dbhds.virginia.gov::3f0333e8-faa3-48fd-85e5-d82c2705e338" providerId="AD" clId="Web-{2D4DB1E7-8010-24AA-5B79-BD257C5607CE}" dt="2025-12-08T13:18:10.471" v="3"/>
      <pc:docMkLst>
        <pc:docMk/>
      </pc:docMkLst>
      <pc:sldChg chg="modNotes">
        <pc:chgData name="Patterson, Kyla (DBHDS)" userId="S::k.patterson@dbhds.virginia.gov::3f0333e8-faa3-48fd-85e5-d82c2705e338" providerId="AD" clId="Web-{2D4DB1E7-8010-24AA-5B79-BD257C5607CE}" dt="2025-12-08T13:18:10.471" v="3"/>
        <pc:sldMkLst>
          <pc:docMk/>
          <pc:sldMk cId="782837901" sldId="341"/>
        </pc:sldMkLst>
      </pc:sldChg>
      <pc:sldChg chg="modNotes">
        <pc:chgData name="Patterson, Kyla (DBHDS)" userId="S::k.patterson@dbhds.virginia.gov::3f0333e8-faa3-48fd-85e5-d82c2705e338" providerId="AD" clId="Web-{2D4DB1E7-8010-24AA-5B79-BD257C5607CE}" dt="2025-12-08T13:09:30.147" v="2"/>
        <pc:sldMkLst>
          <pc:docMk/>
          <pc:sldMk cId="3914162105" sldId="343"/>
        </pc:sldMkLst>
      </pc:sldChg>
    </pc:docChg>
  </pc:docChgLst>
  <pc:docChgLst>
    <pc:chgData name="Corbett, Richard (DBHDS)" userId="7ce44699-28cd-4bae-941b-ca0d427222ae" providerId="ADAL" clId="{786D98D8-C88F-442A-B426-8DAAB5BA4632}"/>
    <pc:docChg chg="undo custSel modSld">
      <pc:chgData name="Corbett, Richard (DBHDS)" userId="7ce44699-28cd-4bae-941b-ca0d427222ae" providerId="ADAL" clId="{786D98D8-C88F-442A-B426-8DAAB5BA4632}" dt="2025-12-09T22:22:47.137" v="1117" actId="20577"/>
      <pc:docMkLst>
        <pc:docMk/>
      </pc:docMkLst>
      <pc:sldChg chg="modNotesTx">
        <pc:chgData name="Corbett, Richard (DBHDS)" userId="7ce44699-28cd-4bae-941b-ca0d427222ae" providerId="ADAL" clId="{786D98D8-C88F-442A-B426-8DAAB5BA4632}" dt="2025-12-09T21:30:21.918" v="1113" actId="20577"/>
        <pc:sldMkLst>
          <pc:docMk/>
          <pc:sldMk cId="619844290" sldId="261"/>
        </pc:sldMkLst>
      </pc:sldChg>
      <pc:sldChg chg="modSp mod modNotesTx">
        <pc:chgData name="Corbett, Richard (DBHDS)" userId="7ce44699-28cd-4bae-941b-ca0d427222ae" providerId="ADAL" clId="{786D98D8-C88F-442A-B426-8DAAB5BA4632}" dt="2025-12-09T19:14:57.613" v="1111" actId="20577"/>
        <pc:sldMkLst>
          <pc:docMk/>
          <pc:sldMk cId="1100955887" sldId="262"/>
        </pc:sldMkLst>
        <pc:spChg chg="mod">
          <ac:chgData name="Corbett, Richard (DBHDS)" userId="7ce44699-28cd-4bae-941b-ca0d427222ae" providerId="ADAL" clId="{786D98D8-C88F-442A-B426-8DAAB5BA4632}" dt="2025-12-09T19:14:57.613" v="1111" actId="20577"/>
          <ac:spMkLst>
            <pc:docMk/>
            <pc:sldMk cId="1100955887" sldId="262"/>
            <ac:spMk id="9" creationId="{5CB26F00-3743-DDE1-DF06-898CCDEA504F}"/>
          </ac:spMkLst>
        </pc:spChg>
      </pc:sldChg>
      <pc:sldChg chg="modSp mod modNotesTx">
        <pc:chgData name="Corbett, Richard (DBHDS)" userId="7ce44699-28cd-4bae-941b-ca0d427222ae" providerId="ADAL" clId="{786D98D8-C88F-442A-B426-8DAAB5BA4632}" dt="2025-12-09T18:29:59.710" v="620" actId="20577"/>
        <pc:sldMkLst>
          <pc:docMk/>
          <pc:sldMk cId="3148736828" sldId="267"/>
        </pc:sldMkLst>
        <pc:graphicFrameChg chg="modGraphic">
          <ac:chgData name="Corbett, Richard (DBHDS)" userId="7ce44699-28cd-4bae-941b-ca0d427222ae" providerId="ADAL" clId="{786D98D8-C88F-442A-B426-8DAAB5BA4632}" dt="2025-12-09T18:25:47.917" v="90" actId="13926"/>
          <ac:graphicFrameMkLst>
            <pc:docMk/>
            <pc:sldMk cId="3148736828" sldId="267"/>
            <ac:graphicFrameMk id="11" creationId="{6214B8B8-AFF5-4A2A-D2A8-32D15551C74F}"/>
          </ac:graphicFrameMkLst>
        </pc:graphicFrameChg>
      </pc:sldChg>
      <pc:sldChg chg="modSp mod modNotesTx">
        <pc:chgData name="Corbett, Richard (DBHDS)" userId="7ce44699-28cd-4bae-941b-ca0d427222ae" providerId="ADAL" clId="{786D98D8-C88F-442A-B426-8DAAB5BA4632}" dt="2025-12-09T18:45:03.125" v="664" actId="20577"/>
        <pc:sldMkLst>
          <pc:docMk/>
          <pc:sldMk cId="3549500165" sldId="271"/>
        </pc:sldMkLst>
        <pc:spChg chg="mod">
          <ac:chgData name="Corbett, Richard (DBHDS)" userId="7ce44699-28cd-4bae-941b-ca0d427222ae" providerId="ADAL" clId="{786D98D8-C88F-442A-B426-8DAAB5BA4632}" dt="2025-12-09T18:43:04.430" v="631" actId="20577"/>
          <ac:spMkLst>
            <pc:docMk/>
            <pc:sldMk cId="3549500165" sldId="271"/>
            <ac:spMk id="2" creationId="{A711D438-7F3E-297E-31CE-C50C6AD2C325}"/>
          </ac:spMkLst>
        </pc:spChg>
        <pc:graphicFrameChg chg="modGraphic">
          <ac:chgData name="Corbett, Richard (DBHDS)" userId="7ce44699-28cd-4bae-941b-ca0d427222ae" providerId="ADAL" clId="{786D98D8-C88F-442A-B426-8DAAB5BA4632}" dt="2025-12-09T18:44:21.456" v="656" actId="20577"/>
          <ac:graphicFrameMkLst>
            <pc:docMk/>
            <pc:sldMk cId="3549500165" sldId="271"/>
            <ac:graphicFrameMk id="8" creationId="{A9C80AFA-1788-4093-1EB5-5A770AD56CB5}"/>
          </ac:graphicFrameMkLst>
        </pc:graphicFrameChg>
      </pc:sldChg>
      <pc:sldChg chg="addSp modSp mod modNotesTx">
        <pc:chgData name="Corbett, Richard (DBHDS)" userId="7ce44699-28cd-4bae-941b-ca0d427222ae" providerId="ADAL" clId="{786D98D8-C88F-442A-B426-8DAAB5BA4632}" dt="2025-12-09T18:51:49.305" v="905" actId="14100"/>
        <pc:sldMkLst>
          <pc:docMk/>
          <pc:sldMk cId="3430470344" sldId="273"/>
        </pc:sldMkLst>
        <pc:spChg chg="add mod">
          <ac:chgData name="Corbett, Richard (DBHDS)" userId="7ce44699-28cd-4bae-941b-ca0d427222ae" providerId="ADAL" clId="{786D98D8-C88F-442A-B426-8DAAB5BA4632}" dt="2025-12-09T18:51:49.305" v="905" actId="14100"/>
          <ac:spMkLst>
            <pc:docMk/>
            <pc:sldMk cId="3430470344" sldId="273"/>
            <ac:spMk id="2" creationId="{636C41A5-36D1-5954-E27D-69EBAA2F60D7}"/>
          </ac:spMkLst>
        </pc:spChg>
        <pc:graphicFrameChg chg="modGraphic">
          <ac:chgData name="Corbett, Richard (DBHDS)" userId="7ce44699-28cd-4bae-941b-ca0d427222ae" providerId="ADAL" clId="{786D98D8-C88F-442A-B426-8DAAB5BA4632}" dt="2025-12-09T18:48:46.614" v="767" actId="20577"/>
          <ac:graphicFrameMkLst>
            <pc:docMk/>
            <pc:sldMk cId="3430470344" sldId="273"/>
            <ac:graphicFrameMk id="10" creationId="{87920F3E-C839-FDE0-1A29-365E18D71755}"/>
          </ac:graphicFrameMkLst>
        </pc:graphicFrameChg>
      </pc:sldChg>
      <pc:sldChg chg="modSp mod modNotesTx">
        <pc:chgData name="Corbett, Richard (DBHDS)" userId="7ce44699-28cd-4bae-941b-ca0d427222ae" providerId="ADAL" clId="{786D98D8-C88F-442A-B426-8DAAB5BA4632}" dt="2025-12-09T22:22:33.204" v="1114" actId="20577"/>
        <pc:sldMkLst>
          <pc:docMk/>
          <pc:sldMk cId="2041183233" sldId="274"/>
        </pc:sldMkLst>
        <pc:spChg chg="mod">
          <ac:chgData name="Corbett, Richard (DBHDS)" userId="7ce44699-28cd-4bae-941b-ca0d427222ae" providerId="ADAL" clId="{786D98D8-C88F-442A-B426-8DAAB5BA4632}" dt="2025-12-09T22:22:33.204" v="1114" actId="20577"/>
          <ac:spMkLst>
            <pc:docMk/>
            <pc:sldMk cId="2041183233" sldId="274"/>
            <ac:spMk id="2" creationId="{93E65A69-68BB-FF33-FEA4-78D936BCE7F5}"/>
          </ac:spMkLst>
        </pc:spChg>
        <pc:spChg chg="mod">
          <ac:chgData name="Corbett, Richard (DBHDS)" userId="7ce44699-28cd-4bae-941b-ca0d427222ae" providerId="ADAL" clId="{786D98D8-C88F-442A-B426-8DAAB5BA4632}" dt="2025-12-07T17:44:17.904" v="4" actId="20577"/>
          <ac:spMkLst>
            <pc:docMk/>
            <pc:sldMk cId="2041183233" sldId="274"/>
            <ac:spMk id="9" creationId="{1574FC4E-B132-869B-672C-AF9532FBC530}"/>
          </ac:spMkLst>
        </pc:spChg>
      </pc:sldChg>
      <pc:sldChg chg="modSp mod modNotesTx">
        <pc:chgData name="Corbett, Richard (DBHDS)" userId="7ce44699-28cd-4bae-941b-ca0d427222ae" providerId="ADAL" clId="{786D98D8-C88F-442A-B426-8DAAB5BA4632}" dt="2025-12-09T22:22:47.137" v="1117" actId="20577"/>
        <pc:sldMkLst>
          <pc:docMk/>
          <pc:sldMk cId="2668632244" sldId="347"/>
        </pc:sldMkLst>
        <pc:spChg chg="mod">
          <ac:chgData name="Corbett, Richard (DBHDS)" userId="7ce44699-28cd-4bae-941b-ca0d427222ae" providerId="ADAL" clId="{786D98D8-C88F-442A-B426-8DAAB5BA4632}" dt="2025-12-09T22:22:40.721" v="1115" actId="20577"/>
          <ac:spMkLst>
            <pc:docMk/>
            <pc:sldMk cId="2668632244" sldId="347"/>
            <ac:spMk id="2" creationId="{5953E738-0B01-D000-A7F2-CF5B6F1B9C4B}"/>
          </ac:spMkLst>
        </pc:spChg>
        <pc:spChg chg="mod">
          <ac:chgData name="Corbett, Richard (DBHDS)" userId="7ce44699-28cd-4bae-941b-ca0d427222ae" providerId="ADAL" clId="{786D98D8-C88F-442A-B426-8DAAB5BA4632}" dt="2025-12-09T22:22:47.137" v="1117" actId="20577"/>
          <ac:spMkLst>
            <pc:docMk/>
            <pc:sldMk cId="2668632244" sldId="347"/>
            <ac:spMk id="9" creationId="{1574FC4E-B132-869B-672C-AF9532FBC530}"/>
          </ac:spMkLst>
        </pc:spChg>
      </pc:sldChg>
      <pc:sldChg chg="modNotesTx">
        <pc:chgData name="Corbett, Richard (DBHDS)" userId="7ce44699-28cd-4bae-941b-ca0d427222ae" providerId="ADAL" clId="{786D98D8-C88F-442A-B426-8DAAB5BA4632}" dt="2025-12-07T17:47:26.957" v="80" actId="20577"/>
        <pc:sldMkLst>
          <pc:docMk/>
          <pc:sldMk cId="3312266125" sldId="35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4"/>
            <c:invertIfNegative val="0"/>
            <c:bubble3D val="0"/>
            <c:spPr>
              <a:solidFill>
                <a:srgbClr val="116A9C"/>
              </a:solidFill>
              <a:ln>
                <a:noFill/>
              </a:ln>
              <a:effectLst/>
            </c:spPr>
            <c:extLst>
              <c:ext xmlns:c16="http://schemas.microsoft.com/office/drawing/2014/chart" uri="{C3380CC4-5D6E-409C-BE32-E72D297353CC}">
                <c16:uniqueId val="{00000000-CF1A-4A4F-8D12-3785FAAE2FD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c:formatCode>
                <c:ptCount val="5"/>
                <c:pt idx="0">
                  <c:v>0.99099999999999999</c:v>
                </c:pt>
                <c:pt idx="1">
                  <c:v>0.95299999999999996</c:v>
                </c:pt>
                <c:pt idx="2">
                  <c:v>0.94199999999999995</c:v>
                </c:pt>
                <c:pt idx="3">
                  <c:v>0.99299999999999999</c:v>
                </c:pt>
                <c:pt idx="4">
                  <c:v>0.97950000000000004</c:v>
                </c:pt>
              </c:numCache>
            </c:numRef>
          </c:val>
          <c:extLst>
            <c:ext xmlns:c16="http://schemas.microsoft.com/office/drawing/2014/chart" uri="{C3380CC4-5D6E-409C-BE32-E72D297353CC}">
              <c16:uniqueId val="{00000000-7C49-C84D-B7FE-AEE9C440020C}"/>
            </c:ext>
          </c:extLst>
        </c:ser>
        <c:dLbls>
          <c:showLegendKey val="0"/>
          <c:showVal val="0"/>
          <c:showCatName val="0"/>
          <c:showSerName val="0"/>
          <c:showPercent val="0"/>
          <c:showBubbleSize val="0"/>
        </c:dLbls>
        <c:gapWidth val="100"/>
        <c:axId val="15941503"/>
        <c:axId val="15943999"/>
      </c:barChart>
      <c:catAx>
        <c:axId val="1594150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43999"/>
        <c:crosses val="autoZero"/>
        <c:auto val="1"/>
        <c:lblAlgn val="ctr"/>
        <c:lblOffset val="100"/>
        <c:noMultiLvlLbl val="0"/>
      </c:catAx>
      <c:valAx>
        <c:axId val="15943999"/>
        <c:scaling>
          <c:orientation val="minMax"/>
          <c:max val="1"/>
          <c:min val="0.8"/>
        </c:scaling>
        <c:delete val="1"/>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crossAx val="1594150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4"/>
            <c:invertIfNegative val="0"/>
            <c:bubble3D val="0"/>
            <c:spPr>
              <a:solidFill>
                <a:srgbClr val="116A9C"/>
              </a:solidFill>
              <a:ln>
                <a:noFill/>
              </a:ln>
              <a:effectLst/>
            </c:spPr>
            <c:extLst>
              <c:ext xmlns:c16="http://schemas.microsoft.com/office/drawing/2014/chart" uri="{C3380CC4-5D6E-409C-BE32-E72D297353CC}">
                <c16:uniqueId val="{00000000-725A-4736-A621-15094394AFA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c:formatCode>
                <c:ptCount val="5"/>
                <c:pt idx="0">
                  <c:v>0.98699999999999999</c:v>
                </c:pt>
                <c:pt idx="1">
                  <c:v>0.97099999999999997</c:v>
                </c:pt>
                <c:pt idx="2">
                  <c:v>0.96499999999999997</c:v>
                </c:pt>
                <c:pt idx="3">
                  <c:v>0.998</c:v>
                </c:pt>
                <c:pt idx="4">
                  <c:v>0.98450000000000004</c:v>
                </c:pt>
              </c:numCache>
            </c:numRef>
          </c:val>
          <c:extLst>
            <c:ext xmlns:c16="http://schemas.microsoft.com/office/drawing/2014/chart" uri="{C3380CC4-5D6E-409C-BE32-E72D297353CC}">
              <c16:uniqueId val="{00000000-223A-E342-B9F3-6ED34A0B58B3}"/>
            </c:ext>
          </c:extLst>
        </c:ser>
        <c:dLbls>
          <c:showLegendKey val="0"/>
          <c:showVal val="0"/>
          <c:showCatName val="0"/>
          <c:showSerName val="0"/>
          <c:showPercent val="0"/>
          <c:showBubbleSize val="0"/>
        </c:dLbls>
        <c:gapWidth val="100"/>
        <c:axId val="15895743"/>
        <c:axId val="15884511"/>
      </c:barChart>
      <c:catAx>
        <c:axId val="1589574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884511"/>
        <c:crosses val="autoZero"/>
        <c:auto val="1"/>
        <c:lblAlgn val="ctr"/>
        <c:lblOffset val="100"/>
        <c:noMultiLvlLbl val="0"/>
      </c:catAx>
      <c:valAx>
        <c:axId val="15884511"/>
        <c:scaling>
          <c:orientation val="minMax"/>
          <c:max val="1"/>
          <c:min val="0.8"/>
        </c:scaling>
        <c:delete val="1"/>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crossAx val="1589574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nchor="t"/>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4"/>
            <c:invertIfNegative val="0"/>
            <c:bubble3D val="0"/>
            <c:spPr>
              <a:solidFill>
                <a:srgbClr val="116A9C"/>
              </a:solidFill>
              <a:ln>
                <a:noFill/>
              </a:ln>
              <a:effectLst/>
            </c:spPr>
            <c:extLst>
              <c:ext xmlns:c16="http://schemas.microsoft.com/office/drawing/2014/chart" uri="{C3380CC4-5D6E-409C-BE32-E72D297353CC}">
                <c16:uniqueId val="{00000000-57A6-4581-A1BE-C9EDFEFCC17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c:formatCode>
                <c:ptCount val="5"/>
                <c:pt idx="0">
                  <c:v>0.98399999999999999</c:v>
                </c:pt>
                <c:pt idx="1">
                  <c:v>0.99199999999999999</c:v>
                </c:pt>
                <c:pt idx="2">
                  <c:v>0.996</c:v>
                </c:pt>
                <c:pt idx="3">
                  <c:v>0.97399999999999998</c:v>
                </c:pt>
                <c:pt idx="4">
                  <c:v>0.99490000000000001</c:v>
                </c:pt>
              </c:numCache>
            </c:numRef>
          </c:val>
          <c:extLst>
            <c:ext xmlns:c16="http://schemas.microsoft.com/office/drawing/2014/chart" uri="{C3380CC4-5D6E-409C-BE32-E72D297353CC}">
              <c16:uniqueId val="{00000000-323F-EA46-8650-C9955DD3FFB3}"/>
            </c:ext>
          </c:extLst>
        </c:ser>
        <c:dLbls>
          <c:showLegendKey val="0"/>
          <c:showVal val="0"/>
          <c:showCatName val="0"/>
          <c:showSerName val="0"/>
          <c:showPercent val="0"/>
          <c:showBubbleSize val="0"/>
        </c:dLbls>
        <c:gapWidth val="100"/>
        <c:axId val="275328"/>
        <c:axId val="274080"/>
      </c:barChart>
      <c:catAx>
        <c:axId val="275328"/>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274080"/>
        <c:crosses val="autoZero"/>
        <c:auto val="1"/>
        <c:lblAlgn val="ctr"/>
        <c:lblOffset val="100"/>
        <c:noMultiLvlLbl val="0"/>
      </c:catAx>
      <c:valAx>
        <c:axId val="274080"/>
        <c:scaling>
          <c:orientation val="minMax"/>
          <c:max val="1"/>
          <c:min val="0.8"/>
        </c:scaling>
        <c:delete val="1"/>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crossAx val="27532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4"/>
            <c:invertIfNegative val="0"/>
            <c:bubble3D val="0"/>
            <c:spPr>
              <a:solidFill>
                <a:srgbClr val="116A9C"/>
              </a:solidFill>
              <a:ln>
                <a:noFill/>
              </a:ln>
              <a:effectLst/>
            </c:spPr>
            <c:extLst>
              <c:ext xmlns:c16="http://schemas.microsoft.com/office/drawing/2014/chart" uri="{C3380CC4-5D6E-409C-BE32-E72D297353CC}">
                <c16:uniqueId val="{00000000-252B-4C2B-AD6A-74F83B457C3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c:formatCode>
                <c:ptCount val="5"/>
                <c:pt idx="0">
                  <c:v>0.94799999999999995</c:v>
                </c:pt>
                <c:pt idx="1">
                  <c:v>0.98799999999999999</c:v>
                </c:pt>
                <c:pt idx="2">
                  <c:v>0.97199999999999998</c:v>
                </c:pt>
                <c:pt idx="3">
                  <c:v>0.9</c:v>
                </c:pt>
                <c:pt idx="4">
                  <c:v>0.94320000000000004</c:v>
                </c:pt>
              </c:numCache>
            </c:numRef>
          </c:val>
          <c:extLst>
            <c:ext xmlns:c16="http://schemas.microsoft.com/office/drawing/2014/chart" uri="{C3380CC4-5D6E-409C-BE32-E72D297353CC}">
              <c16:uniqueId val="{00000000-820F-B542-9CF0-1803711E7778}"/>
            </c:ext>
          </c:extLst>
        </c:ser>
        <c:dLbls>
          <c:showLegendKey val="0"/>
          <c:showVal val="0"/>
          <c:showCatName val="0"/>
          <c:showSerName val="0"/>
          <c:showPercent val="0"/>
          <c:showBubbleSize val="0"/>
        </c:dLbls>
        <c:gapWidth val="100"/>
        <c:axId val="15933183"/>
        <c:axId val="15924863"/>
      </c:barChart>
      <c:catAx>
        <c:axId val="1593318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24863"/>
        <c:crosses val="autoZero"/>
        <c:auto val="1"/>
        <c:lblAlgn val="ctr"/>
        <c:lblOffset val="100"/>
        <c:noMultiLvlLbl val="0"/>
      </c:catAx>
      <c:valAx>
        <c:axId val="15924863"/>
        <c:scaling>
          <c:orientation val="minMax"/>
          <c:max val="1"/>
          <c:min val="0.8"/>
        </c:scaling>
        <c:delete val="1"/>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crossAx val="1593318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4"/>
            <c:invertIfNegative val="0"/>
            <c:bubble3D val="0"/>
            <c:spPr>
              <a:solidFill>
                <a:srgbClr val="116A9C"/>
              </a:solidFill>
              <a:ln>
                <a:noFill/>
              </a:ln>
              <a:effectLst/>
            </c:spPr>
            <c:extLst>
              <c:ext xmlns:c16="http://schemas.microsoft.com/office/drawing/2014/chart" uri="{C3380CC4-5D6E-409C-BE32-E72D297353CC}">
                <c16:uniqueId val="{00000000-C94C-40A2-94E2-255F05B6D70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c:formatCode>
                <c:ptCount val="5"/>
                <c:pt idx="0">
                  <c:v>0.98099999999999998</c:v>
                </c:pt>
                <c:pt idx="1">
                  <c:v>1</c:v>
                </c:pt>
                <c:pt idx="2">
                  <c:v>0.996</c:v>
                </c:pt>
                <c:pt idx="3">
                  <c:v>0.94899999999999995</c:v>
                </c:pt>
                <c:pt idx="4">
                  <c:v>0.9879</c:v>
                </c:pt>
              </c:numCache>
            </c:numRef>
          </c:val>
          <c:extLst>
            <c:ext xmlns:c16="http://schemas.microsoft.com/office/drawing/2014/chart" uri="{C3380CC4-5D6E-409C-BE32-E72D297353CC}">
              <c16:uniqueId val="{00000000-1C24-BE44-8F17-36B92E8AE4C7}"/>
            </c:ext>
          </c:extLst>
        </c:ser>
        <c:dLbls>
          <c:showLegendKey val="0"/>
          <c:showVal val="0"/>
          <c:showCatName val="0"/>
          <c:showSerName val="0"/>
          <c:showPercent val="0"/>
          <c:showBubbleSize val="0"/>
        </c:dLbls>
        <c:gapWidth val="100"/>
        <c:axId val="15933183"/>
        <c:axId val="15924863"/>
      </c:barChart>
      <c:catAx>
        <c:axId val="1593318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24863"/>
        <c:crosses val="autoZero"/>
        <c:auto val="1"/>
        <c:lblAlgn val="ctr"/>
        <c:lblOffset val="100"/>
        <c:noMultiLvlLbl val="0"/>
      </c:catAx>
      <c:valAx>
        <c:axId val="15924863"/>
        <c:scaling>
          <c:orientation val="minMax"/>
          <c:max val="1"/>
          <c:min val="0.75000000000000011"/>
        </c:scaling>
        <c:delete val="1"/>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crossAx val="1593318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 Exiters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4"/>
            <c:invertIfNegative val="0"/>
            <c:bubble3D val="0"/>
            <c:spPr>
              <a:solidFill>
                <a:srgbClr val="116A9C"/>
              </a:solidFill>
              <a:ln>
                <a:noFill/>
              </a:ln>
              <a:effectLst/>
            </c:spPr>
            <c:extLst>
              <c:ext xmlns:c16="http://schemas.microsoft.com/office/drawing/2014/chart" uri="{C3380CC4-5D6E-409C-BE32-E72D297353CC}">
                <c16:uniqueId val="{00000000-7271-4111-8F97-04B4D24F0F2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Helvetica" panose="020B0604020202020204"/>
                    <a:ea typeface="+mn-ea"/>
                    <a:cs typeface="Helvetica" panose="020B0604020202020204"/>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c:formatCode>
                <c:ptCount val="5"/>
                <c:pt idx="0">
                  <c:v>0.91600000000000004</c:v>
                </c:pt>
                <c:pt idx="1">
                  <c:v>0.94799999999999995</c:v>
                </c:pt>
                <c:pt idx="2">
                  <c:v>0.92720000000000002</c:v>
                </c:pt>
                <c:pt idx="3">
                  <c:v>0.91500000000000004</c:v>
                </c:pt>
                <c:pt idx="4">
                  <c:v>0.93079999999999996</c:v>
                </c:pt>
              </c:numCache>
            </c:numRef>
          </c:val>
          <c:extLst>
            <c:ext xmlns:c16="http://schemas.microsoft.com/office/drawing/2014/chart" uri="{C3380CC4-5D6E-409C-BE32-E72D297353CC}">
              <c16:uniqueId val="{00000000-898C-8146-AB84-7C4C3BAC2DC6}"/>
            </c:ext>
          </c:extLst>
        </c:ser>
        <c:dLbls>
          <c:dLblPos val="ctr"/>
          <c:showLegendKey val="0"/>
          <c:showVal val="1"/>
          <c:showCatName val="0"/>
          <c:showSerName val="0"/>
          <c:showPercent val="0"/>
          <c:showBubbleSize val="0"/>
        </c:dLbls>
        <c:gapWidth val="100"/>
        <c:axId val="834318655"/>
        <c:axId val="834314495"/>
      </c:barChart>
      <c:catAx>
        <c:axId val="834318655"/>
        <c:scaling>
          <c:orientation val="minMax"/>
        </c:scaling>
        <c:delete val="0"/>
        <c:axPos val="l"/>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Helvetica" panose="020B0604020202020204"/>
                <a:ea typeface="+mn-ea"/>
                <a:cs typeface="Helvetica" panose="020B0604020202020204"/>
              </a:defRPr>
            </a:pPr>
            <a:endParaRPr lang="en-US"/>
          </a:p>
        </c:txPr>
        <c:crossAx val="834314495"/>
        <c:crosses val="autoZero"/>
        <c:auto val="1"/>
        <c:lblAlgn val="ctr"/>
        <c:lblOffset val="100"/>
        <c:noMultiLvlLbl val="0"/>
      </c:catAx>
      <c:valAx>
        <c:axId val="834314495"/>
        <c:scaling>
          <c:orientation val="minMax"/>
          <c:max val="1"/>
          <c:min val="0"/>
        </c:scaling>
        <c:delete val="1"/>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crossAx val="83431865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Birth-to-One</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Pt>
            <c:idx val="4"/>
            <c:invertIfNegative val="0"/>
            <c:bubble3D val="0"/>
            <c:spPr>
              <a:solidFill>
                <a:srgbClr val="116A9C"/>
              </a:solidFill>
              <a:ln>
                <a:no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0-1036-4376-9063-B74014EE55E5}"/>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0.00%</c:formatCode>
                <c:ptCount val="5"/>
                <c:pt idx="0">
                  <c:v>1.5100000000000001E-2</c:v>
                </c:pt>
                <c:pt idx="1">
                  <c:v>1.61E-2</c:v>
                </c:pt>
                <c:pt idx="2">
                  <c:v>1.47E-2</c:v>
                </c:pt>
                <c:pt idx="3">
                  <c:v>1.67E-2</c:v>
                </c:pt>
                <c:pt idx="4">
                  <c:v>1.78E-2</c:v>
                </c:pt>
              </c:numCache>
            </c:numRef>
          </c:val>
          <c:extLst>
            <c:ext xmlns:c16="http://schemas.microsoft.com/office/drawing/2014/chart" uri="{C3380CC4-5D6E-409C-BE32-E72D297353CC}">
              <c16:uniqueId val="{00000000-C6F0-C942-A523-ECDEAA3885E7}"/>
            </c:ext>
          </c:extLst>
        </c:ser>
        <c:dLbls>
          <c:dLblPos val="inEnd"/>
          <c:showLegendKey val="0"/>
          <c:showVal val="1"/>
          <c:showCatName val="0"/>
          <c:showSerName val="0"/>
          <c:showPercent val="0"/>
          <c:showBubbleSize val="0"/>
        </c:dLbls>
        <c:gapWidth val="41"/>
        <c:axId val="1337828335"/>
        <c:axId val="1337811695"/>
      </c:barChart>
      <c:catAx>
        <c:axId val="1337828335"/>
        <c:scaling>
          <c:orientation val="minMax"/>
        </c:scaling>
        <c:delete val="0"/>
        <c:axPos val="b"/>
        <c:numFmt formatCode="General" sourceLinked="1"/>
        <c:majorTickMark val="none"/>
        <c:minorTickMark val="none"/>
        <c:tickLblPos val="nextTo"/>
        <c:spPr>
          <a:noFill/>
          <a:ln>
            <a:noFill/>
          </a:ln>
          <a:effectLst/>
        </c:spPr>
        <c:txPr>
          <a:bodyPr rot="0" spcFirstLastPara="1" vertOverflow="ellipsis" wrap="square" anchor="ctr" anchorCtr="1"/>
          <a:lstStyle/>
          <a:p>
            <a:pPr>
              <a:defRPr sz="1600" b="1" i="0" u="none" strike="noStrike" kern="1200" baseline="0">
                <a:solidFill>
                  <a:srgbClr val="000000"/>
                </a:solidFill>
                <a:effectLst/>
                <a:latin typeface="Helvetica" panose="020B0604020202020204" pitchFamily="34" charset="0"/>
                <a:ea typeface="+mn-ea"/>
                <a:cs typeface="Helvetica" panose="020B0604020202020204" pitchFamily="34" charset="0"/>
              </a:defRPr>
            </a:pPr>
            <a:endParaRPr lang="en-US"/>
          </a:p>
        </c:txPr>
        <c:crossAx val="1337811695"/>
        <c:crosses val="autoZero"/>
        <c:auto val="1"/>
        <c:lblAlgn val="ctr"/>
        <c:lblOffset val="100"/>
        <c:noMultiLvlLbl val="0"/>
      </c:catAx>
      <c:valAx>
        <c:axId val="1337811695"/>
        <c:scaling>
          <c:orientation val="minMax"/>
          <c:min val="0"/>
        </c:scaling>
        <c:delete val="1"/>
        <c:axPos val="l"/>
        <c:numFmt formatCode="0.00%" sourceLinked="1"/>
        <c:majorTickMark val="none"/>
        <c:minorTickMark val="none"/>
        <c:tickLblPos val="nextTo"/>
        <c:crossAx val="133782833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Birth-to-Three</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Pt>
            <c:idx val="4"/>
            <c:invertIfNegative val="0"/>
            <c:bubble3D val="0"/>
            <c:spPr>
              <a:solidFill>
                <a:srgbClr val="116A9C"/>
              </a:solidFill>
              <a:ln>
                <a:no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0-56D5-4232-890F-71DF49DB6A1F}"/>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FFY 2020</c:v>
                </c:pt>
                <c:pt idx="1">
                  <c:v>FFY 2021</c:v>
                </c:pt>
                <c:pt idx="2">
                  <c:v>FFY 2022</c:v>
                </c:pt>
                <c:pt idx="3">
                  <c:v>FFY 2023</c:v>
                </c:pt>
                <c:pt idx="4">
                  <c:v>FFY 2024</c:v>
                </c:pt>
              </c:strCache>
            </c:strRef>
          </c:cat>
          <c:val>
            <c:numRef>
              <c:f>Sheet1!$B$2:$B$6</c:f>
              <c:numCache>
                <c:formatCode>0.00%</c:formatCode>
                <c:ptCount val="5"/>
                <c:pt idx="0">
                  <c:v>3.2899999999999999E-2</c:v>
                </c:pt>
                <c:pt idx="1">
                  <c:v>3.8699999999999998E-2</c:v>
                </c:pt>
                <c:pt idx="2">
                  <c:v>4.1200000000000001E-2</c:v>
                </c:pt>
                <c:pt idx="3">
                  <c:v>4.3499999999999997E-2</c:v>
                </c:pt>
                <c:pt idx="4">
                  <c:v>4.2999999999999997E-2</c:v>
                </c:pt>
              </c:numCache>
            </c:numRef>
          </c:val>
          <c:extLst>
            <c:ext xmlns:c16="http://schemas.microsoft.com/office/drawing/2014/chart" uri="{C3380CC4-5D6E-409C-BE32-E72D297353CC}">
              <c16:uniqueId val="{00000000-3DA1-4E2A-86C6-0C186A787934}"/>
            </c:ext>
          </c:extLst>
        </c:ser>
        <c:dLbls>
          <c:dLblPos val="inEnd"/>
          <c:showLegendKey val="0"/>
          <c:showVal val="1"/>
          <c:showCatName val="0"/>
          <c:showSerName val="0"/>
          <c:showPercent val="0"/>
          <c:showBubbleSize val="0"/>
        </c:dLbls>
        <c:gapWidth val="41"/>
        <c:axId val="1337828335"/>
        <c:axId val="1337811695"/>
      </c:barChart>
      <c:catAx>
        <c:axId val="1337828335"/>
        <c:scaling>
          <c:orientation val="minMax"/>
        </c:scaling>
        <c:delete val="0"/>
        <c:axPos val="b"/>
        <c:numFmt formatCode="General" sourceLinked="1"/>
        <c:majorTickMark val="none"/>
        <c:minorTickMark val="none"/>
        <c:tickLblPos val="nextTo"/>
        <c:spPr>
          <a:noFill/>
          <a:ln>
            <a:noFill/>
          </a:ln>
          <a:effectLst/>
        </c:spPr>
        <c:txPr>
          <a:bodyPr rot="0" spcFirstLastPara="1" vertOverflow="ellipsis" wrap="square" anchor="ctr" anchorCtr="1"/>
          <a:lstStyle/>
          <a:p>
            <a:pPr>
              <a:defRPr sz="1600" b="1" i="0" u="none" strike="noStrike" kern="1200" baseline="0">
                <a:solidFill>
                  <a:srgbClr val="000000"/>
                </a:solidFill>
                <a:effectLst/>
                <a:latin typeface="Helvetica" panose="020B0604020202020204" pitchFamily="34" charset="0"/>
                <a:ea typeface="+mn-ea"/>
                <a:cs typeface="Helvetica" panose="020B0604020202020204" pitchFamily="34" charset="0"/>
              </a:defRPr>
            </a:pPr>
            <a:endParaRPr lang="en-US"/>
          </a:p>
        </c:txPr>
        <c:crossAx val="1337811695"/>
        <c:crosses val="autoZero"/>
        <c:auto val="1"/>
        <c:lblAlgn val="ctr"/>
        <c:lblOffset val="100"/>
        <c:noMultiLvlLbl val="0"/>
      </c:catAx>
      <c:valAx>
        <c:axId val="1337811695"/>
        <c:scaling>
          <c:orientation val="minMax"/>
          <c:min val="0"/>
        </c:scaling>
        <c:delete val="1"/>
        <c:axPos val="l"/>
        <c:numFmt formatCode="0.00%" sourceLinked="1"/>
        <c:majorTickMark val="none"/>
        <c:minorTickMark val="none"/>
        <c:tickLblPos val="nextTo"/>
        <c:crossAx val="133782833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31">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20CB69-6A37-4A1F-A2CB-6CE3762FAB1C}"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4A89A634-E3D2-483B-BBEA-4C8916FDC1B2}">
      <dgm:prSet/>
      <dgm:spPr/>
      <dgm:t>
        <a:bodyPr/>
        <a:lstStyle/>
        <a:p>
          <a:pPr>
            <a:lnSpc>
              <a:spcPct val="100000"/>
            </a:lnSpc>
          </a:pPr>
          <a:r>
            <a:rPr lang="en-US" b="0" i="0"/>
            <a:t>Screening, eligibility determination and assessment tools and processes</a:t>
          </a:r>
          <a:endParaRPr lang="en-US"/>
        </a:p>
      </dgm:t>
    </dgm:pt>
    <dgm:pt modelId="{7F89CA7D-C455-41CA-A588-AE29BB2778AF}" type="parTrans" cxnId="{34968B04-E561-4E94-8B72-20F33F09B2C5}">
      <dgm:prSet/>
      <dgm:spPr/>
      <dgm:t>
        <a:bodyPr/>
        <a:lstStyle/>
        <a:p>
          <a:endParaRPr lang="en-US"/>
        </a:p>
      </dgm:t>
    </dgm:pt>
    <dgm:pt modelId="{21A80213-7DA3-4E67-B7B9-9F910DBEF678}" type="sibTrans" cxnId="{34968B04-E561-4E94-8B72-20F33F09B2C5}">
      <dgm:prSet/>
      <dgm:spPr/>
      <dgm:t>
        <a:bodyPr/>
        <a:lstStyle/>
        <a:p>
          <a:pPr>
            <a:lnSpc>
              <a:spcPct val="100000"/>
            </a:lnSpc>
          </a:pPr>
          <a:endParaRPr lang="en-US"/>
        </a:p>
      </dgm:t>
    </dgm:pt>
    <dgm:pt modelId="{52376E0B-2732-4D64-A70B-DBB030311D7C}">
      <dgm:prSet/>
      <dgm:spPr/>
      <dgm:t>
        <a:bodyPr/>
        <a:lstStyle/>
        <a:p>
          <a:pPr>
            <a:lnSpc>
              <a:spcPct val="100000"/>
            </a:lnSpc>
          </a:pPr>
          <a:r>
            <a:rPr lang="en-US" b="0" i="0"/>
            <a:t>Evidence-based service delivery</a:t>
          </a:r>
          <a:endParaRPr lang="en-US"/>
        </a:p>
      </dgm:t>
    </dgm:pt>
    <dgm:pt modelId="{466C0EC1-6E95-417E-BA9D-5DFDDEFF5B3E}" type="parTrans" cxnId="{33B6C3C1-7348-405E-88F6-FDB1E730FDB4}">
      <dgm:prSet/>
      <dgm:spPr/>
      <dgm:t>
        <a:bodyPr/>
        <a:lstStyle/>
        <a:p>
          <a:endParaRPr lang="en-US"/>
        </a:p>
      </dgm:t>
    </dgm:pt>
    <dgm:pt modelId="{E473E4CA-D4C7-4CC2-BDC8-63CEA2CFACE8}" type="sibTrans" cxnId="{33B6C3C1-7348-405E-88F6-FDB1E730FDB4}">
      <dgm:prSet/>
      <dgm:spPr/>
      <dgm:t>
        <a:bodyPr/>
        <a:lstStyle/>
        <a:p>
          <a:pPr>
            <a:lnSpc>
              <a:spcPct val="100000"/>
            </a:lnSpc>
          </a:pPr>
          <a:endParaRPr lang="en-US"/>
        </a:p>
      </dgm:t>
    </dgm:pt>
    <dgm:pt modelId="{31D6A46A-5B03-4BDD-A0D4-47082583F14D}">
      <dgm:prSet/>
      <dgm:spPr/>
      <dgm:t>
        <a:bodyPr/>
        <a:lstStyle/>
        <a:p>
          <a:pPr>
            <a:lnSpc>
              <a:spcPct val="100000"/>
            </a:lnSpc>
          </a:pPr>
          <a:r>
            <a:rPr lang="en-US" b="0" i="0"/>
            <a:t>Workforce</a:t>
          </a:r>
          <a:endParaRPr lang="en-US"/>
        </a:p>
      </dgm:t>
    </dgm:pt>
    <dgm:pt modelId="{39F9C7BB-9F8D-4DE7-BC2E-075382D061A1}" type="parTrans" cxnId="{68EEE334-1DC8-4FC0-805D-38BBAC2D726F}">
      <dgm:prSet/>
      <dgm:spPr/>
      <dgm:t>
        <a:bodyPr/>
        <a:lstStyle/>
        <a:p>
          <a:endParaRPr lang="en-US"/>
        </a:p>
      </dgm:t>
    </dgm:pt>
    <dgm:pt modelId="{465B9F92-6543-42D9-A36C-5E049CDD97B0}" type="sibTrans" cxnId="{68EEE334-1DC8-4FC0-805D-38BBAC2D726F}">
      <dgm:prSet/>
      <dgm:spPr/>
      <dgm:t>
        <a:bodyPr/>
        <a:lstStyle/>
        <a:p>
          <a:pPr>
            <a:lnSpc>
              <a:spcPct val="100000"/>
            </a:lnSpc>
          </a:pPr>
          <a:endParaRPr lang="en-US"/>
        </a:p>
      </dgm:t>
    </dgm:pt>
    <dgm:pt modelId="{E8C9358D-02ED-4DAB-AD08-3ACD17CB77AA}">
      <dgm:prSet/>
      <dgm:spPr/>
      <dgm:t>
        <a:bodyPr/>
        <a:lstStyle/>
        <a:p>
          <a:pPr>
            <a:lnSpc>
              <a:spcPct val="100000"/>
            </a:lnSpc>
          </a:pPr>
          <a:r>
            <a:rPr lang="en-US" b="0" i="0"/>
            <a:t>Data</a:t>
          </a:r>
          <a:endParaRPr lang="en-US"/>
        </a:p>
      </dgm:t>
    </dgm:pt>
    <dgm:pt modelId="{DA902F29-818B-4B49-9397-D2DFEA178F49}" type="parTrans" cxnId="{FCB153D8-5F4D-4C2E-AA36-F114D97599DF}">
      <dgm:prSet/>
      <dgm:spPr/>
      <dgm:t>
        <a:bodyPr/>
        <a:lstStyle/>
        <a:p>
          <a:endParaRPr lang="en-US"/>
        </a:p>
      </dgm:t>
    </dgm:pt>
    <dgm:pt modelId="{32540F1C-ED1F-4187-B03F-C4869D1ECCD3}" type="sibTrans" cxnId="{FCB153D8-5F4D-4C2E-AA36-F114D97599DF}">
      <dgm:prSet/>
      <dgm:spPr/>
      <dgm:t>
        <a:bodyPr/>
        <a:lstStyle/>
        <a:p>
          <a:endParaRPr lang="en-US"/>
        </a:p>
      </dgm:t>
    </dgm:pt>
    <dgm:pt modelId="{581AC789-716C-45CC-8772-3226530AEE4E}" type="pres">
      <dgm:prSet presAssocID="{D920CB69-6A37-4A1F-A2CB-6CE3762FAB1C}" presName="root" presStyleCnt="0">
        <dgm:presLayoutVars>
          <dgm:dir/>
          <dgm:resizeHandles val="exact"/>
        </dgm:presLayoutVars>
      </dgm:prSet>
      <dgm:spPr/>
    </dgm:pt>
    <dgm:pt modelId="{B8F26931-79C9-40CF-A751-575D6C03B96A}" type="pres">
      <dgm:prSet presAssocID="{D920CB69-6A37-4A1F-A2CB-6CE3762FAB1C}" presName="container" presStyleCnt="0">
        <dgm:presLayoutVars>
          <dgm:dir/>
          <dgm:resizeHandles val="exact"/>
        </dgm:presLayoutVars>
      </dgm:prSet>
      <dgm:spPr/>
    </dgm:pt>
    <dgm:pt modelId="{D2F42C5C-8B8C-40D9-84D1-E89F91167CC0}" type="pres">
      <dgm:prSet presAssocID="{4A89A634-E3D2-483B-BBEA-4C8916FDC1B2}" presName="compNode" presStyleCnt="0"/>
      <dgm:spPr/>
    </dgm:pt>
    <dgm:pt modelId="{EF75A2A7-90D6-4169-ACE0-9DCCA1F19CFF}" type="pres">
      <dgm:prSet presAssocID="{4A89A634-E3D2-483B-BBEA-4C8916FDC1B2}" presName="iconBgRect" presStyleLbl="bgShp" presStyleIdx="0" presStyleCnt="4"/>
      <dgm:spPr/>
    </dgm:pt>
    <dgm:pt modelId="{460E556B-09E9-4558-A544-CCCACFACD662}" type="pres">
      <dgm:prSet presAssocID="{4A89A634-E3D2-483B-BBEA-4C8916FDC1B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 List"/>
        </a:ext>
      </dgm:extLst>
    </dgm:pt>
    <dgm:pt modelId="{14F27B51-7F7D-4FF5-A6A9-1FE0B769A1AD}" type="pres">
      <dgm:prSet presAssocID="{4A89A634-E3D2-483B-BBEA-4C8916FDC1B2}" presName="spaceRect" presStyleCnt="0"/>
      <dgm:spPr/>
    </dgm:pt>
    <dgm:pt modelId="{0850A031-EAA2-4200-B364-11874A89CA43}" type="pres">
      <dgm:prSet presAssocID="{4A89A634-E3D2-483B-BBEA-4C8916FDC1B2}" presName="textRect" presStyleLbl="revTx" presStyleIdx="0" presStyleCnt="4">
        <dgm:presLayoutVars>
          <dgm:chMax val="1"/>
          <dgm:chPref val="1"/>
        </dgm:presLayoutVars>
      </dgm:prSet>
      <dgm:spPr/>
    </dgm:pt>
    <dgm:pt modelId="{1006AD22-9B54-4B1E-9FA5-CF91B0E1093A}" type="pres">
      <dgm:prSet presAssocID="{21A80213-7DA3-4E67-B7B9-9F910DBEF678}" presName="sibTrans" presStyleLbl="sibTrans2D1" presStyleIdx="0" presStyleCnt="0"/>
      <dgm:spPr/>
    </dgm:pt>
    <dgm:pt modelId="{29042F19-1C14-4A5F-B41B-C99D9442BE48}" type="pres">
      <dgm:prSet presAssocID="{52376E0B-2732-4D64-A70B-DBB030311D7C}" presName="compNode" presStyleCnt="0"/>
      <dgm:spPr/>
    </dgm:pt>
    <dgm:pt modelId="{3484502D-29B9-4245-AC7B-2BE04208407F}" type="pres">
      <dgm:prSet presAssocID="{52376E0B-2732-4D64-A70B-DBB030311D7C}" presName="iconBgRect" presStyleLbl="bgShp" presStyleIdx="1" presStyleCnt="4"/>
      <dgm:spPr/>
    </dgm:pt>
    <dgm:pt modelId="{8E494094-5151-4A3C-A609-C124788BEC7D}" type="pres">
      <dgm:prSet presAssocID="{52376E0B-2732-4D64-A70B-DBB030311D7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all center"/>
        </a:ext>
      </dgm:extLst>
    </dgm:pt>
    <dgm:pt modelId="{C6F7CAF2-2F7E-412C-9F0D-8861A7006026}" type="pres">
      <dgm:prSet presAssocID="{52376E0B-2732-4D64-A70B-DBB030311D7C}" presName="spaceRect" presStyleCnt="0"/>
      <dgm:spPr/>
    </dgm:pt>
    <dgm:pt modelId="{907BABD5-0037-4B9D-BE90-56499A0C8AEE}" type="pres">
      <dgm:prSet presAssocID="{52376E0B-2732-4D64-A70B-DBB030311D7C}" presName="textRect" presStyleLbl="revTx" presStyleIdx="1" presStyleCnt="4">
        <dgm:presLayoutVars>
          <dgm:chMax val="1"/>
          <dgm:chPref val="1"/>
        </dgm:presLayoutVars>
      </dgm:prSet>
      <dgm:spPr/>
    </dgm:pt>
    <dgm:pt modelId="{EF42DE7E-49ED-4713-ACBD-9E5FC020A9FD}" type="pres">
      <dgm:prSet presAssocID="{E473E4CA-D4C7-4CC2-BDC8-63CEA2CFACE8}" presName="sibTrans" presStyleLbl="sibTrans2D1" presStyleIdx="0" presStyleCnt="0"/>
      <dgm:spPr/>
    </dgm:pt>
    <dgm:pt modelId="{22E9A4B2-3971-44DC-9EA4-5247BA202F3E}" type="pres">
      <dgm:prSet presAssocID="{31D6A46A-5B03-4BDD-A0D4-47082583F14D}" presName="compNode" presStyleCnt="0"/>
      <dgm:spPr/>
    </dgm:pt>
    <dgm:pt modelId="{C9AFB8EC-1E45-430E-80F6-42CC77994B59}" type="pres">
      <dgm:prSet presAssocID="{31D6A46A-5B03-4BDD-A0D4-47082583F14D}" presName="iconBgRect" presStyleLbl="bgShp" presStyleIdx="2" presStyleCnt="4"/>
      <dgm:spPr/>
    </dgm:pt>
    <dgm:pt modelId="{AF23956A-22E2-4731-B101-A78694A61174}" type="pres">
      <dgm:prSet presAssocID="{31D6A46A-5B03-4BDD-A0D4-47082583F14D}"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s"/>
        </a:ext>
      </dgm:extLst>
    </dgm:pt>
    <dgm:pt modelId="{C7D9E369-518C-4FD5-84AE-E170BB58DF98}" type="pres">
      <dgm:prSet presAssocID="{31D6A46A-5B03-4BDD-A0D4-47082583F14D}" presName="spaceRect" presStyleCnt="0"/>
      <dgm:spPr/>
    </dgm:pt>
    <dgm:pt modelId="{85AD78CF-BE26-4905-89BD-0CDBCFA71BC4}" type="pres">
      <dgm:prSet presAssocID="{31D6A46A-5B03-4BDD-A0D4-47082583F14D}" presName="textRect" presStyleLbl="revTx" presStyleIdx="2" presStyleCnt="4">
        <dgm:presLayoutVars>
          <dgm:chMax val="1"/>
          <dgm:chPref val="1"/>
        </dgm:presLayoutVars>
      </dgm:prSet>
      <dgm:spPr/>
    </dgm:pt>
    <dgm:pt modelId="{923B8BCD-57AA-4D53-BF42-FA4264BC1E59}" type="pres">
      <dgm:prSet presAssocID="{465B9F92-6543-42D9-A36C-5E049CDD97B0}" presName="sibTrans" presStyleLbl="sibTrans2D1" presStyleIdx="0" presStyleCnt="0"/>
      <dgm:spPr/>
    </dgm:pt>
    <dgm:pt modelId="{E2AEDC41-C1FF-445A-B905-E40A6BD4F4CB}" type="pres">
      <dgm:prSet presAssocID="{E8C9358D-02ED-4DAB-AD08-3ACD17CB77AA}" presName="compNode" presStyleCnt="0"/>
      <dgm:spPr/>
    </dgm:pt>
    <dgm:pt modelId="{C3771F38-0122-42F6-8EAF-D5A1C5B95362}" type="pres">
      <dgm:prSet presAssocID="{E8C9358D-02ED-4DAB-AD08-3ACD17CB77AA}" presName="iconBgRect" presStyleLbl="bgShp" presStyleIdx="3" presStyleCnt="4"/>
      <dgm:spPr/>
    </dgm:pt>
    <dgm:pt modelId="{0BD61F28-BA13-4FA0-AC26-A1906A0159A5}" type="pres">
      <dgm:prSet presAssocID="{E8C9358D-02ED-4DAB-AD08-3ACD17CB77A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ar chart"/>
        </a:ext>
      </dgm:extLst>
    </dgm:pt>
    <dgm:pt modelId="{9EA74192-E652-4A34-A93C-2F1C7D10A49A}" type="pres">
      <dgm:prSet presAssocID="{E8C9358D-02ED-4DAB-AD08-3ACD17CB77AA}" presName="spaceRect" presStyleCnt="0"/>
      <dgm:spPr/>
    </dgm:pt>
    <dgm:pt modelId="{B7EEF2C6-43FE-4E5B-856D-C42C1F4CD156}" type="pres">
      <dgm:prSet presAssocID="{E8C9358D-02ED-4DAB-AD08-3ACD17CB77AA}" presName="textRect" presStyleLbl="revTx" presStyleIdx="3" presStyleCnt="4">
        <dgm:presLayoutVars>
          <dgm:chMax val="1"/>
          <dgm:chPref val="1"/>
        </dgm:presLayoutVars>
      </dgm:prSet>
      <dgm:spPr/>
    </dgm:pt>
  </dgm:ptLst>
  <dgm:cxnLst>
    <dgm:cxn modelId="{34968B04-E561-4E94-8B72-20F33F09B2C5}" srcId="{D920CB69-6A37-4A1F-A2CB-6CE3762FAB1C}" destId="{4A89A634-E3D2-483B-BBEA-4C8916FDC1B2}" srcOrd="0" destOrd="0" parTransId="{7F89CA7D-C455-41CA-A588-AE29BB2778AF}" sibTransId="{21A80213-7DA3-4E67-B7B9-9F910DBEF678}"/>
    <dgm:cxn modelId="{B0F2802B-E1B9-4AB0-85C4-8579DFE4E9EE}" type="presOf" srcId="{D920CB69-6A37-4A1F-A2CB-6CE3762FAB1C}" destId="{581AC789-716C-45CC-8772-3226530AEE4E}" srcOrd="0" destOrd="0" presId="urn:microsoft.com/office/officeart/2018/2/layout/IconCircleList"/>
    <dgm:cxn modelId="{68EEE334-1DC8-4FC0-805D-38BBAC2D726F}" srcId="{D920CB69-6A37-4A1F-A2CB-6CE3762FAB1C}" destId="{31D6A46A-5B03-4BDD-A0D4-47082583F14D}" srcOrd="2" destOrd="0" parTransId="{39F9C7BB-9F8D-4DE7-BC2E-075382D061A1}" sibTransId="{465B9F92-6543-42D9-A36C-5E049CDD97B0}"/>
    <dgm:cxn modelId="{D734DD37-74AE-422B-90D1-EC080E0C3694}" type="presOf" srcId="{31D6A46A-5B03-4BDD-A0D4-47082583F14D}" destId="{85AD78CF-BE26-4905-89BD-0CDBCFA71BC4}" srcOrd="0" destOrd="0" presId="urn:microsoft.com/office/officeart/2018/2/layout/IconCircleList"/>
    <dgm:cxn modelId="{BBEE7F38-3282-4C3B-ADE0-3E153989F820}" type="presOf" srcId="{E473E4CA-D4C7-4CC2-BDC8-63CEA2CFACE8}" destId="{EF42DE7E-49ED-4713-ACBD-9E5FC020A9FD}" srcOrd="0" destOrd="0" presId="urn:microsoft.com/office/officeart/2018/2/layout/IconCircleList"/>
    <dgm:cxn modelId="{CF02A377-9353-4774-8F05-5974BA8AA63B}" type="presOf" srcId="{52376E0B-2732-4D64-A70B-DBB030311D7C}" destId="{907BABD5-0037-4B9D-BE90-56499A0C8AEE}" srcOrd="0" destOrd="0" presId="urn:microsoft.com/office/officeart/2018/2/layout/IconCircleList"/>
    <dgm:cxn modelId="{B7161579-D849-4F03-829D-410E7A298447}" type="presOf" srcId="{465B9F92-6543-42D9-A36C-5E049CDD97B0}" destId="{923B8BCD-57AA-4D53-BF42-FA4264BC1E59}" srcOrd="0" destOrd="0" presId="urn:microsoft.com/office/officeart/2018/2/layout/IconCircleList"/>
    <dgm:cxn modelId="{B8ECF47A-66BE-48E1-8F12-9F5FF716F5D3}" type="presOf" srcId="{E8C9358D-02ED-4DAB-AD08-3ACD17CB77AA}" destId="{B7EEF2C6-43FE-4E5B-856D-C42C1F4CD156}" srcOrd="0" destOrd="0" presId="urn:microsoft.com/office/officeart/2018/2/layout/IconCircleList"/>
    <dgm:cxn modelId="{737AF095-FC23-404B-AC84-9DA90EFAC936}" type="presOf" srcId="{21A80213-7DA3-4E67-B7B9-9F910DBEF678}" destId="{1006AD22-9B54-4B1E-9FA5-CF91B0E1093A}" srcOrd="0" destOrd="0" presId="urn:microsoft.com/office/officeart/2018/2/layout/IconCircleList"/>
    <dgm:cxn modelId="{C473ACBA-081A-4BD1-89E2-5B1BB8107DCB}" type="presOf" srcId="{4A89A634-E3D2-483B-BBEA-4C8916FDC1B2}" destId="{0850A031-EAA2-4200-B364-11874A89CA43}" srcOrd="0" destOrd="0" presId="urn:microsoft.com/office/officeart/2018/2/layout/IconCircleList"/>
    <dgm:cxn modelId="{33B6C3C1-7348-405E-88F6-FDB1E730FDB4}" srcId="{D920CB69-6A37-4A1F-A2CB-6CE3762FAB1C}" destId="{52376E0B-2732-4D64-A70B-DBB030311D7C}" srcOrd="1" destOrd="0" parTransId="{466C0EC1-6E95-417E-BA9D-5DFDDEFF5B3E}" sibTransId="{E473E4CA-D4C7-4CC2-BDC8-63CEA2CFACE8}"/>
    <dgm:cxn modelId="{FCB153D8-5F4D-4C2E-AA36-F114D97599DF}" srcId="{D920CB69-6A37-4A1F-A2CB-6CE3762FAB1C}" destId="{E8C9358D-02ED-4DAB-AD08-3ACD17CB77AA}" srcOrd="3" destOrd="0" parTransId="{DA902F29-818B-4B49-9397-D2DFEA178F49}" sibTransId="{32540F1C-ED1F-4187-B03F-C4869D1ECCD3}"/>
    <dgm:cxn modelId="{5354A780-CEF2-4C62-ACC6-6A14714E6FF0}" type="presParOf" srcId="{581AC789-716C-45CC-8772-3226530AEE4E}" destId="{B8F26931-79C9-40CF-A751-575D6C03B96A}" srcOrd="0" destOrd="0" presId="urn:microsoft.com/office/officeart/2018/2/layout/IconCircleList"/>
    <dgm:cxn modelId="{7F0E253F-F910-473C-9F18-4DB0E3372B61}" type="presParOf" srcId="{B8F26931-79C9-40CF-A751-575D6C03B96A}" destId="{D2F42C5C-8B8C-40D9-84D1-E89F91167CC0}" srcOrd="0" destOrd="0" presId="urn:microsoft.com/office/officeart/2018/2/layout/IconCircleList"/>
    <dgm:cxn modelId="{72D14835-17AA-410B-9896-77F93B2018A4}" type="presParOf" srcId="{D2F42C5C-8B8C-40D9-84D1-E89F91167CC0}" destId="{EF75A2A7-90D6-4169-ACE0-9DCCA1F19CFF}" srcOrd="0" destOrd="0" presId="urn:microsoft.com/office/officeart/2018/2/layout/IconCircleList"/>
    <dgm:cxn modelId="{80347AFB-F4D6-49FC-AF9A-47EF0004DA0C}" type="presParOf" srcId="{D2F42C5C-8B8C-40D9-84D1-E89F91167CC0}" destId="{460E556B-09E9-4558-A544-CCCACFACD662}" srcOrd="1" destOrd="0" presId="urn:microsoft.com/office/officeart/2018/2/layout/IconCircleList"/>
    <dgm:cxn modelId="{D2060A51-D2D3-461A-9303-614BD0EA76D5}" type="presParOf" srcId="{D2F42C5C-8B8C-40D9-84D1-E89F91167CC0}" destId="{14F27B51-7F7D-4FF5-A6A9-1FE0B769A1AD}" srcOrd="2" destOrd="0" presId="urn:microsoft.com/office/officeart/2018/2/layout/IconCircleList"/>
    <dgm:cxn modelId="{7E222A6D-C1A8-47A2-9C47-7936A3CD6C46}" type="presParOf" srcId="{D2F42C5C-8B8C-40D9-84D1-E89F91167CC0}" destId="{0850A031-EAA2-4200-B364-11874A89CA43}" srcOrd="3" destOrd="0" presId="urn:microsoft.com/office/officeart/2018/2/layout/IconCircleList"/>
    <dgm:cxn modelId="{778C7A92-4462-42CB-A302-F0063110DFD0}" type="presParOf" srcId="{B8F26931-79C9-40CF-A751-575D6C03B96A}" destId="{1006AD22-9B54-4B1E-9FA5-CF91B0E1093A}" srcOrd="1" destOrd="0" presId="urn:microsoft.com/office/officeart/2018/2/layout/IconCircleList"/>
    <dgm:cxn modelId="{4FC6ED0B-1B16-403E-873F-705CBEE8FDC8}" type="presParOf" srcId="{B8F26931-79C9-40CF-A751-575D6C03B96A}" destId="{29042F19-1C14-4A5F-B41B-C99D9442BE48}" srcOrd="2" destOrd="0" presId="urn:microsoft.com/office/officeart/2018/2/layout/IconCircleList"/>
    <dgm:cxn modelId="{9BC71A25-14DA-49E7-9E0D-28EB1F217A3D}" type="presParOf" srcId="{29042F19-1C14-4A5F-B41B-C99D9442BE48}" destId="{3484502D-29B9-4245-AC7B-2BE04208407F}" srcOrd="0" destOrd="0" presId="urn:microsoft.com/office/officeart/2018/2/layout/IconCircleList"/>
    <dgm:cxn modelId="{9D9B49CF-C0FE-4D49-8616-11591CCB3DA4}" type="presParOf" srcId="{29042F19-1C14-4A5F-B41B-C99D9442BE48}" destId="{8E494094-5151-4A3C-A609-C124788BEC7D}" srcOrd="1" destOrd="0" presId="urn:microsoft.com/office/officeart/2018/2/layout/IconCircleList"/>
    <dgm:cxn modelId="{264C4084-4862-4AA6-96A0-25678AB7E3B9}" type="presParOf" srcId="{29042F19-1C14-4A5F-B41B-C99D9442BE48}" destId="{C6F7CAF2-2F7E-412C-9F0D-8861A7006026}" srcOrd="2" destOrd="0" presId="urn:microsoft.com/office/officeart/2018/2/layout/IconCircleList"/>
    <dgm:cxn modelId="{704E5751-1B61-44FF-9F49-E9728689217A}" type="presParOf" srcId="{29042F19-1C14-4A5F-B41B-C99D9442BE48}" destId="{907BABD5-0037-4B9D-BE90-56499A0C8AEE}" srcOrd="3" destOrd="0" presId="urn:microsoft.com/office/officeart/2018/2/layout/IconCircleList"/>
    <dgm:cxn modelId="{0CA04D88-3AEE-4460-B0B4-5197DBE1C9C4}" type="presParOf" srcId="{B8F26931-79C9-40CF-A751-575D6C03B96A}" destId="{EF42DE7E-49ED-4713-ACBD-9E5FC020A9FD}" srcOrd="3" destOrd="0" presId="urn:microsoft.com/office/officeart/2018/2/layout/IconCircleList"/>
    <dgm:cxn modelId="{0764C3B1-6E0E-4B83-B6B4-FA9B3B6A905E}" type="presParOf" srcId="{B8F26931-79C9-40CF-A751-575D6C03B96A}" destId="{22E9A4B2-3971-44DC-9EA4-5247BA202F3E}" srcOrd="4" destOrd="0" presId="urn:microsoft.com/office/officeart/2018/2/layout/IconCircleList"/>
    <dgm:cxn modelId="{5CBC828D-B9DA-4907-B3E8-8B72A75D13F4}" type="presParOf" srcId="{22E9A4B2-3971-44DC-9EA4-5247BA202F3E}" destId="{C9AFB8EC-1E45-430E-80F6-42CC77994B59}" srcOrd="0" destOrd="0" presId="urn:microsoft.com/office/officeart/2018/2/layout/IconCircleList"/>
    <dgm:cxn modelId="{5F0928B0-115B-4BA0-8144-B0FD69BD8480}" type="presParOf" srcId="{22E9A4B2-3971-44DC-9EA4-5247BA202F3E}" destId="{AF23956A-22E2-4731-B101-A78694A61174}" srcOrd="1" destOrd="0" presId="urn:microsoft.com/office/officeart/2018/2/layout/IconCircleList"/>
    <dgm:cxn modelId="{9C1A59A4-F58D-46DE-90D0-2DA0B3091223}" type="presParOf" srcId="{22E9A4B2-3971-44DC-9EA4-5247BA202F3E}" destId="{C7D9E369-518C-4FD5-84AE-E170BB58DF98}" srcOrd="2" destOrd="0" presId="urn:microsoft.com/office/officeart/2018/2/layout/IconCircleList"/>
    <dgm:cxn modelId="{71233D5A-940E-4113-924D-9C37BCCC44FA}" type="presParOf" srcId="{22E9A4B2-3971-44DC-9EA4-5247BA202F3E}" destId="{85AD78CF-BE26-4905-89BD-0CDBCFA71BC4}" srcOrd="3" destOrd="0" presId="urn:microsoft.com/office/officeart/2018/2/layout/IconCircleList"/>
    <dgm:cxn modelId="{719EB75C-1D34-4BE6-BBFD-AC1CDE50AD3A}" type="presParOf" srcId="{B8F26931-79C9-40CF-A751-575D6C03B96A}" destId="{923B8BCD-57AA-4D53-BF42-FA4264BC1E59}" srcOrd="5" destOrd="0" presId="urn:microsoft.com/office/officeart/2018/2/layout/IconCircleList"/>
    <dgm:cxn modelId="{4F0EC4AF-4F86-402F-B29B-3619374B9AA8}" type="presParOf" srcId="{B8F26931-79C9-40CF-A751-575D6C03B96A}" destId="{E2AEDC41-C1FF-445A-B905-E40A6BD4F4CB}" srcOrd="6" destOrd="0" presId="urn:microsoft.com/office/officeart/2018/2/layout/IconCircleList"/>
    <dgm:cxn modelId="{F5CEBE47-3B40-4EF4-A8A0-E393C64E2785}" type="presParOf" srcId="{E2AEDC41-C1FF-445A-B905-E40A6BD4F4CB}" destId="{C3771F38-0122-42F6-8EAF-D5A1C5B95362}" srcOrd="0" destOrd="0" presId="urn:microsoft.com/office/officeart/2018/2/layout/IconCircleList"/>
    <dgm:cxn modelId="{C0C60FF2-DE03-4A32-81D7-4FC278A5ADCF}" type="presParOf" srcId="{E2AEDC41-C1FF-445A-B905-E40A6BD4F4CB}" destId="{0BD61F28-BA13-4FA0-AC26-A1906A0159A5}" srcOrd="1" destOrd="0" presId="urn:microsoft.com/office/officeart/2018/2/layout/IconCircleList"/>
    <dgm:cxn modelId="{3853DE33-0F3A-40DD-B678-23C41C327FAE}" type="presParOf" srcId="{E2AEDC41-C1FF-445A-B905-E40A6BD4F4CB}" destId="{9EA74192-E652-4A34-A93C-2F1C7D10A49A}" srcOrd="2" destOrd="0" presId="urn:microsoft.com/office/officeart/2018/2/layout/IconCircleList"/>
    <dgm:cxn modelId="{644A87BB-3D00-417E-8221-70AED68CBD62}" type="presParOf" srcId="{E2AEDC41-C1FF-445A-B905-E40A6BD4F4CB}" destId="{B7EEF2C6-43FE-4E5B-856D-C42C1F4CD156}"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C3D7E6-9EBA-4CBE-9CEC-5DDB52EF0F3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CE0ED9C-0AC3-451F-916B-C195E4DADEDF}">
      <dgm:prSet phldrT="[Text]" phldr="0"/>
      <dgm:spPr/>
      <dgm:t>
        <a:bodyPr/>
        <a:lstStyle/>
        <a:p>
          <a:pPr rtl="0"/>
          <a:r>
            <a:rPr lang="en-US" dirty="0">
              <a:latin typeface="Raleway Light"/>
            </a:rPr>
            <a:t>Initial implementation</a:t>
          </a:r>
          <a:endParaRPr lang="en-US" dirty="0"/>
        </a:p>
      </dgm:t>
    </dgm:pt>
    <dgm:pt modelId="{1C308AC3-CCEB-4D97-BD31-1537B469DB43}" type="parTrans" cxnId="{F93090BE-053F-4BDE-9359-4F60AB340980}">
      <dgm:prSet/>
      <dgm:spPr/>
      <dgm:t>
        <a:bodyPr/>
        <a:lstStyle/>
        <a:p>
          <a:endParaRPr lang="en-US"/>
        </a:p>
      </dgm:t>
    </dgm:pt>
    <dgm:pt modelId="{7832603F-3A70-4DE5-913A-2151CA6DD996}" type="sibTrans" cxnId="{F93090BE-053F-4BDE-9359-4F60AB340980}">
      <dgm:prSet/>
      <dgm:spPr/>
      <dgm:t>
        <a:bodyPr/>
        <a:lstStyle/>
        <a:p>
          <a:endParaRPr lang="en-US"/>
        </a:p>
      </dgm:t>
    </dgm:pt>
    <dgm:pt modelId="{821E7B58-51E5-44A5-B569-58FF0BD24AF8}">
      <dgm:prSet phldrT="[Text]" phldr="0"/>
      <dgm:spPr/>
      <dgm:t>
        <a:bodyPr/>
        <a:lstStyle/>
        <a:p>
          <a:pPr rtl="0"/>
          <a:r>
            <a:rPr lang="en-US" dirty="0">
              <a:latin typeface="Raleway Light"/>
            </a:rPr>
            <a:t>Resources for families</a:t>
          </a:r>
          <a:endParaRPr lang="en-US" dirty="0"/>
        </a:p>
      </dgm:t>
    </dgm:pt>
    <dgm:pt modelId="{86EC063C-BF6F-4EE5-8B7D-F47DE4580C9A}" type="parTrans" cxnId="{49969328-5D8B-437D-86C4-F290E03F9A25}">
      <dgm:prSet/>
      <dgm:spPr/>
      <dgm:t>
        <a:bodyPr/>
        <a:lstStyle/>
        <a:p>
          <a:endParaRPr lang="en-US"/>
        </a:p>
      </dgm:t>
    </dgm:pt>
    <dgm:pt modelId="{32F6C032-7210-402E-86BE-D00B6A7181B3}" type="sibTrans" cxnId="{49969328-5D8B-437D-86C4-F290E03F9A25}">
      <dgm:prSet/>
      <dgm:spPr/>
      <dgm:t>
        <a:bodyPr/>
        <a:lstStyle/>
        <a:p>
          <a:endParaRPr lang="en-US"/>
        </a:p>
      </dgm:t>
    </dgm:pt>
    <dgm:pt modelId="{1E2314AA-280B-4BCA-8DCA-8C76017E7DEE}">
      <dgm:prSet phldrT="[Text]" phldr="0"/>
      <dgm:spPr/>
      <dgm:t>
        <a:bodyPr/>
        <a:lstStyle/>
        <a:p>
          <a:pPr rtl="0"/>
          <a:r>
            <a:rPr lang="en-US" dirty="0">
              <a:latin typeface="Raleway Light"/>
            </a:rPr>
            <a:t>Outreach to referral sources</a:t>
          </a:r>
          <a:endParaRPr lang="en-US" dirty="0"/>
        </a:p>
      </dgm:t>
    </dgm:pt>
    <dgm:pt modelId="{E1E02106-DAC7-4978-9B47-F209101F4459}" type="parTrans" cxnId="{52C9A5A2-7E07-4E8A-A601-944EE965C44D}">
      <dgm:prSet/>
      <dgm:spPr/>
      <dgm:t>
        <a:bodyPr/>
        <a:lstStyle/>
        <a:p>
          <a:endParaRPr lang="en-US"/>
        </a:p>
      </dgm:t>
    </dgm:pt>
    <dgm:pt modelId="{CF318AA6-18F5-4796-9762-B7F5A2D460B5}" type="sibTrans" cxnId="{52C9A5A2-7E07-4E8A-A601-944EE965C44D}">
      <dgm:prSet/>
      <dgm:spPr/>
      <dgm:t>
        <a:bodyPr/>
        <a:lstStyle/>
        <a:p>
          <a:endParaRPr lang="en-US"/>
        </a:p>
      </dgm:t>
    </dgm:pt>
    <dgm:pt modelId="{8A82FE5A-D052-406B-BE0A-D261CEC85C50}">
      <dgm:prSet phldr="0"/>
      <dgm:spPr/>
      <dgm:t>
        <a:bodyPr/>
        <a:lstStyle/>
        <a:p>
          <a:pPr rtl="0"/>
          <a:r>
            <a:rPr lang="en-US" dirty="0">
              <a:latin typeface="Raleway Light"/>
            </a:rPr>
            <a:t>Baseline data</a:t>
          </a:r>
        </a:p>
      </dgm:t>
    </dgm:pt>
    <dgm:pt modelId="{7C33B32F-0457-4702-A963-4A74411063CF}" type="parTrans" cxnId="{52F8BCA4-E238-4C9F-8214-D718095B7CF5}">
      <dgm:prSet/>
      <dgm:spPr/>
    </dgm:pt>
    <dgm:pt modelId="{B66CD233-F176-4C83-A8F5-F914C357FF63}" type="sibTrans" cxnId="{52F8BCA4-E238-4C9F-8214-D718095B7CF5}">
      <dgm:prSet/>
      <dgm:spPr/>
    </dgm:pt>
    <dgm:pt modelId="{CB329544-7514-4718-A1C2-057942C4F81D}" type="pres">
      <dgm:prSet presAssocID="{A4C3D7E6-9EBA-4CBE-9CEC-5DDB52EF0F35}" presName="linear" presStyleCnt="0">
        <dgm:presLayoutVars>
          <dgm:dir/>
          <dgm:animLvl val="lvl"/>
          <dgm:resizeHandles val="exact"/>
        </dgm:presLayoutVars>
      </dgm:prSet>
      <dgm:spPr/>
    </dgm:pt>
    <dgm:pt modelId="{35AAA5A0-CB58-4FE9-85A5-A4EEF899D056}" type="pres">
      <dgm:prSet presAssocID="{CCE0ED9C-0AC3-451F-916B-C195E4DADEDF}" presName="parentLin" presStyleCnt="0"/>
      <dgm:spPr/>
    </dgm:pt>
    <dgm:pt modelId="{E5695FA4-4625-41C9-8AC7-F0E948538B1E}" type="pres">
      <dgm:prSet presAssocID="{CCE0ED9C-0AC3-451F-916B-C195E4DADEDF}" presName="parentLeftMargin" presStyleLbl="node1" presStyleIdx="0" presStyleCnt="4"/>
      <dgm:spPr/>
    </dgm:pt>
    <dgm:pt modelId="{8D8E4877-0F2A-4D2C-918D-EF7B946ECDF0}" type="pres">
      <dgm:prSet presAssocID="{CCE0ED9C-0AC3-451F-916B-C195E4DADEDF}" presName="parentText" presStyleLbl="node1" presStyleIdx="0" presStyleCnt="4">
        <dgm:presLayoutVars>
          <dgm:chMax val="0"/>
          <dgm:bulletEnabled val="1"/>
        </dgm:presLayoutVars>
      </dgm:prSet>
      <dgm:spPr/>
    </dgm:pt>
    <dgm:pt modelId="{D72379B6-CC4F-4E14-8CEC-B56CD4CB1211}" type="pres">
      <dgm:prSet presAssocID="{CCE0ED9C-0AC3-451F-916B-C195E4DADEDF}" presName="negativeSpace" presStyleCnt="0"/>
      <dgm:spPr/>
    </dgm:pt>
    <dgm:pt modelId="{F25A58B1-2D30-4A60-A135-19E6D40FC763}" type="pres">
      <dgm:prSet presAssocID="{CCE0ED9C-0AC3-451F-916B-C195E4DADEDF}" presName="childText" presStyleLbl="conFgAcc1" presStyleIdx="0" presStyleCnt="4">
        <dgm:presLayoutVars>
          <dgm:bulletEnabled val="1"/>
        </dgm:presLayoutVars>
      </dgm:prSet>
      <dgm:spPr/>
    </dgm:pt>
    <dgm:pt modelId="{9CCA344F-1283-4B5E-8C2B-CC5BD0AE8148}" type="pres">
      <dgm:prSet presAssocID="{7832603F-3A70-4DE5-913A-2151CA6DD996}" presName="spaceBetweenRectangles" presStyleCnt="0"/>
      <dgm:spPr/>
    </dgm:pt>
    <dgm:pt modelId="{1CDEF643-78C2-41D5-B611-EEB6A5B7E8A3}" type="pres">
      <dgm:prSet presAssocID="{821E7B58-51E5-44A5-B569-58FF0BD24AF8}" presName="parentLin" presStyleCnt="0"/>
      <dgm:spPr/>
    </dgm:pt>
    <dgm:pt modelId="{BC98E18F-B670-47CE-89AB-C1B7636C30D7}" type="pres">
      <dgm:prSet presAssocID="{821E7B58-51E5-44A5-B569-58FF0BD24AF8}" presName="parentLeftMargin" presStyleLbl="node1" presStyleIdx="0" presStyleCnt="4"/>
      <dgm:spPr/>
    </dgm:pt>
    <dgm:pt modelId="{A6F543D8-4F77-4111-B4C4-AFAFAF0FA31E}" type="pres">
      <dgm:prSet presAssocID="{821E7B58-51E5-44A5-B569-58FF0BD24AF8}" presName="parentText" presStyleLbl="node1" presStyleIdx="1" presStyleCnt="4">
        <dgm:presLayoutVars>
          <dgm:chMax val="0"/>
          <dgm:bulletEnabled val="1"/>
        </dgm:presLayoutVars>
      </dgm:prSet>
      <dgm:spPr/>
    </dgm:pt>
    <dgm:pt modelId="{7AB93C7F-21F3-421F-A472-CC041C36EFB8}" type="pres">
      <dgm:prSet presAssocID="{821E7B58-51E5-44A5-B569-58FF0BD24AF8}" presName="negativeSpace" presStyleCnt="0"/>
      <dgm:spPr/>
    </dgm:pt>
    <dgm:pt modelId="{40D7BB72-92D6-4762-8254-EC0AEAB0E2D5}" type="pres">
      <dgm:prSet presAssocID="{821E7B58-51E5-44A5-B569-58FF0BD24AF8}" presName="childText" presStyleLbl="conFgAcc1" presStyleIdx="1" presStyleCnt="4">
        <dgm:presLayoutVars>
          <dgm:bulletEnabled val="1"/>
        </dgm:presLayoutVars>
      </dgm:prSet>
      <dgm:spPr/>
    </dgm:pt>
    <dgm:pt modelId="{292AFE76-2F28-402D-9EF4-F6FE9997F2EF}" type="pres">
      <dgm:prSet presAssocID="{32F6C032-7210-402E-86BE-D00B6A7181B3}" presName="spaceBetweenRectangles" presStyleCnt="0"/>
      <dgm:spPr/>
    </dgm:pt>
    <dgm:pt modelId="{804A4C47-4800-4148-8AFB-E7995C1337F3}" type="pres">
      <dgm:prSet presAssocID="{1E2314AA-280B-4BCA-8DCA-8C76017E7DEE}" presName="parentLin" presStyleCnt="0"/>
      <dgm:spPr/>
    </dgm:pt>
    <dgm:pt modelId="{FB3955F1-EAB5-4F82-BFBD-209805EB156B}" type="pres">
      <dgm:prSet presAssocID="{1E2314AA-280B-4BCA-8DCA-8C76017E7DEE}" presName="parentLeftMargin" presStyleLbl="node1" presStyleIdx="1" presStyleCnt="4"/>
      <dgm:spPr/>
    </dgm:pt>
    <dgm:pt modelId="{3665E5B1-A9E3-4A05-8310-8B6E40CEA8AA}" type="pres">
      <dgm:prSet presAssocID="{1E2314AA-280B-4BCA-8DCA-8C76017E7DEE}" presName="parentText" presStyleLbl="node1" presStyleIdx="2" presStyleCnt="4">
        <dgm:presLayoutVars>
          <dgm:chMax val="0"/>
          <dgm:bulletEnabled val="1"/>
        </dgm:presLayoutVars>
      </dgm:prSet>
      <dgm:spPr/>
    </dgm:pt>
    <dgm:pt modelId="{3D03A2DC-6D62-4E37-9AEF-E8D816BF6C77}" type="pres">
      <dgm:prSet presAssocID="{1E2314AA-280B-4BCA-8DCA-8C76017E7DEE}" presName="negativeSpace" presStyleCnt="0"/>
      <dgm:spPr/>
    </dgm:pt>
    <dgm:pt modelId="{4B83010C-9B0A-4EB2-8536-364A7FC86A44}" type="pres">
      <dgm:prSet presAssocID="{1E2314AA-280B-4BCA-8DCA-8C76017E7DEE}" presName="childText" presStyleLbl="conFgAcc1" presStyleIdx="2" presStyleCnt="4">
        <dgm:presLayoutVars>
          <dgm:bulletEnabled val="1"/>
        </dgm:presLayoutVars>
      </dgm:prSet>
      <dgm:spPr/>
    </dgm:pt>
    <dgm:pt modelId="{EB22215B-32D7-42D3-BDC4-42476CD2B67B}" type="pres">
      <dgm:prSet presAssocID="{CF318AA6-18F5-4796-9762-B7F5A2D460B5}" presName="spaceBetweenRectangles" presStyleCnt="0"/>
      <dgm:spPr/>
    </dgm:pt>
    <dgm:pt modelId="{2EA02DFF-6AD6-4316-A9FD-76E2620FF2DD}" type="pres">
      <dgm:prSet presAssocID="{8A82FE5A-D052-406B-BE0A-D261CEC85C50}" presName="parentLin" presStyleCnt="0"/>
      <dgm:spPr/>
    </dgm:pt>
    <dgm:pt modelId="{5744B8AE-D76B-4E46-8B1D-3F53B8C68D84}" type="pres">
      <dgm:prSet presAssocID="{8A82FE5A-D052-406B-BE0A-D261CEC85C50}" presName="parentLeftMargin" presStyleLbl="node1" presStyleIdx="2" presStyleCnt="4"/>
      <dgm:spPr/>
    </dgm:pt>
    <dgm:pt modelId="{0C4E928A-49D4-40C1-AE3F-752679E87FF0}" type="pres">
      <dgm:prSet presAssocID="{8A82FE5A-D052-406B-BE0A-D261CEC85C50}" presName="parentText" presStyleLbl="node1" presStyleIdx="3" presStyleCnt="4">
        <dgm:presLayoutVars>
          <dgm:chMax val="0"/>
          <dgm:bulletEnabled val="1"/>
        </dgm:presLayoutVars>
      </dgm:prSet>
      <dgm:spPr/>
    </dgm:pt>
    <dgm:pt modelId="{2839CE87-35EA-44D4-B3A6-1BAB45F6B42B}" type="pres">
      <dgm:prSet presAssocID="{8A82FE5A-D052-406B-BE0A-D261CEC85C50}" presName="negativeSpace" presStyleCnt="0"/>
      <dgm:spPr/>
    </dgm:pt>
    <dgm:pt modelId="{57F2ED74-07E8-4858-82A8-35A89C308983}" type="pres">
      <dgm:prSet presAssocID="{8A82FE5A-D052-406B-BE0A-D261CEC85C50}" presName="childText" presStyleLbl="conFgAcc1" presStyleIdx="3" presStyleCnt="4">
        <dgm:presLayoutVars>
          <dgm:bulletEnabled val="1"/>
        </dgm:presLayoutVars>
      </dgm:prSet>
      <dgm:spPr/>
    </dgm:pt>
  </dgm:ptLst>
  <dgm:cxnLst>
    <dgm:cxn modelId="{65C3E709-07EC-4195-9749-27271905C7B1}" type="presOf" srcId="{1E2314AA-280B-4BCA-8DCA-8C76017E7DEE}" destId="{FB3955F1-EAB5-4F82-BFBD-209805EB156B}" srcOrd="0" destOrd="0" presId="urn:microsoft.com/office/officeart/2005/8/layout/list1"/>
    <dgm:cxn modelId="{99002417-D9C1-48ED-A2C6-A65F1B89B601}" type="presOf" srcId="{1E2314AA-280B-4BCA-8DCA-8C76017E7DEE}" destId="{3665E5B1-A9E3-4A05-8310-8B6E40CEA8AA}" srcOrd="1" destOrd="0" presId="urn:microsoft.com/office/officeart/2005/8/layout/list1"/>
    <dgm:cxn modelId="{8DA35A19-5F14-4869-B44E-1806529B4EB2}" type="presOf" srcId="{CCE0ED9C-0AC3-451F-916B-C195E4DADEDF}" destId="{8D8E4877-0F2A-4D2C-918D-EF7B946ECDF0}" srcOrd="1" destOrd="0" presId="urn:microsoft.com/office/officeart/2005/8/layout/list1"/>
    <dgm:cxn modelId="{49969328-5D8B-437D-86C4-F290E03F9A25}" srcId="{A4C3D7E6-9EBA-4CBE-9CEC-5DDB52EF0F35}" destId="{821E7B58-51E5-44A5-B569-58FF0BD24AF8}" srcOrd="1" destOrd="0" parTransId="{86EC063C-BF6F-4EE5-8B7D-F47DE4580C9A}" sibTransId="{32F6C032-7210-402E-86BE-D00B6A7181B3}"/>
    <dgm:cxn modelId="{CB294067-A3F0-4468-8E60-C747A91F8865}" type="presOf" srcId="{8A82FE5A-D052-406B-BE0A-D261CEC85C50}" destId="{5744B8AE-D76B-4E46-8B1D-3F53B8C68D84}" srcOrd="0" destOrd="0" presId="urn:microsoft.com/office/officeart/2005/8/layout/list1"/>
    <dgm:cxn modelId="{FA8A7E4C-D7FE-4294-A345-4052D156E72B}" type="presOf" srcId="{821E7B58-51E5-44A5-B569-58FF0BD24AF8}" destId="{A6F543D8-4F77-4111-B4C4-AFAFAF0FA31E}" srcOrd="1" destOrd="0" presId="urn:microsoft.com/office/officeart/2005/8/layout/list1"/>
    <dgm:cxn modelId="{0F3F755A-E320-47C0-BEFE-C18CA713A964}" type="presOf" srcId="{8A82FE5A-D052-406B-BE0A-D261CEC85C50}" destId="{0C4E928A-49D4-40C1-AE3F-752679E87FF0}" srcOrd="1" destOrd="0" presId="urn:microsoft.com/office/officeart/2005/8/layout/list1"/>
    <dgm:cxn modelId="{52C9A5A2-7E07-4E8A-A601-944EE965C44D}" srcId="{A4C3D7E6-9EBA-4CBE-9CEC-5DDB52EF0F35}" destId="{1E2314AA-280B-4BCA-8DCA-8C76017E7DEE}" srcOrd="2" destOrd="0" parTransId="{E1E02106-DAC7-4978-9B47-F209101F4459}" sibTransId="{CF318AA6-18F5-4796-9762-B7F5A2D460B5}"/>
    <dgm:cxn modelId="{52F8BCA4-E238-4C9F-8214-D718095B7CF5}" srcId="{A4C3D7E6-9EBA-4CBE-9CEC-5DDB52EF0F35}" destId="{8A82FE5A-D052-406B-BE0A-D261CEC85C50}" srcOrd="3" destOrd="0" parTransId="{7C33B32F-0457-4702-A963-4A74411063CF}" sibTransId="{B66CD233-F176-4C83-A8F5-F914C357FF63}"/>
    <dgm:cxn modelId="{F93090BE-053F-4BDE-9359-4F60AB340980}" srcId="{A4C3D7E6-9EBA-4CBE-9CEC-5DDB52EF0F35}" destId="{CCE0ED9C-0AC3-451F-916B-C195E4DADEDF}" srcOrd="0" destOrd="0" parTransId="{1C308AC3-CCEB-4D97-BD31-1537B469DB43}" sibTransId="{7832603F-3A70-4DE5-913A-2151CA6DD996}"/>
    <dgm:cxn modelId="{A5BD97CE-A45E-4B32-B4AE-FEA1BC1A7FFE}" type="presOf" srcId="{821E7B58-51E5-44A5-B569-58FF0BD24AF8}" destId="{BC98E18F-B670-47CE-89AB-C1B7636C30D7}" srcOrd="0" destOrd="0" presId="urn:microsoft.com/office/officeart/2005/8/layout/list1"/>
    <dgm:cxn modelId="{F4C2A7DA-1D6E-45B6-9F94-11122FDED3DF}" type="presOf" srcId="{CCE0ED9C-0AC3-451F-916B-C195E4DADEDF}" destId="{E5695FA4-4625-41C9-8AC7-F0E948538B1E}" srcOrd="0" destOrd="0" presId="urn:microsoft.com/office/officeart/2005/8/layout/list1"/>
    <dgm:cxn modelId="{D1E909FD-A9B6-4448-8A52-14C20A22D148}" type="presOf" srcId="{A4C3D7E6-9EBA-4CBE-9CEC-5DDB52EF0F35}" destId="{CB329544-7514-4718-A1C2-057942C4F81D}" srcOrd="0" destOrd="0" presId="urn:microsoft.com/office/officeart/2005/8/layout/list1"/>
    <dgm:cxn modelId="{1DECDB09-D583-4C43-98EB-A9D47D6FEC95}" type="presParOf" srcId="{CB329544-7514-4718-A1C2-057942C4F81D}" destId="{35AAA5A0-CB58-4FE9-85A5-A4EEF899D056}" srcOrd="0" destOrd="0" presId="urn:microsoft.com/office/officeart/2005/8/layout/list1"/>
    <dgm:cxn modelId="{5C07F559-D9AC-4BEB-8AAB-1C7A8ACDCD2E}" type="presParOf" srcId="{35AAA5A0-CB58-4FE9-85A5-A4EEF899D056}" destId="{E5695FA4-4625-41C9-8AC7-F0E948538B1E}" srcOrd="0" destOrd="0" presId="urn:microsoft.com/office/officeart/2005/8/layout/list1"/>
    <dgm:cxn modelId="{AD89174F-0A11-468E-9F41-3951D5071F33}" type="presParOf" srcId="{35AAA5A0-CB58-4FE9-85A5-A4EEF899D056}" destId="{8D8E4877-0F2A-4D2C-918D-EF7B946ECDF0}" srcOrd="1" destOrd="0" presId="urn:microsoft.com/office/officeart/2005/8/layout/list1"/>
    <dgm:cxn modelId="{F74E7B78-EE4C-4B74-8AFD-B1670D0CBBCA}" type="presParOf" srcId="{CB329544-7514-4718-A1C2-057942C4F81D}" destId="{D72379B6-CC4F-4E14-8CEC-B56CD4CB1211}" srcOrd="1" destOrd="0" presId="urn:microsoft.com/office/officeart/2005/8/layout/list1"/>
    <dgm:cxn modelId="{8A1E2DBE-1763-4FA7-87B7-E665353E3B31}" type="presParOf" srcId="{CB329544-7514-4718-A1C2-057942C4F81D}" destId="{F25A58B1-2D30-4A60-A135-19E6D40FC763}" srcOrd="2" destOrd="0" presId="urn:microsoft.com/office/officeart/2005/8/layout/list1"/>
    <dgm:cxn modelId="{65E225B2-3707-43BF-8F42-5C202E286F48}" type="presParOf" srcId="{CB329544-7514-4718-A1C2-057942C4F81D}" destId="{9CCA344F-1283-4B5E-8C2B-CC5BD0AE8148}" srcOrd="3" destOrd="0" presId="urn:microsoft.com/office/officeart/2005/8/layout/list1"/>
    <dgm:cxn modelId="{B0F4FC49-C017-455F-8BC1-A33D503E1820}" type="presParOf" srcId="{CB329544-7514-4718-A1C2-057942C4F81D}" destId="{1CDEF643-78C2-41D5-B611-EEB6A5B7E8A3}" srcOrd="4" destOrd="0" presId="urn:microsoft.com/office/officeart/2005/8/layout/list1"/>
    <dgm:cxn modelId="{742CE294-5FBE-46BE-97B5-E265239EFD4E}" type="presParOf" srcId="{1CDEF643-78C2-41D5-B611-EEB6A5B7E8A3}" destId="{BC98E18F-B670-47CE-89AB-C1B7636C30D7}" srcOrd="0" destOrd="0" presId="urn:microsoft.com/office/officeart/2005/8/layout/list1"/>
    <dgm:cxn modelId="{F2762BA7-BBBE-4AD9-BD15-E4951EDBBFC2}" type="presParOf" srcId="{1CDEF643-78C2-41D5-B611-EEB6A5B7E8A3}" destId="{A6F543D8-4F77-4111-B4C4-AFAFAF0FA31E}" srcOrd="1" destOrd="0" presId="urn:microsoft.com/office/officeart/2005/8/layout/list1"/>
    <dgm:cxn modelId="{5F6BCA7A-F174-40A6-A2A8-5225B45F59F7}" type="presParOf" srcId="{CB329544-7514-4718-A1C2-057942C4F81D}" destId="{7AB93C7F-21F3-421F-A472-CC041C36EFB8}" srcOrd="5" destOrd="0" presId="urn:microsoft.com/office/officeart/2005/8/layout/list1"/>
    <dgm:cxn modelId="{560C95CB-1857-408D-B4D5-CB6E95BFDF7B}" type="presParOf" srcId="{CB329544-7514-4718-A1C2-057942C4F81D}" destId="{40D7BB72-92D6-4762-8254-EC0AEAB0E2D5}" srcOrd="6" destOrd="0" presId="urn:microsoft.com/office/officeart/2005/8/layout/list1"/>
    <dgm:cxn modelId="{68E90A92-4D42-470D-ACCA-6A6B64573CAC}" type="presParOf" srcId="{CB329544-7514-4718-A1C2-057942C4F81D}" destId="{292AFE76-2F28-402D-9EF4-F6FE9997F2EF}" srcOrd="7" destOrd="0" presId="urn:microsoft.com/office/officeart/2005/8/layout/list1"/>
    <dgm:cxn modelId="{D55C5530-6AD1-451F-AC94-FA7EA00958E2}" type="presParOf" srcId="{CB329544-7514-4718-A1C2-057942C4F81D}" destId="{804A4C47-4800-4148-8AFB-E7995C1337F3}" srcOrd="8" destOrd="0" presId="urn:microsoft.com/office/officeart/2005/8/layout/list1"/>
    <dgm:cxn modelId="{E676684A-A744-4FB6-B56F-B4C71857BA76}" type="presParOf" srcId="{804A4C47-4800-4148-8AFB-E7995C1337F3}" destId="{FB3955F1-EAB5-4F82-BFBD-209805EB156B}" srcOrd="0" destOrd="0" presId="urn:microsoft.com/office/officeart/2005/8/layout/list1"/>
    <dgm:cxn modelId="{17C2BCF8-60BE-4126-90C0-103864E1F989}" type="presParOf" srcId="{804A4C47-4800-4148-8AFB-E7995C1337F3}" destId="{3665E5B1-A9E3-4A05-8310-8B6E40CEA8AA}" srcOrd="1" destOrd="0" presId="urn:microsoft.com/office/officeart/2005/8/layout/list1"/>
    <dgm:cxn modelId="{9DC928A5-AC06-4D53-BEE2-A5CE2E72484E}" type="presParOf" srcId="{CB329544-7514-4718-A1C2-057942C4F81D}" destId="{3D03A2DC-6D62-4E37-9AEF-E8D816BF6C77}" srcOrd="9" destOrd="0" presId="urn:microsoft.com/office/officeart/2005/8/layout/list1"/>
    <dgm:cxn modelId="{5C693326-E291-48CD-A8A4-2542E6A46911}" type="presParOf" srcId="{CB329544-7514-4718-A1C2-057942C4F81D}" destId="{4B83010C-9B0A-4EB2-8536-364A7FC86A44}" srcOrd="10" destOrd="0" presId="urn:microsoft.com/office/officeart/2005/8/layout/list1"/>
    <dgm:cxn modelId="{D1A11A10-AAD9-4240-9BE0-648E59FB7F1D}" type="presParOf" srcId="{CB329544-7514-4718-A1C2-057942C4F81D}" destId="{EB22215B-32D7-42D3-BDC4-42476CD2B67B}" srcOrd="11" destOrd="0" presId="urn:microsoft.com/office/officeart/2005/8/layout/list1"/>
    <dgm:cxn modelId="{29548E8C-E41A-4008-B96A-EC7E0693D1D3}" type="presParOf" srcId="{CB329544-7514-4718-A1C2-057942C4F81D}" destId="{2EA02DFF-6AD6-4316-A9FD-76E2620FF2DD}" srcOrd="12" destOrd="0" presId="urn:microsoft.com/office/officeart/2005/8/layout/list1"/>
    <dgm:cxn modelId="{2C268EFA-5871-4DE5-85CD-84CF879ECADC}" type="presParOf" srcId="{2EA02DFF-6AD6-4316-A9FD-76E2620FF2DD}" destId="{5744B8AE-D76B-4E46-8B1D-3F53B8C68D84}" srcOrd="0" destOrd="0" presId="urn:microsoft.com/office/officeart/2005/8/layout/list1"/>
    <dgm:cxn modelId="{20D573D3-5857-4DBD-8B57-5C24DFEE0F65}" type="presParOf" srcId="{2EA02DFF-6AD6-4316-A9FD-76E2620FF2DD}" destId="{0C4E928A-49D4-40C1-AE3F-752679E87FF0}" srcOrd="1" destOrd="0" presId="urn:microsoft.com/office/officeart/2005/8/layout/list1"/>
    <dgm:cxn modelId="{BA8E4D93-89F9-412E-8830-D63DB34D790D}" type="presParOf" srcId="{CB329544-7514-4718-A1C2-057942C4F81D}" destId="{2839CE87-35EA-44D4-B3A6-1BAB45F6B42B}" srcOrd="13" destOrd="0" presId="urn:microsoft.com/office/officeart/2005/8/layout/list1"/>
    <dgm:cxn modelId="{F68BA8BB-483A-4D84-894E-653967D48189}" type="presParOf" srcId="{CB329544-7514-4718-A1C2-057942C4F81D}" destId="{57F2ED74-07E8-4858-82A8-35A89C308983}"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E003DF-8B92-41A9-92A0-21C6E3C75698}"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148CA142-5DAB-4220-8D49-196225D947B1}">
      <dgm:prSet custT="1"/>
      <dgm:spPr/>
      <dgm:t>
        <a:bodyPr/>
        <a:lstStyle/>
        <a:p>
          <a:pPr rtl="0"/>
          <a:r>
            <a:rPr lang="en-US" sz="1400" dirty="0">
              <a:solidFill>
                <a:schemeClr val="tx1"/>
              </a:solidFill>
            </a:rPr>
            <a:t>Knowledge and skills for all practitioners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4808C121-BB14-4599-B9D5-6698279C075F}" type="parTrans" cxnId="{33AB1F83-9CC8-47A3-B256-885D4CF21A7D}">
      <dgm:prSet/>
      <dgm:spPr/>
      <dgm:t>
        <a:bodyPr/>
        <a:lstStyle/>
        <a:p>
          <a:endParaRPr lang="en-US" sz="1400">
            <a:solidFill>
              <a:schemeClr val="tx1"/>
            </a:solidFill>
          </a:endParaRPr>
        </a:p>
      </dgm:t>
    </dgm:pt>
    <dgm:pt modelId="{E4ECE4EF-CD62-4D8F-AA48-C3C0AED6B9D8}" type="sibTrans" cxnId="{33AB1F83-9CC8-47A3-B256-885D4CF21A7D}">
      <dgm:prSet/>
      <dgm:spPr/>
      <dgm:t>
        <a:bodyPr/>
        <a:lstStyle/>
        <a:p>
          <a:endParaRPr lang="en-US" sz="1400">
            <a:solidFill>
              <a:schemeClr val="tx1"/>
            </a:solidFill>
          </a:endParaRPr>
        </a:p>
      </dgm:t>
    </dgm:pt>
    <dgm:pt modelId="{FFC19F31-D267-4EEE-B6F1-9ADE0C975B62}">
      <dgm:prSet custT="1"/>
      <dgm:spPr/>
      <dgm:t>
        <a:bodyPr/>
        <a:lstStyle/>
        <a:p>
          <a:pPr rtl="0"/>
          <a:r>
            <a:rPr lang="en-US" sz="1400" dirty="0">
              <a:solidFill>
                <a:schemeClr val="tx1"/>
              </a:solidFill>
            </a:rPr>
            <a:t>Infant Mental Health Endorsement</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CA36A0DD-5AFA-40E4-9AEA-1A3F72E2A58A}" type="parTrans" cxnId="{346B8264-3851-4D23-BA87-EFDE63F0037B}">
      <dgm:prSet/>
      <dgm:spPr/>
      <dgm:t>
        <a:bodyPr/>
        <a:lstStyle/>
        <a:p>
          <a:endParaRPr lang="en-US" sz="1400">
            <a:solidFill>
              <a:schemeClr val="tx1"/>
            </a:solidFill>
          </a:endParaRPr>
        </a:p>
      </dgm:t>
    </dgm:pt>
    <dgm:pt modelId="{1F8D0A8D-0681-4A32-ACED-C32772068D00}" type="sibTrans" cxnId="{346B8264-3851-4D23-BA87-EFDE63F0037B}">
      <dgm:prSet/>
      <dgm:spPr/>
      <dgm:t>
        <a:bodyPr/>
        <a:lstStyle/>
        <a:p>
          <a:endParaRPr lang="en-US" sz="1400">
            <a:solidFill>
              <a:schemeClr val="tx1"/>
            </a:solidFill>
          </a:endParaRPr>
        </a:p>
      </dgm:t>
    </dgm:pt>
    <dgm:pt modelId="{944A5FC4-753B-474D-A7BC-5ECAFD345D36}">
      <dgm:prSet custT="1"/>
      <dgm:spPr/>
      <dgm:t>
        <a:bodyPr/>
        <a:lstStyle/>
        <a:p>
          <a:pPr rtl="0"/>
          <a:r>
            <a:rPr lang="en-US" sz="1400" dirty="0">
              <a:solidFill>
                <a:schemeClr val="tx1"/>
              </a:solidFill>
            </a:rPr>
            <a:t>Reduce stress for practitioners and leaders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6780ECFA-BF71-41F9-9289-EFC240A5AAE9}" type="parTrans" cxnId="{582F37E9-C1AC-4D08-98CE-8ADE6C933A6B}">
      <dgm:prSet/>
      <dgm:spPr/>
      <dgm:t>
        <a:bodyPr/>
        <a:lstStyle/>
        <a:p>
          <a:endParaRPr lang="en-US" sz="1400">
            <a:solidFill>
              <a:schemeClr val="tx1"/>
            </a:solidFill>
          </a:endParaRPr>
        </a:p>
      </dgm:t>
    </dgm:pt>
    <dgm:pt modelId="{20190C59-7C77-4A1A-88AD-10765DAF4507}" type="sibTrans" cxnId="{582F37E9-C1AC-4D08-98CE-8ADE6C933A6B}">
      <dgm:prSet/>
      <dgm:spPr/>
      <dgm:t>
        <a:bodyPr/>
        <a:lstStyle/>
        <a:p>
          <a:endParaRPr lang="en-US" sz="1400">
            <a:solidFill>
              <a:schemeClr val="tx1"/>
            </a:solidFill>
          </a:endParaRPr>
        </a:p>
      </dgm:t>
    </dgm:pt>
    <dgm:pt modelId="{48DD6CCF-98FD-4E7E-BF5D-023EA13A6C84}">
      <dgm:prSet custT="1"/>
      <dgm:spPr/>
      <dgm:t>
        <a:bodyPr/>
        <a:lstStyle/>
        <a:p>
          <a:pPr rtl="0"/>
          <a:r>
            <a:rPr lang="en-US" sz="1400" dirty="0">
              <a:solidFill>
                <a:schemeClr val="tx1"/>
              </a:solidFill>
            </a:rPr>
            <a:t>Recruit and retain</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03FB9419-1BCD-41A7-9441-342031ACF540}" type="parTrans" cxnId="{7B04A761-0449-407B-8246-AEC84475B7AF}">
      <dgm:prSet/>
      <dgm:spPr/>
      <dgm:t>
        <a:bodyPr/>
        <a:lstStyle/>
        <a:p>
          <a:endParaRPr lang="en-US" sz="1400">
            <a:solidFill>
              <a:schemeClr val="tx1"/>
            </a:solidFill>
          </a:endParaRPr>
        </a:p>
      </dgm:t>
    </dgm:pt>
    <dgm:pt modelId="{B83BDF0F-F1D0-4E7B-9162-D56982CF9D0F}" type="sibTrans" cxnId="{7B04A761-0449-407B-8246-AEC84475B7AF}">
      <dgm:prSet/>
      <dgm:spPr/>
      <dgm:t>
        <a:bodyPr/>
        <a:lstStyle/>
        <a:p>
          <a:endParaRPr lang="en-US" sz="1400">
            <a:solidFill>
              <a:schemeClr val="tx1"/>
            </a:solidFill>
          </a:endParaRPr>
        </a:p>
      </dgm:t>
    </dgm:pt>
    <dgm:pt modelId="{59C21536-7EAD-4AAD-846A-11DD0D58C9C4}">
      <dgm:prSet custT="1"/>
      <dgm:spPr/>
      <dgm:t>
        <a:bodyPr/>
        <a:lstStyle/>
        <a:p>
          <a:pPr rtl="0"/>
          <a:r>
            <a:rPr lang="en-US" sz="1400" dirty="0">
              <a:solidFill>
                <a:schemeClr val="tx1"/>
              </a:solidFill>
            </a:rPr>
            <a:t>Add provider types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06CFEB30-BCA3-451C-840C-B068092FD3E4}" type="parTrans" cxnId="{E872159D-5BE8-4D6C-87C7-761DF3AAD5DE}">
      <dgm:prSet/>
      <dgm:spPr/>
      <dgm:t>
        <a:bodyPr/>
        <a:lstStyle/>
        <a:p>
          <a:endParaRPr lang="en-US" sz="1400">
            <a:solidFill>
              <a:schemeClr val="tx1"/>
            </a:solidFill>
          </a:endParaRPr>
        </a:p>
      </dgm:t>
    </dgm:pt>
    <dgm:pt modelId="{63D740AB-F802-4FA5-BD90-932FBE42ACC6}" type="sibTrans" cxnId="{E872159D-5BE8-4D6C-87C7-761DF3AAD5DE}">
      <dgm:prSet/>
      <dgm:spPr/>
      <dgm:t>
        <a:bodyPr/>
        <a:lstStyle/>
        <a:p>
          <a:endParaRPr lang="en-US" sz="1400">
            <a:solidFill>
              <a:schemeClr val="tx1"/>
            </a:solidFill>
          </a:endParaRPr>
        </a:p>
      </dgm:t>
    </dgm:pt>
    <dgm:pt modelId="{0C9B4DD1-75D0-4BA8-A7AE-685C97047656}">
      <dgm:prSet custT="1"/>
      <dgm:spPr/>
      <dgm:t>
        <a:bodyPr/>
        <a:lstStyle/>
        <a:p>
          <a:r>
            <a:rPr lang="en-US" sz="1400" dirty="0">
              <a:solidFill>
                <a:schemeClr val="tx1"/>
              </a:solidFill>
            </a:rPr>
            <a:t>Increase reimbursement rates</a:t>
          </a:r>
        </a:p>
      </dgm:t>
    </dgm:pt>
    <dgm:pt modelId="{C5D7183D-48D2-4F24-A8F9-68166FE992D8}" type="parTrans" cxnId="{2D6AA8A3-D9A8-4D39-9EC5-794C58946583}">
      <dgm:prSet/>
      <dgm:spPr/>
      <dgm:t>
        <a:bodyPr/>
        <a:lstStyle/>
        <a:p>
          <a:endParaRPr lang="en-US" sz="1400">
            <a:solidFill>
              <a:schemeClr val="tx1"/>
            </a:solidFill>
          </a:endParaRPr>
        </a:p>
      </dgm:t>
    </dgm:pt>
    <dgm:pt modelId="{CEA69A4B-55A9-4BE6-B90D-D7A0770A6BC9}" type="sibTrans" cxnId="{2D6AA8A3-D9A8-4D39-9EC5-794C58946583}">
      <dgm:prSet/>
      <dgm:spPr/>
      <dgm:t>
        <a:bodyPr/>
        <a:lstStyle/>
        <a:p>
          <a:endParaRPr lang="en-US" sz="1400">
            <a:solidFill>
              <a:schemeClr val="tx1"/>
            </a:solidFill>
          </a:endParaRPr>
        </a:p>
      </dgm:t>
    </dgm:pt>
    <dgm:pt modelId="{6CDC5348-B579-4E35-9655-FA452E6754CD}">
      <dgm:prSet custT="1"/>
      <dgm:spPr/>
      <dgm:t>
        <a:bodyPr/>
        <a:lstStyle/>
        <a:p>
          <a:pPr rtl="0"/>
          <a:r>
            <a:rPr lang="en-US" sz="1400" dirty="0">
              <a:solidFill>
                <a:schemeClr val="tx1"/>
              </a:solidFill>
            </a:rPr>
            <a:t>Reflective supervision</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A78B66F3-C48C-4763-986C-360ED94A3159}" type="parTrans" cxnId="{5A7FFF12-016F-4C68-8368-DA5167C5BA0E}">
      <dgm:prSet/>
      <dgm:spPr/>
      <dgm:t>
        <a:bodyPr/>
        <a:lstStyle/>
        <a:p>
          <a:endParaRPr lang="en-US" sz="1400">
            <a:solidFill>
              <a:schemeClr val="tx1"/>
            </a:solidFill>
          </a:endParaRPr>
        </a:p>
      </dgm:t>
    </dgm:pt>
    <dgm:pt modelId="{F878D613-3D50-467A-907D-60E1EA395F75}" type="sibTrans" cxnId="{5A7FFF12-016F-4C68-8368-DA5167C5BA0E}">
      <dgm:prSet/>
      <dgm:spPr/>
      <dgm:t>
        <a:bodyPr/>
        <a:lstStyle/>
        <a:p>
          <a:endParaRPr lang="en-US" sz="1400">
            <a:solidFill>
              <a:schemeClr val="tx1"/>
            </a:solidFill>
          </a:endParaRPr>
        </a:p>
      </dgm:t>
    </dgm:pt>
    <dgm:pt modelId="{DD7BD5A1-2AA1-4DA5-9511-7B46A3B841C9}">
      <dgm:prSet custT="1"/>
      <dgm:spPr/>
      <dgm:t>
        <a:bodyPr/>
        <a:lstStyle/>
        <a:p>
          <a:pPr rtl="0"/>
          <a:r>
            <a:rPr lang="en-US" sz="1400" dirty="0">
              <a:solidFill>
                <a:schemeClr val="tx1"/>
              </a:solidFill>
            </a:rPr>
            <a:t>Increase access to specialty providers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4B058122-A303-44B3-804B-F0656A105CCE}" type="parTrans" cxnId="{614C715C-4767-47D0-917B-C2E5C72B0F0A}">
      <dgm:prSet/>
      <dgm:spPr/>
      <dgm:t>
        <a:bodyPr/>
        <a:lstStyle/>
        <a:p>
          <a:endParaRPr lang="en-US" sz="1400">
            <a:solidFill>
              <a:schemeClr val="tx1"/>
            </a:solidFill>
          </a:endParaRPr>
        </a:p>
      </dgm:t>
    </dgm:pt>
    <dgm:pt modelId="{AE904DA8-4D64-4B83-A491-DD04DF3D540E}" type="sibTrans" cxnId="{614C715C-4767-47D0-917B-C2E5C72B0F0A}">
      <dgm:prSet/>
      <dgm:spPr/>
      <dgm:t>
        <a:bodyPr/>
        <a:lstStyle/>
        <a:p>
          <a:endParaRPr lang="en-US" sz="1400">
            <a:solidFill>
              <a:schemeClr val="tx1"/>
            </a:solidFill>
          </a:endParaRPr>
        </a:p>
      </dgm:t>
    </dgm:pt>
    <dgm:pt modelId="{FF0B131A-986B-4269-B084-3C263DB6B6D4}" type="pres">
      <dgm:prSet presAssocID="{0EE003DF-8B92-41A9-92A0-21C6E3C75698}" presName="linear" presStyleCnt="0">
        <dgm:presLayoutVars>
          <dgm:animLvl val="lvl"/>
          <dgm:resizeHandles val="exact"/>
        </dgm:presLayoutVars>
      </dgm:prSet>
      <dgm:spPr/>
    </dgm:pt>
    <dgm:pt modelId="{A1ADD2C4-796A-429D-9F75-A5B7605F88D1}" type="pres">
      <dgm:prSet presAssocID="{148CA142-5DAB-4220-8D49-196225D947B1}" presName="parentText" presStyleLbl="node1" presStyleIdx="0" presStyleCnt="8">
        <dgm:presLayoutVars>
          <dgm:chMax val="0"/>
          <dgm:bulletEnabled val="1"/>
        </dgm:presLayoutVars>
      </dgm:prSet>
      <dgm:spPr/>
    </dgm:pt>
    <dgm:pt modelId="{A8C984F7-B88D-4C33-8CFD-23DEBF43158E}" type="pres">
      <dgm:prSet presAssocID="{E4ECE4EF-CD62-4D8F-AA48-C3C0AED6B9D8}" presName="spacer" presStyleCnt="0"/>
      <dgm:spPr/>
    </dgm:pt>
    <dgm:pt modelId="{575FE919-4AF8-49E3-9BA9-E69EE394DEB6}" type="pres">
      <dgm:prSet presAssocID="{FFC19F31-D267-4EEE-B6F1-9ADE0C975B62}" presName="parentText" presStyleLbl="node1" presStyleIdx="1" presStyleCnt="8">
        <dgm:presLayoutVars>
          <dgm:chMax val="0"/>
          <dgm:bulletEnabled val="1"/>
        </dgm:presLayoutVars>
      </dgm:prSet>
      <dgm:spPr/>
    </dgm:pt>
    <dgm:pt modelId="{1ABBBDF8-8F83-4964-B57A-E5C12D60AF91}" type="pres">
      <dgm:prSet presAssocID="{1F8D0A8D-0681-4A32-ACED-C32772068D00}" presName="spacer" presStyleCnt="0"/>
      <dgm:spPr/>
    </dgm:pt>
    <dgm:pt modelId="{E1DAE37D-EBB0-424E-9442-64DCBD5A73DE}" type="pres">
      <dgm:prSet presAssocID="{944A5FC4-753B-474D-A7BC-5ECAFD345D36}" presName="parentText" presStyleLbl="node1" presStyleIdx="2" presStyleCnt="8">
        <dgm:presLayoutVars>
          <dgm:chMax val="0"/>
          <dgm:bulletEnabled val="1"/>
        </dgm:presLayoutVars>
      </dgm:prSet>
      <dgm:spPr/>
    </dgm:pt>
    <dgm:pt modelId="{23AF9B87-35E3-4A97-BACD-744BC07EC8FD}" type="pres">
      <dgm:prSet presAssocID="{20190C59-7C77-4A1A-88AD-10765DAF4507}" presName="spacer" presStyleCnt="0"/>
      <dgm:spPr/>
    </dgm:pt>
    <dgm:pt modelId="{61A59473-253E-406D-9588-B78139E65F1A}" type="pres">
      <dgm:prSet presAssocID="{48DD6CCF-98FD-4E7E-BF5D-023EA13A6C84}" presName="parentText" presStyleLbl="node1" presStyleIdx="3" presStyleCnt="8">
        <dgm:presLayoutVars>
          <dgm:chMax val="0"/>
          <dgm:bulletEnabled val="1"/>
        </dgm:presLayoutVars>
      </dgm:prSet>
      <dgm:spPr/>
    </dgm:pt>
    <dgm:pt modelId="{5125D17A-1033-4AAF-B331-7F8BA15D4C27}" type="pres">
      <dgm:prSet presAssocID="{B83BDF0F-F1D0-4E7B-9162-D56982CF9D0F}" presName="spacer" presStyleCnt="0"/>
      <dgm:spPr/>
    </dgm:pt>
    <dgm:pt modelId="{7EA9234E-61BD-46EF-81BC-3D750328DCF9}" type="pres">
      <dgm:prSet presAssocID="{59C21536-7EAD-4AAD-846A-11DD0D58C9C4}" presName="parentText" presStyleLbl="node1" presStyleIdx="4" presStyleCnt="8">
        <dgm:presLayoutVars>
          <dgm:chMax val="0"/>
          <dgm:bulletEnabled val="1"/>
        </dgm:presLayoutVars>
      </dgm:prSet>
      <dgm:spPr/>
    </dgm:pt>
    <dgm:pt modelId="{F497B8A9-696B-450E-A3AC-13CA5825DBA5}" type="pres">
      <dgm:prSet presAssocID="{63D740AB-F802-4FA5-BD90-932FBE42ACC6}" presName="spacer" presStyleCnt="0"/>
      <dgm:spPr/>
    </dgm:pt>
    <dgm:pt modelId="{72756454-3852-43E1-BDFA-93A5F721E77F}" type="pres">
      <dgm:prSet presAssocID="{0C9B4DD1-75D0-4BA8-A7AE-685C97047656}" presName="parentText" presStyleLbl="node1" presStyleIdx="5" presStyleCnt="8">
        <dgm:presLayoutVars>
          <dgm:chMax val="0"/>
          <dgm:bulletEnabled val="1"/>
        </dgm:presLayoutVars>
      </dgm:prSet>
      <dgm:spPr/>
    </dgm:pt>
    <dgm:pt modelId="{1D8D5F13-EB3D-4890-8BDB-EB9E33D2E6FF}" type="pres">
      <dgm:prSet presAssocID="{CEA69A4B-55A9-4BE6-B90D-D7A0770A6BC9}" presName="spacer" presStyleCnt="0"/>
      <dgm:spPr/>
    </dgm:pt>
    <dgm:pt modelId="{4D24E98E-A57D-42F7-86AA-0EFE594FE055}" type="pres">
      <dgm:prSet presAssocID="{6CDC5348-B579-4E35-9655-FA452E6754CD}" presName="parentText" presStyleLbl="node1" presStyleIdx="6" presStyleCnt="8">
        <dgm:presLayoutVars>
          <dgm:chMax val="0"/>
          <dgm:bulletEnabled val="1"/>
        </dgm:presLayoutVars>
      </dgm:prSet>
      <dgm:spPr/>
    </dgm:pt>
    <dgm:pt modelId="{BBE6034E-8A21-452D-9030-98F134347092}" type="pres">
      <dgm:prSet presAssocID="{F878D613-3D50-467A-907D-60E1EA395F75}" presName="spacer" presStyleCnt="0"/>
      <dgm:spPr/>
    </dgm:pt>
    <dgm:pt modelId="{AABEF1A8-0F81-43B3-AAB3-40F5559134EA}" type="pres">
      <dgm:prSet presAssocID="{DD7BD5A1-2AA1-4DA5-9511-7B46A3B841C9}" presName="parentText" presStyleLbl="node1" presStyleIdx="7" presStyleCnt="8">
        <dgm:presLayoutVars>
          <dgm:chMax val="0"/>
          <dgm:bulletEnabled val="1"/>
        </dgm:presLayoutVars>
      </dgm:prSet>
      <dgm:spPr/>
    </dgm:pt>
  </dgm:ptLst>
  <dgm:cxnLst>
    <dgm:cxn modelId="{5A7FFF12-016F-4C68-8368-DA5167C5BA0E}" srcId="{0EE003DF-8B92-41A9-92A0-21C6E3C75698}" destId="{6CDC5348-B579-4E35-9655-FA452E6754CD}" srcOrd="6" destOrd="0" parTransId="{A78B66F3-C48C-4763-986C-360ED94A3159}" sibTransId="{F878D613-3D50-467A-907D-60E1EA395F75}"/>
    <dgm:cxn modelId="{8124B91F-F55A-4B2A-9852-8EDD06CB305D}" type="presOf" srcId="{0EE003DF-8B92-41A9-92A0-21C6E3C75698}" destId="{FF0B131A-986B-4269-B084-3C263DB6B6D4}" srcOrd="0" destOrd="0" presId="urn:microsoft.com/office/officeart/2005/8/layout/vList2"/>
    <dgm:cxn modelId="{29196623-1C9B-4EC1-BAB5-DB7F45072D4B}" type="presOf" srcId="{DD7BD5A1-2AA1-4DA5-9511-7B46A3B841C9}" destId="{AABEF1A8-0F81-43B3-AAB3-40F5559134EA}" srcOrd="0" destOrd="0" presId="urn:microsoft.com/office/officeart/2005/8/layout/vList2"/>
    <dgm:cxn modelId="{9FF34427-C902-4AFE-BA47-699BDA08154C}" type="presOf" srcId="{944A5FC4-753B-474D-A7BC-5ECAFD345D36}" destId="{E1DAE37D-EBB0-424E-9442-64DCBD5A73DE}" srcOrd="0" destOrd="0" presId="urn:microsoft.com/office/officeart/2005/8/layout/vList2"/>
    <dgm:cxn modelId="{B51D6C31-DC80-427B-9FA4-7045293B4C18}" type="presOf" srcId="{148CA142-5DAB-4220-8D49-196225D947B1}" destId="{A1ADD2C4-796A-429D-9F75-A5B7605F88D1}" srcOrd="0" destOrd="0" presId="urn:microsoft.com/office/officeart/2005/8/layout/vList2"/>
    <dgm:cxn modelId="{614C715C-4767-47D0-917B-C2E5C72B0F0A}" srcId="{0EE003DF-8B92-41A9-92A0-21C6E3C75698}" destId="{DD7BD5A1-2AA1-4DA5-9511-7B46A3B841C9}" srcOrd="7" destOrd="0" parTransId="{4B058122-A303-44B3-804B-F0656A105CCE}" sibTransId="{AE904DA8-4D64-4B83-A491-DD04DF3D540E}"/>
    <dgm:cxn modelId="{7B04A761-0449-407B-8246-AEC84475B7AF}" srcId="{0EE003DF-8B92-41A9-92A0-21C6E3C75698}" destId="{48DD6CCF-98FD-4E7E-BF5D-023EA13A6C84}" srcOrd="3" destOrd="0" parTransId="{03FB9419-1BCD-41A7-9441-342031ACF540}" sibTransId="{B83BDF0F-F1D0-4E7B-9162-D56982CF9D0F}"/>
    <dgm:cxn modelId="{E1277462-1BBE-4721-8530-C8460DB1DC81}" type="presOf" srcId="{6CDC5348-B579-4E35-9655-FA452E6754CD}" destId="{4D24E98E-A57D-42F7-86AA-0EFE594FE055}" srcOrd="0" destOrd="0" presId="urn:microsoft.com/office/officeart/2005/8/layout/vList2"/>
    <dgm:cxn modelId="{346B8264-3851-4D23-BA87-EFDE63F0037B}" srcId="{0EE003DF-8B92-41A9-92A0-21C6E3C75698}" destId="{FFC19F31-D267-4EEE-B6F1-9ADE0C975B62}" srcOrd="1" destOrd="0" parTransId="{CA36A0DD-5AFA-40E4-9AEA-1A3F72E2A58A}" sibTransId="{1F8D0A8D-0681-4A32-ACED-C32772068D00}"/>
    <dgm:cxn modelId="{251F1354-5EF4-4E67-B040-BFBA6A2AE74B}" type="presOf" srcId="{0C9B4DD1-75D0-4BA8-A7AE-685C97047656}" destId="{72756454-3852-43E1-BDFA-93A5F721E77F}" srcOrd="0" destOrd="0" presId="urn:microsoft.com/office/officeart/2005/8/layout/vList2"/>
    <dgm:cxn modelId="{33AB1F83-9CC8-47A3-B256-885D4CF21A7D}" srcId="{0EE003DF-8B92-41A9-92A0-21C6E3C75698}" destId="{148CA142-5DAB-4220-8D49-196225D947B1}" srcOrd="0" destOrd="0" parTransId="{4808C121-BB14-4599-B9D5-6698279C075F}" sibTransId="{E4ECE4EF-CD62-4D8F-AA48-C3C0AED6B9D8}"/>
    <dgm:cxn modelId="{CB8ABB85-4D83-404C-B7E8-32A1D86D4531}" type="presOf" srcId="{59C21536-7EAD-4AAD-846A-11DD0D58C9C4}" destId="{7EA9234E-61BD-46EF-81BC-3D750328DCF9}" srcOrd="0" destOrd="0" presId="urn:microsoft.com/office/officeart/2005/8/layout/vList2"/>
    <dgm:cxn modelId="{0AAB0894-66C8-4361-B9A5-9FE054C27C11}" type="presOf" srcId="{48DD6CCF-98FD-4E7E-BF5D-023EA13A6C84}" destId="{61A59473-253E-406D-9588-B78139E65F1A}" srcOrd="0" destOrd="0" presId="urn:microsoft.com/office/officeart/2005/8/layout/vList2"/>
    <dgm:cxn modelId="{E872159D-5BE8-4D6C-87C7-761DF3AAD5DE}" srcId="{0EE003DF-8B92-41A9-92A0-21C6E3C75698}" destId="{59C21536-7EAD-4AAD-846A-11DD0D58C9C4}" srcOrd="4" destOrd="0" parTransId="{06CFEB30-BCA3-451C-840C-B068092FD3E4}" sibTransId="{63D740AB-F802-4FA5-BD90-932FBE42ACC6}"/>
    <dgm:cxn modelId="{2D6AA8A3-D9A8-4D39-9EC5-794C58946583}" srcId="{0EE003DF-8B92-41A9-92A0-21C6E3C75698}" destId="{0C9B4DD1-75D0-4BA8-A7AE-685C97047656}" srcOrd="5" destOrd="0" parTransId="{C5D7183D-48D2-4F24-A8F9-68166FE992D8}" sibTransId="{CEA69A4B-55A9-4BE6-B90D-D7A0770A6BC9}"/>
    <dgm:cxn modelId="{F3C85AD7-657E-4234-A010-BCFFFBEBB487}" type="presOf" srcId="{FFC19F31-D267-4EEE-B6F1-9ADE0C975B62}" destId="{575FE919-4AF8-49E3-9BA9-E69EE394DEB6}" srcOrd="0" destOrd="0" presId="urn:microsoft.com/office/officeart/2005/8/layout/vList2"/>
    <dgm:cxn modelId="{582F37E9-C1AC-4D08-98CE-8ADE6C933A6B}" srcId="{0EE003DF-8B92-41A9-92A0-21C6E3C75698}" destId="{944A5FC4-753B-474D-A7BC-5ECAFD345D36}" srcOrd="2" destOrd="0" parTransId="{6780ECFA-BF71-41F9-9289-EFC240A5AAE9}" sibTransId="{20190C59-7C77-4A1A-88AD-10765DAF4507}"/>
    <dgm:cxn modelId="{C85D6AFB-220E-44A2-AB1A-8435D410E6BD}" type="presParOf" srcId="{FF0B131A-986B-4269-B084-3C263DB6B6D4}" destId="{A1ADD2C4-796A-429D-9F75-A5B7605F88D1}" srcOrd="0" destOrd="0" presId="urn:microsoft.com/office/officeart/2005/8/layout/vList2"/>
    <dgm:cxn modelId="{DA36442E-0B48-4977-BCB8-9EF2E0E9B6BA}" type="presParOf" srcId="{FF0B131A-986B-4269-B084-3C263DB6B6D4}" destId="{A8C984F7-B88D-4C33-8CFD-23DEBF43158E}" srcOrd="1" destOrd="0" presId="urn:microsoft.com/office/officeart/2005/8/layout/vList2"/>
    <dgm:cxn modelId="{0427F5D2-E657-4BF6-A59B-304A73BA56EE}" type="presParOf" srcId="{FF0B131A-986B-4269-B084-3C263DB6B6D4}" destId="{575FE919-4AF8-49E3-9BA9-E69EE394DEB6}" srcOrd="2" destOrd="0" presId="urn:microsoft.com/office/officeart/2005/8/layout/vList2"/>
    <dgm:cxn modelId="{07CC8BC2-B389-49E3-A53C-67E6895F3C5F}" type="presParOf" srcId="{FF0B131A-986B-4269-B084-3C263DB6B6D4}" destId="{1ABBBDF8-8F83-4964-B57A-E5C12D60AF91}" srcOrd="3" destOrd="0" presId="urn:microsoft.com/office/officeart/2005/8/layout/vList2"/>
    <dgm:cxn modelId="{A47D04D0-A9E5-4C1B-8B47-0F732627C120}" type="presParOf" srcId="{FF0B131A-986B-4269-B084-3C263DB6B6D4}" destId="{E1DAE37D-EBB0-424E-9442-64DCBD5A73DE}" srcOrd="4" destOrd="0" presId="urn:microsoft.com/office/officeart/2005/8/layout/vList2"/>
    <dgm:cxn modelId="{4457F485-E509-4B22-B562-C629F1185E48}" type="presParOf" srcId="{FF0B131A-986B-4269-B084-3C263DB6B6D4}" destId="{23AF9B87-35E3-4A97-BACD-744BC07EC8FD}" srcOrd="5" destOrd="0" presId="urn:microsoft.com/office/officeart/2005/8/layout/vList2"/>
    <dgm:cxn modelId="{7244016C-982A-4BCB-8F0D-15782A115C39}" type="presParOf" srcId="{FF0B131A-986B-4269-B084-3C263DB6B6D4}" destId="{61A59473-253E-406D-9588-B78139E65F1A}" srcOrd="6" destOrd="0" presId="urn:microsoft.com/office/officeart/2005/8/layout/vList2"/>
    <dgm:cxn modelId="{E7D5FBA6-7F72-407E-AB60-84BDC59FF6CC}" type="presParOf" srcId="{FF0B131A-986B-4269-B084-3C263DB6B6D4}" destId="{5125D17A-1033-4AAF-B331-7F8BA15D4C27}" srcOrd="7" destOrd="0" presId="urn:microsoft.com/office/officeart/2005/8/layout/vList2"/>
    <dgm:cxn modelId="{6080ED52-7AB4-472F-A447-6010A1BE3C6E}" type="presParOf" srcId="{FF0B131A-986B-4269-B084-3C263DB6B6D4}" destId="{7EA9234E-61BD-46EF-81BC-3D750328DCF9}" srcOrd="8" destOrd="0" presId="urn:microsoft.com/office/officeart/2005/8/layout/vList2"/>
    <dgm:cxn modelId="{DFE9D8D8-7355-45DF-A422-B44C366021FB}" type="presParOf" srcId="{FF0B131A-986B-4269-B084-3C263DB6B6D4}" destId="{F497B8A9-696B-450E-A3AC-13CA5825DBA5}" srcOrd="9" destOrd="0" presId="urn:microsoft.com/office/officeart/2005/8/layout/vList2"/>
    <dgm:cxn modelId="{7F3687AA-4F37-497C-ADBE-D03AE9DAA413}" type="presParOf" srcId="{FF0B131A-986B-4269-B084-3C263DB6B6D4}" destId="{72756454-3852-43E1-BDFA-93A5F721E77F}" srcOrd="10" destOrd="0" presId="urn:microsoft.com/office/officeart/2005/8/layout/vList2"/>
    <dgm:cxn modelId="{00ABB07F-99A8-48D7-8077-9B13983EF721}" type="presParOf" srcId="{FF0B131A-986B-4269-B084-3C263DB6B6D4}" destId="{1D8D5F13-EB3D-4890-8BDB-EB9E33D2E6FF}" srcOrd="11" destOrd="0" presId="urn:microsoft.com/office/officeart/2005/8/layout/vList2"/>
    <dgm:cxn modelId="{8004FC80-BF23-4002-86F8-31C577335C52}" type="presParOf" srcId="{FF0B131A-986B-4269-B084-3C263DB6B6D4}" destId="{4D24E98E-A57D-42F7-86AA-0EFE594FE055}" srcOrd="12" destOrd="0" presId="urn:microsoft.com/office/officeart/2005/8/layout/vList2"/>
    <dgm:cxn modelId="{8C56E914-61AD-4BC4-8606-59000B863916}" type="presParOf" srcId="{FF0B131A-986B-4269-B084-3C263DB6B6D4}" destId="{BBE6034E-8A21-452D-9030-98F134347092}" srcOrd="13" destOrd="0" presId="urn:microsoft.com/office/officeart/2005/8/layout/vList2"/>
    <dgm:cxn modelId="{4D2475DE-75D6-47D8-8935-9D505B4049D5}" type="presParOf" srcId="{FF0B131A-986B-4269-B084-3C263DB6B6D4}" destId="{AABEF1A8-0F81-43B3-AAB3-40F5559134EA}"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75A2A7-90D6-4169-ACE0-9DCCA1F19CFF}">
      <dsp:nvSpPr>
        <dsp:cNvPr id="0" name=""/>
        <dsp:cNvSpPr/>
      </dsp:nvSpPr>
      <dsp:spPr>
        <a:xfrm>
          <a:off x="13604" y="334567"/>
          <a:ext cx="1078207" cy="1078207"/>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0E556B-09E9-4558-A544-CCCACFACD662}">
      <dsp:nvSpPr>
        <dsp:cNvPr id="0" name=""/>
        <dsp:cNvSpPr/>
      </dsp:nvSpPr>
      <dsp:spPr>
        <a:xfrm>
          <a:off x="240027" y="560990"/>
          <a:ext cx="625360" cy="6253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50A031-EAA2-4200-B364-11874A89CA43}">
      <dsp:nvSpPr>
        <dsp:cNvPr id="0" name=""/>
        <dsp:cNvSpPr/>
      </dsp:nvSpPr>
      <dsp:spPr>
        <a:xfrm>
          <a:off x="1322856" y="334567"/>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Screening, eligibility determination and assessment tools and processes</a:t>
          </a:r>
          <a:endParaRPr lang="en-US" sz="1800" kern="1200"/>
        </a:p>
      </dsp:txBody>
      <dsp:txXfrm>
        <a:off x="1322856" y="334567"/>
        <a:ext cx="2541489" cy="1078207"/>
      </dsp:txXfrm>
    </dsp:sp>
    <dsp:sp modelId="{3484502D-29B9-4245-AC7B-2BE04208407F}">
      <dsp:nvSpPr>
        <dsp:cNvPr id="0" name=""/>
        <dsp:cNvSpPr/>
      </dsp:nvSpPr>
      <dsp:spPr>
        <a:xfrm>
          <a:off x="4307181" y="334567"/>
          <a:ext cx="1078207" cy="1078207"/>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494094-5151-4A3C-A609-C124788BEC7D}">
      <dsp:nvSpPr>
        <dsp:cNvPr id="0" name=""/>
        <dsp:cNvSpPr/>
      </dsp:nvSpPr>
      <dsp:spPr>
        <a:xfrm>
          <a:off x="4533605" y="560990"/>
          <a:ext cx="625360" cy="6253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07BABD5-0037-4B9D-BE90-56499A0C8AEE}">
      <dsp:nvSpPr>
        <dsp:cNvPr id="0" name=""/>
        <dsp:cNvSpPr/>
      </dsp:nvSpPr>
      <dsp:spPr>
        <a:xfrm>
          <a:off x="5616434" y="334567"/>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Evidence-based service delivery</a:t>
          </a:r>
          <a:endParaRPr lang="en-US" sz="1800" kern="1200"/>
        </a:p>
      </dsp:txBody>
      <dsp:txXfrm>
        <a:off x="5616434" y="334567"/>
        <a:ext cx="2541489" cy="1078207"/>
      </dsp:txXfrm>
    </dsp:sp>
    <dsp:sp modelId="{C9AFB8EC-1E45-430E-80F6-42CC77994B59}">
      <dsp:nvSpPr>
        <dsp:cNvPr id="0" name=""/>
        <dsp:cNvSpPr/>
      </dsp:nvSpPr>
      <dsp:spPr>
        <a:xfrm>
          <a:off x="13604" y="1991502"/>
          <a:ext cx="1078207" cy="1078207"/>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23956A-22E2-4731-B101-A78694A61174}">
      <dsp:nvSpPr>
        <dsp:cNvPr id="0" name=""/>
        <dsp:cNvSpPr/>
      </dsp:nvSpPr>
      <dsp:spPr>
        <a:xfrm>
          <a:off x="240027" y="2217925"/>
          <a:ext cx="625360" cy="6253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5AD78CF-BE26-4905-89BD-0CDBCFA71BC4}">
      <dsp:nvSpPr>
        <dsp:cNvPr id="0" name=""/>
        <dsp:cNvSpPr/>
      </dsp:nvSpPr>
      <dsp:spPr>
        <a:xfrm>
          <a:off x="1322856" y="1991502"/>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Workforce</a:t>
          </a:r>
          <a:endParaRPr lang="en-US" sz="1800" kern="1200"/>
        </a:p>
      </dsp:txBody>
      <dsp:txXfrm>
        <a:off x="1322856" y="1991502"/>
        <a:ext cx="2541489" cy="1078207"/>
      </dsp:txXfrm>
    </dsp:sp>
    <dsp:sp modelId="{C3771F38-0122-42F6-8EAF-D5A1C5B95362}">
      <dsp:nvSpPr>
        <dsp:cNvPr id="0" name=""/>
        <dsp:cNvSpPr/>
      </dsp:nvSpPr>
      <dsp:spPr>
        <a:xfrm>
          <a:off x="4307181" y="1991502"/>
          <a:ext cx="1078207" cy="1078207"/>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D61F28-BA13-4FA0-AC26-A1906A0159A5}">
      <dsp:nvSpPr>
        <dsp:cNvPr id="0" name=""/>
        <dsp:cNvSpPr/>
      </dsp:nvSpPr>
      <dsp:spPr>
        <a:xfrm>
          <a:off x="4533605" y="2217925"/>
          <a:ext cx="625360" cy="6253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EEF2C6-43FE-4E5B-856D-C42C1F4CD156}">
      <dsp:nvSpPr>
        <dsp:cNvPr id="0" name=""/>
        <dsp:cNvSpPr/>
      </dsp:nvSpPr>
      <dsp:spPr>
        <a:xfrm>
          <a:off x="5616434" y="1991502"/>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Data</a:t>
          </a:r>
          <a:endParaRPr lang="en-US" sz="1800" kern="1200"/>
        </a:p>
      </dsp:txBody>
      <dsp:txXfrm>
        <a:off x="5616434" y="1991502"/>
        <a:ext cx="2541489" cy="10782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5A58B1-2D30-4A60-A135-19E6D40FC763}">
      <dsp:nvSpPr>
        <dsp:cNvPr id="0" name=""/>
        <dsp:cNvSpPr/>
      </dsp:nvSpPr>
      <dsp:spPr>
        <a:xfrm>
          <a:off x="0" y="694278"/>
          <a:ext cx="5348377" cy="50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8E4877-0F2A-4D2C-918D-EF7B946ECDF0}">
      <dsp:nvSpPr>
        <dsp:cNvPr id="0" name=""/>
        <dsp:cNvSpPr/>
      </dsp:nvSpPr>
      <dsp:spPr>
        <a:xfrm>
          <a:off x="267418" y="399078"/>
          <a:ext cx="3743863"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1509" tIns="0" rIns="141509" bIns="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Raleway Light"/>
            </a:rPr>
            <a:t>Initial implementation</a:t>
          </a:r>
          <a:endParaRPr lang="en-US" sz="2000" kern="1200" dirty="0"/>
        </a:p>
      </dsp:txBody>
      <dsp:txXfrm>
        <a:off x="296239" y="427899"/>
        <a:ext cx="3686221" cy="532758"/>
      </dsp:txXfrm>
    </dsp:sp>
    <dsp:sp modelId="{40D7BB72-92D6-4762-8254-EC0AEAB0E2D5}">
      <dsp:nvSpPr>
        <dsp:cNvPr id="0" name=""/>
        <dsp:cNvSpPr/>
      </dsp:nvSpPr>
      <dsp:spPr>
        <a:xfrm>
          <a:off x="0" y="1601479"/>
          <a:ext cx="5348377" cy="50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F543D8-4F77-4111-B4C4-AFAFAF0FA31E}">
      <dsp:nvSpPr>
        <dsp:cNvPr id="0" name=""/>
        <dsp:cNvSpPr/>
      </dsp:nvSpPr>
      <dsp:spPr>
        <a:xfrm>
          <a:off x="267418" y="1306278"/>
          <a:ext cx="3743863"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1509" tIns="0" rIns="141509" bIns="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Raleway Light"/>
            </a:rPr>
            <a:t>Resources for families</a:t>
          </a:r>
          <a:endParaRPr lang="en-US" sz="2000" kern="1200" dirty="0"/>
        </a:p>
      </dsp:txBody>
      <dsp:txXfrm>
        <a:off x="296239" y="1335099"/>
        <a:ext cx="3686221" cy="532758"/>
      </dsp:txXfrm>
    </dsp:sp>
    <dsp:sp modelId="{4B83010C-9B0A-4EB2-8536-364A7FC86A44}">
      <dsp:nvSpPr>
        <dsp:cNvPr id="0" name=""/>
        <dsp:cNvSpPr/>
      </dsp:nvSpPr>
      <dsp:spPr>
        <a:xfrm>
          <a:off x="0" y="2508679"/>
          <a:ext cx="5348377" cy="50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665E5B1-A9E3-4A05-8310-8B6E40CEA8AA}">
      <dsp:nvSpPr>
        <dsp:cNvPr id="0" name=""/>
        <dsp:cNvSpPr/>
      </dsp:nvSpPr>
      <dsp:spPr>
        <a:xfrm>
          <a:off x="267418" y="2213479"/>
          <a:ext cx="3743863"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1509" tIns="0" rIns="141509" bIns="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Raleway Light"/>
            </a:rPr>
            <a:t>Outreach to referral sources</a:t>
          </a:r>
          <a:endParaRPr lang="en-US" sz="2000" kern="1200" dirty="0"/>
        </a:p>
      </dsp:txBody>
      <dsp:txXfrm>
        <a:off x="296239" y="2242300"/>
        <a:ext cx="3686221" cy="532758"/>
      </dsp:txXfrm>
    </dsp:sp>
    <dsp:sp modelId="{57F2ED74-07E8-4858-82A8-35A89C308983}">
      <dsp:nvSpPr>
        <dsp:cNvPr id="0" name=""/>
        <dsp:cNvSpPr/>
      </dsp:nvSpPr>
      <dsp:spPr>
        <a:xfrm>
          <a:off x="0" y="3415879"/>
          <a:ext cx="5348377" cy="50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4E928A-49D4-40C1-AE3F-752679E87FF0}">
      <dsp:nvSpPr>
        <dsp:cNvPr id="0" name=""/>
        <dsp:cNvSpPr/>
      </dsp:nvSpPr>
      <dsp:spPr>
        <a:xfrm>
          <a:off x="267418" y="3120679"/>
          <a:ext cx="3743863"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1509" tIns="0" rIns="141509" bIns="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Raleway Light"/>
            </a:rPr>
            <a:t>Baseline data</a:t>
          </a:r>
        </a:p>
      </dsp:txBody>
      <dsp:txXfrm>
        <a:off x="296239" y="3149500"/>
        <a:ext cx="3686221" cy="5327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ADD2C4-796A-429D-9F75-A5B7605F88D1}">
      <dsp:nvSpPr>
        <dsp:cNvPr id="0" name=""/>
        <dsp:cNvSpPr/>
      </dsp:nvSpPr>
      <dsp:spPr>
        <a:xfrm>
          <a:off x="0" y="7926"/>
          <a:ext cx="4211240" cy="5241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Knowledge and skills for all practitioners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5587" y="33513"/>
        <a:ext cx="4160066" cy="472986"/>
      </dsp:txXfrm>
    </dsp:sp>
    <dsp:sp modelId="{575FE919-4AF8-49E3-9BA9-E69EE394DEB6}">
      <dsp:nvSpPr>
        <dsp:cNvPr id="0" name=""/>
        <dsp:cNvSpPr/>
      </dsp:nvSpPr>
      <dsp:spPr>
        <a:xfrm>
          <a:off x="0" y="612726"/>
          <a:ext cx="4211240" cy="524160"/>
        </a:xfrm>
        <a:prstGeom prst="roundRect">
          <a:avLst/>
        </a:prstGeom>
        <a:solidFill>
          <a:schemeClr val="accent5">
            <a:hueOff val="-1056921"/>
            <a:satOff val="111"/>
            <a:lumOff val="-6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Infant Mental Health Endorsement</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5587" y="638313"/>
        <a:ext cx="4160066" cy="472986"/>
      </dsp:txXfrm>
    </dsp:sp>
    <dsp:sp modelId="{E1DAE37D-EBB0-424E-9442-64DCBD5A73DE}">
      <dsp:nvSpPr>
        <dsp:cNvPr id="0" name=""/>
        <dsp:cNvSpPr/>
      </dsp:nvSpPr>
      <dsp:spPr>
        <a:xfrm>
          <a:off x="0" y="1217526"/>
          <a:ext cx="4211240" cy="524160"/>
        </a:xfrm>
        <a:prstGeom prst="roundRect">
          <a:avLst/>
        </a:prstGeom>
        <a:solidFill>
          <a:schemeClr val="accent5">
            <a:hueOff val="-2113842"/>
            <a:satOff val="222"/>
            <a:lumOff val="-13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Reduce stress for practitioners and leaders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5587" y="1243113"/>
        <a:ext cx="4160066" cy="472986"/>
      </dsp:txXfrm>
    </dsp:sp>
    <dsp:sp modelId="{61A59473-253E-406D-9588-B78139E65F1A}">
      <dsp:nvSpPr>
        <dsp:cNvPr id="0" name=""/>
        <dsp:cNvSpPr/>
      </dsp:nvSpPr>
      <dsp:spPr>
        <a:xfrm>
          <a:off x="0" y="1822326"/>
          <a:ext cx="4211240" cy="524160"/>
        </a:xfrm>
        <a:prstGeom prst="roundRect">
          <a:avLst/>
        </a:prstGeom>
        <a:solidFill>
          <a:schemeClr val="accent5">
            <a:hueOff val="-3170762"/>
            <a:satOff val="333"/>
            <a:lumOff val="-20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Recruit and retain</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5587" y="1847913"/>
        <a:ext cx="4160066" cy="472986"/>
      </dsp:txXfrm>
    </dsp:sp>
    <dsp:sp modelId="{7EA9234E-61BD-46EF-81BC-3D750328DCF9}">
      <dsp:nvSpPr>
        <dsp:cNvPr id="0" name=""/>
        <dsp:cNvSpPr/>
      </dsp:nvSpPr>
      <dsp:spPr>
        <a:xfrm>
          <a:off x="0" y="2427126"/>
          <a:ext cx="4211240" cy="524160"/>
        </a:xfrm>
        <a:prstGeom prst="roundRect">
          <a:avLst/>
        </a:prstGeom>
        <a:solidFill>
          <a:schemeClr val="accent5">
            <a:hueOff val="-4227683"/>
            <a:satOff val="444"/>
            <a:lumOff val="-268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Add provider types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5587" y="2452713"/>
        <a:ext cx="4160066" cy="472986"/>
      </dsp:txXfrm>
    </dsp:sp>
    <dsp:sp modelId="{72756454-3852-43E1-BDFA-93A5F721E77F}">
      <dsp:nvSpPr>
        <dsp:cNvPr id="0" name=""/>
        <dsp:cNvSpPr/>
      </dsp:nvSpPr>
      <dsp:spPr>
        <a:xfrm>
          <a:off x="0" y="3031926"/>
          <a:ext cx="4211240" cy="524160"/>
        </a:xfrm>
        <a:prstGeom prst="roundRect">
          <a:avLst/>
        </a:prstGeom>
        <a:solidFill>
          <a:schemeClr val="accent5">
            <a:hueOff val="-5284604"/>
            <a:satOff val="555"/>
            <a:lumOff val="-33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rPr>
            <a:t>Increase reimbursement rates</a:t>
          </a:r>
        </a:p>
      </dsp:txBody>
      <dsp:txXfrm>
        <a:off x="25587" y="3057513"/>
        <a:ext cx="4160066" cy="472986"/>
      </dsp:txXfrm>
    </dsp:sp>
    <dsp:sp modelId="{4D24E98E-A57D-42F7-86AA-0EFE594FE055}">
      <dsp:nvSpPr>
        <dsp:cNvPr id="0" name=""/>
        <dsp:cNvSpPr/>
      </dsp:nvSpPr>
      <dsp:spPr>
        <a:xfrm>
          <a:off x="0" y="3636726"/>
          <a:ext cx="4211240" cy="524160"/>
        </a:xfrm>
        <a:prstGeom prst="roundRect">
          <a:avLst/>
        </a:prstGeom>
        <a:solidFill>
          <a:schemeClr val="accent5">
            <a:hueOff val="-6341525"/>
            <a:satOff val="666"/>
            <a:lumOff val="-40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Reflective supervision</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5587" y="3662313"/>
        <a:ext cx="4160066" cy="472986"/>
      </dsp:txXfrm>
    </dsp:sp>
    <dsp:sp modelId="{AABEF1A8-0F81-43B3-AAB3-40F5559134EA}">
      <dsp:nvSpPr>
        <dsp:cNvPr id="0" name=""/>
        <dsp:cNvSpPr/>
      </dsp:nvSpPr>
      <dsp:spPr>
        <a:xfrm>
          <a:off x="0" y="4241526"/>
          <a:ext cx="4211240" cy="524160"/>
        </a:xfrm>
        <a:prstGeom prst="roundRect">
          <a:avLst/>
        </a:prstGeom>
        <a:solidFill>
          <a:schemeClr val="accent5">
            <a:hueOff val="-7398446"/>
            <a:satOff val="777"/>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Increase access to specialty providers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5587" y="4267113"/>
        <a:ext cx="4160066" cy="472986"/>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938A5-7E55-49F0-AB27-A6A41D7EA63D}" type="datetimeFigureOut">
              <a:rPr lang="en-US" smtClean="0"/>
              <a:t>12/9/2025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8326A0-C136-4C78-A654-F32D49D03460}" type="slidenum">
              <a:rPr lang="en-US" smtClean="0"/>
              <a:t>‹#›</a:t>
            </a:fld>
            <a:endParaRPr lang="en-US"/>
          </a:p>
        </p:txBody>
      </p:sp>
    </p:spTree>
    <p:extLst>
      <p:ext uri="{BB962C8B-B14F-4D97-AF65-F5344CB8AC3E}">
        <p14:creationId xmlns:p14="http://schemas.microsoft.com/office/powerpoint/2010/main" val="1751584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2</a:t>
            </a:fld>
            <a:endParaRPr lang="en-US"/>
          </a:p>
        </p:txBody>
      </p:sp>
    </p:spTree>
    <p:extLst>
      <p:ext uri="{BB962C8B-B14F-4D97-AF65-F5344CB8AC3E}">
        <p14:creationId xmlns:p14="http://schemas.microsoft.com/office/powerpoint/2010/main" val="1043954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SLIPPAGE (3B-SS1)</a:t>
            </a:r>
          </a:p>
          <a:p>
            <a:endParaRPr lang="en-US" dirty="0"/>
          </a:p>
          <a:p>
            <a:r>
              <a:rPr lang="en-US" dirty="0"/>
              <a:t>Three comments:</a:t>
            </a:r>
          </a:p>
          <a:p>
            <a:endParaRPr lang="en-US" dirty="0"/>
          </a:p>
          <a:p>
            <a:r>
              <a:rPr lang="en-US" dirty="0"/>
              <a:t>Scores have been consistent over the past several years, indicative that practice remains consistent as well.</a:t>
            </a:r>
          </a:p>
          <a:p>
            <a:endParaRPr lang="en-US" dirty="0"/>
          </a:p>
          <a:p>
            <a:r>
              <a:rPr lang="en-US" dirty="0"/>
              <a:t>POSM surveys suggest that the Decision Tree is NOT being used consistently.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the first time since FFY 2020, Virginia will be reporting slippage in one of the 6 summary statements: Indicator 3B, summary statement one. As a reminder, this is a measure of </a:t>
            </a:r>
            <a:r>
              <a:rPr lang="en-US" sz="1200" dirty="0">
                <a:latin typeface="Helvetica" panose="020B0604020202020204" pitchFamily="34" charset="0"/>
                <a:cs typeface="Helvetica" panose="020B0604020202020204" pitchFamily="34" charset="0"/>
              </a:rPr>
              <a:t>the percent of children who substantially increased their rate of growth in acquisition and use of knowledge and skills by the time they exited Part 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Helvetica" panose="020B0604020202020204" pitchFamily="34" charset="0"/>
              <a:cs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Helvetica" panose="020B0604020202020204" pitchFamily="34" charset="0"/>
                <a:cs typeface="Helvetica" panose="020B0604020202020204" pitchFamily="34" charset="0"/>
              </a:rPr>
              <a:t>SO THAT I MAY BETTER REPORT ON THIS, WHAT ARE SOME THOUGHTS PEOPLE MAY HAVE ON THE REASONS FOR SLIPPAGE?</a:t>
            </a:r>
          </a:p>
          <a:p>
            <a:r>
              <a:rPr lang="en-US" dirty="0"/>
              <a:t> </a:t>
            </a:r>
          </a:p>
          <a:p>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12</a:t>
            </a:fld>
            <a:endParaRPr lang="en-US"/>
          </a:p>
        </p:txBody>
      </p:sp>
    </p:spTree>
    <p:extLst>
      <p:ext uri="{BB962C8B-B14F-4D97-AF65-F5344CB8AC3E}">
        <p14:creationId xmlns:p14="http://schemas.microsoft.com/office/powerpoint/2010/main" val="220689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Entry scores are required of all children entering Part C; exit scores are required for all children who are in the system for 6 months or longer. Exit scores were reported for 93.1% of all children for whom exit scores were required.</a:t>
            </a:r>
          </a:p>
        </p:txBody>
      </p:sp>
      <p:sp>
        <p:nvSpPr>
          <p:cNvPr id="4" name="Slide Number Placeholder 3"/>
          <p:cNvSpPr>
            <a:spLocks noGrp="1"/>
          </p:cNvSpPr>
          <p:nvPr>
            <p:ph type="sldNum" sz="quarter" idx="5"/>
          </p:nvPr>
        </p:nvSpPr>
        <p:spPr/>
        <p:txBody>
          <a:bodyPr/>
          <a:lstStyle/>
          <a:p>
            <a:fld id="{378326A0-C136-4C78-A654-F32D49D03460}" type="slidenum">
              <a:rPr lang="en-US" smtClean="0"/>
              <a:t>13</a:t>
            </a:fld>
            <a:endParaRPr lang="en-US"/>
          </a:p>
        </p:txBody>
      </p:sp>
    </p:spTree>
    <p:extLst>
      <p:ext uri="{BB962C8B-B14F-4D97-AF65-F5344CB8AC3E}">
        <p14:creationId xmlns:p14="http://schemas.microsoft.com/office/powerpoint/2010/main" val="1435885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C4 refers to the 3 family outcomes. Families whose children are receiving services on December 1 of each year receive a survey each spring that we use to assess whether:</a:t>
            </a:r>
          </a:p>
          <a:p>
            <a:endParaRPr lang="en-US" dirty="0"/>
          </a:p>
          <a:p>
            <a:pPr marL="171450" indent="-171450">
              <a:buFont typeface="Arial" panose="020B0604020202020204" pitchFamily="34" charset="0"/>
              <a:buChar char="•"/>
            </a:pPr>
            <a:r>
              <a:rPr lang="en-US" dirty="0"/>
              <a:t>Families know and understand their rights within the Part C early intervention system;</a:t>
            </a:r>
          </a:p>
          <a:p>
            <a:pPr marL="171450" indent="-171450">
              <a:buFont typeface="Arial" panose="020B0604020202020204" pitchFamily="34" charset="0"/>
              <a:buChar char="•"/>
            </a:pPr>
            <a:r>
              <a:rPr lang="en-US" dirty="0"/>
              <a:t>Early intervention has helped them to effectively communicate their child’s needs; and</a:t>
            </a:r>
          </a:p>
          <a:p>
            <a:pPr marL="171450" indent="-171450">
              <a:buFont typeface="Arial" panose="020B0604020202020204" pitchFamily="34" charset="0"/>
              <a:buChar char="•"/>
            </a:pPr>
            <a:r>
              <a:rPr lang="en-US" dirty="0"/>
              <a:t>Our services and supports have helped their child develop and learn.</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14</a:t>
            </a:fld>
            <a:endParaRPr lang="en-US"/>
          </a:p>
        </p:txBody>
      </p:sp>
    </p:spTree>
    <p:extLst>
      <p:ext uri="{BB962C8B-B14F-4D97-AF65-F5344CB8AC3E}">
        <p14:creationId xmlns:p14="http://schemas.microsoft.com/office/powerpoint/2010/main" val="39311900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with indicator C3, the targets for indicator C4 were set at the September 2020 VICC meeting. The FFY 2020 targets were the actual results recorded for FFY 2019. Following the same logic, targets were to remain constant until FFY 2025, when they would be increased to levels reflecting meaningful improvement from the actual results in FFY 2019 (end of last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Last year, at this very meeting in December, based on an upward trend, the VICC agreed to increase next year’s C4B target to 73.9%.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p:txBody>
      </p:sp>
      <p:sp>
        <p:nvSpPr>
          <p:cNvPr id="4" name="Slide Number Placeholder 3"/>
          <p:cNvSpPr>
            <a:spLocks noGrp="1"/>
          </p:cNvSpPr>
          <p:nvPr>
            <p:ph type="sldNum" sz="quarter" idx="5"/>
          </p:nvPr>
        </p:nvSpPr>
        <p:spPr/>
        <p:txBody>
          <a:bodyPr/>
          <a:lstStyle/>
          <a:p>
            <a:fld id="{378326A0-C136-4C78-A654-F32D49D03460}" type="slidenum">
              <a:rPr lang="en-US" smtClean="0"/>
              <a:t>15</a:t>
            </a:fld>
            <a:endParaRPr lang="en-US"/>
          </a:p>
        </p:txBody>
      </p:sp>
    </p:spTree>
    <p:extLst>
      <p:ext uri="{BB962C8B-B14F-4D97-AF65-F5344CB8AC3E}">
        <p14:creationId xmlns:p14="http://schemas.microsoft.com/office/powerpoint/2010/main" val="208873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Indicators C5 and C6 are the child find indicators. Indicator C5 evaluates the number of children from birth to age one that are being served on December 1 as compared to birth-to-one population data, and indicator C6 similarly evaluates the number of children from birth to age 3.</a:t>
            </a:r>
          </a:p>
          <a:p>
            <a:endParaRPr lang="en-US" dirty="0"/>
          </a:p>
          <a:p>
            <a:r>
              <a:rPr lang="en-US" dirty="0"/>
              <a:t>As with indicators C3 and C4, the targets for indicators C5 and C6 were set at the September 2020 VICC meeting. The targets for FFY 2020 were the actual results Virginia reported in FFY 2019.</a:t>
            </a:r>
          </a:p>
          <a:p>
            <a:endParaRPr lang="en-US" dirty="0"/>
          </a:p>
          <a:p>
            <a:r>
              <a:rPr lang="en-US" dirty="0"/>
              <a:t>At its December 20__ meeting, the VICC chose to...</a:t>
            </a:r>
          </a:p>
          <a:p>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16</a:t>
            </a:fld>
            <a:endParaRPr lang="en-US"/>
          </a:p>
        </p:txBody>
      </p:sp>
    </p:spTree>
    <p:extLst>
      <p:ext uri="{BB962C8B-B14F-4D97-AF65-F5344CB8AC3E}">
        <p14:creationId xmlns:p14="http://schemas.microsoft.com/office/powerpoint/2010/main" val="1409356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a:t>
            </a:r>
          </a:p>
          <a:p>
            <a:endParaRPr lang="en-US" dirty="0"/>
          </a:p>
          <a:p>
            <a:r>
              <a:rPr lang="en-US" dirty="0"/>
              <a:t>In FFY 2024, Virginia served 1,661 infants (birth-to-one) from a population of 93,267, for a birth-to-one child count of 1.78%—below the target of 1.83%, but an improvement over last year.</a:t>
            </a:r>
          </a:p>
        </p:txBody>
      </p:sp>
      <p:sp>
        <p:nvSpPr>
          <p:cNvPr id="4" name="Slide Number Placeholder 3"/>
          <p:cNvSpPr>
            <a:spLocks noGrp="1"/>
          </p:cNvSpPr>
          <p:nvPr>
            <p:ph type="sldNum" sz="quarter" idx="5"/>
          </p:nvPr>
        </p:nvSpPr>
        <p:spPr/>
        <p:txBody>
          <a:bodyPr/>
          <a:lstStyle/>
          <a:p>
            <a:fld id="{378326A0-C136-4C78-A654-F32D49D03460}" type="slidenum">
              <a:rPr lang="en-US" smtClean="0"/>
              <a:t>17</a:t>
            </a:fld>
            <a:endParaRPr lang="en-US"/>
          </a:p>
        </p:txBody>
      </p:sp>
    </p:spTree>
    <p:extLst>
      <p:ext uri="{BB962C8B-B14F-4D97-AF65-F5344CB8AC3E}">
        <p14:creationId xmlns:p14="http://schemas.microsoft.com/office/powerpoint/2010/main" val="3092451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FFY 2024, Virginia served 12,329 infants and toddler (birth-to-three) from a population of 286,404, for a birth-to-three child count of 4.30%.</a:t>
            </a:r>
          </a:p>
        </p:txBody>
      </p:sp>
      <p:sp>
        <p:nvSpPr>
          <p:cNvPr id="4" name="Slide Number Placeholder 3"/>
          <p:cNvSpPr>
            <a:spLocks noGrp="1"/>
          </p:cNvSpPr>
          <p:nvPr>
            <p:ph type="sldNum" sz="quarter" idx="5"/>
          </p:nvPr>
        </p:nvSpPr>
        <p:spPr/>
        <p:txBody>
          <a:bodyPr/>
          <a:lstStyle/>
          <a:p>
            <a:fld id="{378326A0-C136-4C78-A654-F32D49D03460}" type="slidenum">
              <a:rPr lang="en-US" smtClean="0"/>
              <a:t>18</a:t>
            </a:fld>
            <a:endParaRPr lang="en-US"/>
          </a:p>
        </p:txBody>
      </p:sp>
    </p:spTree>
    <p:extLst>
      <p:ext uri="{BB962C8B-B14F-4D97-AF65-F5344CB8AC3E}">
        <p14:creationId xmlns:p14="http://schemas.microsoft.com/office/powerpoint/2010/main" val="13857262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C9 in not applicable in Virginia, as it measures a Part B process for dispute resolution that Virginia has not adopted.</a:t>
            </a:r>
          </a:p>
          <a:p>
            <a:endParaRPr lang="en-US" dirty="0"/>
          </a:p>
          <a:p>
            <a:r>
              <a:rPr lang="en-US" dirty="0"/>
              <a:t>Indicator C10 = % of mediations that result in mediation agreements.</a:t>
            </a:r>
          </a:p>
          <a:p>
            <a:endParaRPr lang="en-US" dirty="0"/>
          </a:p>
          <a:p>
            <a:r>
              <a:rPr lang="en-US" dirty="0"/>
              <a:t>Indicator C12 is compilation of the status of correction of cited noncompliance. All states are required to report on Part C compliance indicators C1, C7 and C8. Reporting other noncompliance remains optional at this time.</a:t>
            </a:r>
          </a:p>
          <a:p>
            <a:endParaRPr lang="en-US" dirty="0"/>
          </a:p>
          <a:p>
            <a:r>
              <a:rPr lang="en-US" dirty="0"/>
              <a:t>Indicator 11 = the State Systemic Improvement Plan. Our next SSIP is due on February 2nd. I’ll  now turn the presentation over to Kyla Patterson who will provide a TRAC-IT update and more information on the progress of our current SSIP.</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19</a:t>
            </a:fld>
            <a:endParaRPr lang="en-US"/>
          </a:p>
        </p:txBody>
      </p:sp>
    </p:spTree>
    <p:extLst>
      <p:ext uri="{BB962C8B-B14F-4D97-AF65-F5344CB8AC3E}">
        <p14:creationId xmlns:p14="http://schemas.microsoft.com/office/powerpoint/2010/main" val="3115621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11 of the SPP/APR is actually a plan, the State Systemic Improvement Plan (SSIP for short). It's intended to be an ambitious but achievable 6-year plan for improving outcomes for children and families as a result of their participation in EI.</a:t>
            </a:r>
          </a:p>
          <a:p>
            <a:endParaRPr lang="en-US" dirty="0"/>
          </a:p>
          <a:p>
            <a:r>
              <a:rPr lang="en-US" dirty="0">
                <a:cs typeface="Calibri"/>
              </a:rPr>
              <a:t>We are ending the fourth year of implementing a new 6-year SSIP.  The SSIP was developed with extensive stakeholder input (including VICC members, families, providers, local system managers)</a:t>
            </a: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21</a:t>
            </a:fld>
            <a:endParaRPr lang="en-US"/>
          </a:p>
        </p:txBody>
      </p:sp>
    </p:spTree>
    <p:extLst>
      <p:ext uri="{BB962C8B-B14F-4D97-AF65-F5344CB8AC3E}">
        <p14:creationId xmlns:p14="http://schemas.microsoft.com/office/powerpoint/2010/main" val="978792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Parents, VICC, LSMs, SCs</a:t>
            </a:r>
          </a:p>
          <a:p>
            <a:r>
              <a:rPr lang="en-US" dirty="0"/>
              <a:t>Met in November to review progress. They help us oversee the plan, our progress, etc.</a:t>
            </a:r>
            <a:endParaRPr lang="en-US" dirty="0">
              <a:ea typeface="Calibri"/>
              <a:cs typeface="Calibri"/>
            </a:endParaRPr>
          </a:p>
          <a:p>
            <a:r>
              <a:rPr lang="en-US" dirty="0"/>
              <a:t>Determined activities are still appropriate; added a few new ones</a:t>
            </a:r>
            <a:endParaRPr lang="en-US" dirty="0">
              <a:ea typeface="Calibri"/>
              <a:cs typeface="Calibri" panose="020F0502020204030204"/>
            </a:endParaRPr>
          </a:p>
        </p:txBody>
      </p:sp>
      <p:sp>
        <p:nvSpPr>
          <p:cNvPr id="4" name="Slide Number Placeholder 3"/>
          <p:cNvSpPr>
            <a:spLocks noGrp="1"/>
          </p:cNvSpPr>
          <p:nvPr>
            <p:ph type="sldNum" sz="quarter" idx="5"/>
          </p:nvPr>
        </p:nvSpPr>
        <p:spPr/>
        <p:txBody>
          <a:bodyPr/>
          <a:lstStyle/>
          <a:p>
            <a:fld id="{591EFBA8-D671-4C51-9533-9AA5546353D6}" type="slidenum">
              <a:rPr lang="en-US" smtClean="0"/>
              <a:t>22</a:t>
            </a:fld>
            <a:endParaRPr lang="en-US"/>
          </a:p>
        </p:txBody>
      </p:sp>
    </p:spTree>
    <p:extLst>
      <p:ext uri="{BB962C8B-B14F-4D97-AF65-F5344CB8AC3E}">
        <p14:creationId xmlns:p14="http://schemas.microsoft.com/office/powerpoint/2010/main" val="3366134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D3748"/>
                </a:solidFill>
                <a:effectLst/>
                <a:latin typeface="Open Sans" panose="020B0606030504020204" pitchFamily="34" charset="0"/>
              </a:rPr>
              <a:t>Each state is required to submit a state performance plan (SPP) (at least) every six years. And each year, states must report against the targets they’ve specified in their SPPs via an annual performance report (APR).</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Virginia’s current SPP covers six (6) years: FFY 2020 through FFY 2025. Today we are reviewing the results for the fifth of six years: FFY 2024, which began on July 1, 2024, and ended on June 30, 2025.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Year 1: FFY 2020 = July 1, 2020 – June 30, 2021</a:t>
            </a:r>
          </a:p>
          <a:p>
            <a:r>
              <a:rPr lang="en-US" sz="1200" kern="1200" dirty="0">
                <a:solidFill>
                  <a:schemeClr val="tx1"/>
                </a:solidFill>
                <a:effectLst/>
                <a:latin typeface="+mn-lt"/>
                <a:ea typeface="+mn-ea"/>
                <a:cs typeface="+mn-cs"/>
              </a:rPr>
              <a:t>Year 2: FFY 2021 = July 1, 2021 – June 30, 2022</a:t>
            </a:r>
          </a:p>
          <a:p>
            <a:r>
              <a:rPr lang="en-US" sz="1200" kern="1200" dirty="0">
                <a:solidFill>
                  <a:schemeClr val="tx1"/>
                </a:solidFill>
                <a:effectLst/>
                <a:latin typeface="+mn-lt"/>
                <a:ea typeface="+mn-ea"/>
                <a:cs typeface="+mn-cs"/>
              </a:rPr>
              <a:t>Year 3: FFY 2022 = July 1, 2022 – June 30, 2023</a:t>
            </a:r>
          </a:p>
          <a:p>
            <a:r>
              <a:rPr lang="en-US" sz="1200" kern="1200" dirty="0">
                <a:solidFill>
                  <a:schemeClr val="tx1"/>
                </a:solidFill>
                <a:effectLst/>
                <a:latin typeface="+mn-lt"/>
                <a:ea typeface="+mn-ea"/>
                <a:cs typeface="+mn-cs"/>
              </a:rPr>
              <a:t>Year 4: FFY 2023 = July 1, 2023 – June 30, 2024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Year 5: FFY 2024 = July 1, 2024 – June 30, 2025 * REPORTING THESES RESULTS FEB. 2026</a:t>
            </a:r>
          </a:p>
          <a:p>
            <a:r>
              <a:rPr lang="en-US" sz="1200" kern="1200" dirty="0">
                <a:solidFill>
                  <a:schemeClr val="tx1"/>
                </a:solidFill>
                <a:effectLst/>
                <a:latin typeface="+mn-lt"/>
                <a:ea typeface="+mn-ea"/>
                <a:cs typeface="+mn-cs"/>
              </a:rPr>
              <a:t>Year 6: FFY 2025 = July 1, 2025 – June 30, 2026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SPP/APR evaluates both compliance and results indicators.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Compliance indicators are federally required to have as their target 100% compliance. Conversely, states their own targets for results indicators. Results targets must be aspirational and show progress over time.</a:t>
            </a:r>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Today we’ll take a look at each indicator and our results compared to federal and state targets.</a:t>
            </a:r>
          </a:p>
        </p:txBody>
      </p:sp>
      <p:sp>
        <p:nvSpPr>
          <p:cNvPr id="4" name="Slide Number Placeholder 3"/>
          <p:cNvSpPr>
            <a:spLocks noGrp="1"/>
          </p:cNvSpPr>
          <p:nvPr>
            <p:ph type="sldNum" sz="quarter" idx="5"/>
          </p:nvPr>
        </p:nvSpPr>
        <p:spPr/>
        <p:txBody>
          <a:bodyPr/>
          <a:lstStyle/>
          <a:p>
            <a:fld id="{378326A0-C136-4C78-A654-F32D49D03460}" type="slidenum">
              <a:rPr lang="en-US" smtClean="0"/>
              <a:t>3</a:t>
            </a:fld>
            <a:endParaRPr lang="en-US"/>
          </a:p>
        </p:txBody>
      </p:sp>
    </p:spTree>
    <p:extLst>
      <p:ext uri="{BB962C8B-B14F-4D97-AF65-F5344CB8AC3E}">
        <p14:creationId xmlns:p14="http://schemas.microsoft.com/office/powerpoint/2010/main" val="236108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2022</a:t>
            </a:r>
          </a:p>
          <a:p>
            <a:endParaRPr lang="en-US" dirty="0"/>
          </a:p>
          <a:p>
            <a:r>
              <a:rPr lang="en-US" dirty="0">
                <a:cs typeface="Calibri"/>
              </a:rPr>
              <a:t>Explain </a:t>
            </a:r>
            <a:r>
              <a:rPr lang="en-US" dirty="0" err="1">
                <a:cs typeface="Calibri"/>
              </a:rPr>
              <a:t>SiMR</a:t>
            </a:r>
            <a:endParaRPr lang="en-US" dirty="0">
              <a:cs typeface="Calibri"/>
            </a:endParaRPr>
          </a:p>
          <a:p>
            <a:endParaRPr lang="en-US" dirty="0">
              <a:cs typeface="Calibri"/>
            </a:endParaRPr>
          </a:p>
          <a:p>
            <a:r>
              <a:rPr lang="en-US" dirty="0">
                <a:cs typeface="Calibri"/>
              </a:rPr>
              <a:t>Must be one of the child or family outcomes Richard talked with us about already. </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23</a:t>
            </a:fld>
            <a:endParaRPr lang="en-US"/>
          </a:p>
        </p:txBody>
      </p:sp>
    </p:spTree>
    <p:extLst>
      <p:ext uri="{BB962C8B-B14F-4D97-AF65-F5344CB8AC3E}">
        <p14:creationId xmlns:p14="http://schemas.microsoft.com/office/powerpoint/2010/main" val="572432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Identify and implement initial and ongoing eligibility determination and assessment for service planning practices related to social-emotional development that effectively inform eligibility decisions, the child outcome summary process, IFSP development and service delivery.  </a:t>
            </a:r>
          </a:p>
          <a:p>
            <a:r>
              <a:rPr lang="en-US" dirty="0"/>
              <a:t> </a:t>
            </a:r>
          </a:p>
          <a:p>
            <a:pPr lvl="0"/>
            <a:r>
              <a:rPr lang="en-US" dirty="0"/>
              <a:t>Identify and implement evidence-based service delivery practices to promote positive social-emotional development for all eligible infants and toddlers and provide effective intervention to address delays and concerns.</a:t>
            </a:r>
          </a:p>
          <a:p>
            <a:r>
              <a:rPr lang="en-US" dirty="0"/>
              <a:t> </a:t>
            </a:r>
          </a:p>
          <a:p>
            <a:r>
              <a:rPr lang="en-US" dirty="0"/>
              <a:t> </a:t>
            </a:r>
          </a:p>
          <a:p>
            <a:pPr lvl="0"/>
            <a:r>
              <a:rPr lang="en-US" dirty="0"/>
              <a:t>Build a sufficient, sustainable and accessible workforce of highly effective and diverse practitioners to implement the eligibility determination, assessment for service planning, and service planning and delivery practices identified in strategies 1 and 2.  </a:t>
            </a:r>
          </a:p>
          <a:p>
            <a:r>
              <a:rPr lang="en-US" dirty="0"/>
              <a:t> </a:t>
            </a:r>
          </a:p>
          <a:p>
            <a:pPr lvl="0"/>
            <a:r>
              <a:rPr lang="en-US" dirty="0"/>
              <a:t>Use data to understand who is and is not benefiting from our efforts to improve positive social-emotional skills and social relationships, what accounts for differences and how to promote equitable outcomes.</a:t>
            </a:r>
          </a:p>
          <a:p>
            <a:endParaRPr lang="en-US" dirty="0"/>
          </a:p>
        </p:txBody>
      </p:sp>
      <p:sp>
        <p:nvSpPr>
          <p:cNvPr id="4" name="Slide Number Placeholder 3"/>
          <p:cNvSpPr>
            <a:spLocks noGrp="1"/>
          </p:cNvSpPr>
          <p:nvPr>
            <p:ph type="sldNum" sz="quarter" idx="10"/>
          </p:nvPr>
        </p:nvSpPr>
        <p:spPr/>
        <p:txBody>
          <a:bodyPr/>
          <a:lstStyle/>
          <a:p>
            <a:fld id="{591EFBA8-D671-4C51-9533-9AA5546353D6}" type="slidenum">
              <a:rPr lang="en-US" smtClean="0"/>
              <a:t>24</a:t>
            </a:fld>
            <a:endParaRPr lang="en-US"/>
          </a:p>
        </p:txBody>
      </p:sp>
    </p:spTree>
    <p:extLst>
      <p:ext uri="{BB962C8B-B14F-4D97-AF65-F5344CB8AC3E}">
        <p14:creationId xmlns:p14="http://schemas.microsoft.com/office/powerpoint/2010/main" val="1223737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Implementation of SE screening and assessment (recommended practices released Dec 2024) – TA to local system who have each developed their own plans (more on this in a minute)</a:t>
            </a:r>
          </a:p>
          <a:p>
            <a:endParaRPr lang="en-US" dirty="0">
              <a:ea typeface="Calibri"/>
              <a:cs typeface="Calibri"/>
            </a:endParaRPr>
          </a:p>
          <a:p>
            <a:r>
              <a:rPr lang="en-US" dirty="0">
                <a:ea typeface="Calibri"/>
                <a:cs typeface="Calibri"/>
              </a:rPr>
              <a:t>Resources for families/caregivers/referral sources - </a:t>
            </a:r>
            <a:endParaRPr lang="en-US" dirty="0">
              <a:solidFill>
                <a:srgbClr val="000000"/>
              </a:solidFill>
              <a:ea typeface="Calibri"/>
              <a:cs typeface="Calibri"/>
            </a:endParaRPr>
          </a:p>
          <a:p>
            <a:pPr marL="171450" indent="-171450">
              <a:buFont typeface="Arial"/>
              <a:buChar char="•"/>
            </a:pPr>
            <a:r>
              <a:rPr lang="en-US" i="1" dirty="0">
                <a:solidFill>
                  <a:srgbClr val="0070C0"/>
                </a:solidFill>
              </a:rPr>
              <a:t>To enhance family engagement, New Path provided scholarships for the Infant and Early Childhood Mental Health Conference and prepared a presentation titled "Healthy Chaos," focusing on families raising children with developmental disabilities and mental health needs</a:t>
            </a:r>
            <a:endParaRPr lang="en-US" dirty="0">
              <a:ea typeface="Calibri"/>
              <a:cs typeface="Calibri"/>
            </a:endParaRPr>
          </a:p>
          <a:p>
            <a:pPr marL="171450" indent="-171450">
              <a:buFont typeface="Arial"/>
              <a:buChar char="•"/>
            </a:pPr>
            <a:r>
              <a:rPr lang="en-US" i="1" dirty="0">
                <a:solidFill>
                  <a:srgbClr val="0070C0"/>
                </a:solidFill>
              </a:rPr>
              <a:t>During its convention in late September and early October, New Path organized four specialized breakout session tracks designed to provide families of young children with practical knowledge and strategies to support their child’s growth and development. Sessions included:</a:t>
            </a:r>
            <a:r>
              <a:rPr lang="en-US" dirty="0">
                <a:solidFill>
                  <a:srgbClr val="0070C0"/>
                </a:solidFill>
              </a:rPr>
              <a:t> </a:t>
            </a:r>
            <a:r>
              <a:rPr lang="en-US" i="1" dirty="0">
                <a:solidFill>
                  <a:srgbClr val="0070C0"/>
                </a:solidFill>
              </a:rPr>
              <a:t>Better Days Through Positive Behavior Support: Understanding and Applying PBS. And provided scholarships to 9 families with children prenatal – 3 to attend convention</a:t>
            </a:r>
            <a:endParaRPr lang="en-US" dirty="0">
              <a:ea typeface="Calibri" panose="020F0502020204030204"/>
              <a:cs typeface="Calibri" panose="020F0502020204030204"/>
            </a:endParaRPr>
          </a:p>
          <a:p>
            <a:pPr marL="171450" indent="-171450">
              <a:buFont typeface="Arial"/>
              <a:buChar char="•"/>
            </a:pPr>
            <a:r>
              <a:rPr lang="en-US" i="1" dirty="0">
                <a:solidFill>
                  <a:srgbClr val="0070C0"/>
                </a:solidFill>
              </a:rPr>
              <a:t>LTSAE materials and training/support to use them</a:t>
            </a:r>
            <a:endParaRPr lang="en-US" dirty="0">
              <a:ea typeface="Calibri" panose="020F0502020204030204"/>
              <a:cs typeface="Calibri" panose="020F0502020204030204"/>
            </a:endParaRPr>
          </a:p>
          <a:p>
            <a:pPr marL="171450" indent="-171450">
              <a:buFont typeface="Arial"/>
              <a:buChar char="•"/>
            </a:pPr>
            <a:r>
              <a:rPr lang="en-US" i="1" dirty="0">
                <a:solidFill>
                  <a:srgbClr val="0070C0"/>
                </a:solidFill>
              </a:rPr>
              <a:t>Handout for families in expulsion/suspension package</a:t>
            </a:r>
            <a:endParaRPr lang="en-US" dirty="0">
              <a:ea typeface="Calibri" panose="020F0502020204030204"/>
              <a:cs typeface="Calibri" panose="020F0502020204030204"/>
            </a:endParaRPr>
          </a:p>
          <a:p>
            <a:endParaRPr lang="en-US" i="1" dirty="0">
              <a:solidFill>
                <a:srgbClr val="0070C0"/>
              </a:solidFill>
              <a:ea typeface="Calibri"/>
              <a:cs typeface="Calibri"/>
            </a:endParaRPr>
          </a:p>
          <a:p>
            <a:r>
              <a:rPr lang="en-US" dirty="0">
                <a:ea typeface="Calibri"/>
                <a:cs typeface="Calibri"/>
              </a:rPr>
              <a:t>Outreach to targeted referral sources - </a:t>
            </a:r>
          </a:p>
          <a:p>
            <a:pPr marL="171450" indent="-171450">
              <a:buFont typeface="Arial"/>
              <a:buChar char="•"/>
            </a:pPr>
            <a:r>
              <a:rPr lang="en-US" i="1" dirty="0">
                <a:solidFill>
                  <a:srgbClr val="0070C0"/>
                </a:solidFill>
              </a:rPr>
              <a:t>Part C Coordinator presented on EI at statewide conference on education and support for children experiencing homelessness</a:t>
            </a:r>
            <a:endParaRPr lang="en-US" dirty="0">
              <a:ea typeface="Calibri" panose="020F0502020204030204"/>
              <a:cs typeface="Calibri" panose="020F0502020204030204"/>
            </a:endParaRPr>
          </a:p>
          <a:p>
            <a:pPr marL="171450" indent="-171450">
              <a:buFont typeface="Arial"/>
              <a:buChar char="•"/>
            </a:pPr>
            <a:r>
              <a:rPr lang="en-US" i="1" dirty="0">
                <a:solidFill>
                  <a:srgbClr val="0070C0"/>
                </a:solidFill>
              </a:rPr>
              <a:t>Suspension/expulsion package – handouts for child care and physicians</a:t>
            </a:r>
            <a:endParaRPr lang="en-US" dirty="0">
              <a:ea typeface="Calibri" panose="020F0502020204030204"/>
              <a:cs typeface="Calibri" panose="020F0502020204030204"/>
            </a:endParaRPr>
          </a:p>
          <a:p>
            <a:pPr marL="171450" indent="-171450">
              <a:buFont typeface="Arial"/>
              <a:buChar char="•"/>
            </a:pPr>
            <a:r>
              <a:rPr lang="en-US" i="1" dirty="0">
                <a:solidFill>
                  <a:srgbClr val="0070C0"/>
                </a:solidFill>
              </a:rPr>
              <a:t>PEATC’s What is EI for families</a:t>
            </a:r>
            <a:endParaRPr lang="en-US" dirty="0">
              <a:ea typeface="Calibri" panose="020F0502020204030204"/>
              <a:cs typeface="Calibri" panose="020F0502020204030204"/>
            </a:endParaRPr>
          </a:p>
          <a:p>
            <a:pPr marL="171450" indent="-171450">
              <a:buFont typeface="Arial"/>
              <a:buChar char="•"/>
            </a:pPr>
            <a:r>
              <a:rPr lang="en-US" i="1" dirty="0">
                <a:solidFill>
                  <a:srgbClr val="0070C0"/>
                </a:solidFill>
              </a:rPr>
              <a:t>HB1760 conversations and recs</a:t>
            </a:r>
            <a:endParaRPr lang="en-US" dirty="0">
              <a:ea typeface="Calibri"/>
              <a:cs typeface="Calibri"/>
            </a:endParaRPr>
          </a:p>
          <a:p>
            <a:endParaRPr lang="en-US" dirty="0">
              <a:ea typeface="Calibri"/>
              <a:cs typeface="Calibri"/>
            </a:endParaRPr>
          </a:p>
          <a:p>
            <a:r>
              <a:rPr lang="en-US" dirty="0">
                <a:ea typeface="Calibri"/>
                <a:cs typeface="Calibri"/>
              </a:rPr>
              <a:t>Baseline data: </a:t>
            </a:r>
          </a:p>
          <a:p>
            <a:pPr marL="171450" indent="-171450">
              <a:buFont typeface="Arial"/>
              <a:buChar char="•"/>
            </a:pPr>
            <a:r>
              <a:rPr lang="en-US" dirty="0"/>
              <a:t>How many children were found eligible based on only delayed or atypical social-emotional development – (141)</a:t>
            </a:r>
            <a:endParaRPr lang="en-US" dirty="0">
              <a:ea typeface="Calibri"/>
              <a:cs typeface="Calibri"/>
            </a:endParaRPr>
          </a:p>
          <a:p>
            <a:pPr marL="171450" indent="-171450">
              <a:buFont typeface="Arial"/>
              <a:buChar char="•"/>
            </a:pPr>
            <a:r>
              <a:rPr lang="en-US" dirty="0"/>
              <a:t>How many children were found eligible based on delayed or atypical social-emotional development combined with other areas of delay or atypical development – (3,344)</a:t>
            </a:r>
            <a:endParaRPr lang="en-US" dirty="0">
              <a:ea typeface="Calibri"/>
              <a:cs typeface="Calibri"/>
            </a:endParaRPr>
          </a:p>
          <a:p>
            <a:endParaRPr lang="en-US" dirty="0">
              <a:ea typeface="Calibri"/>
              <a:cs typeface="Calibri"/>
            </a:endParaRPr>
          </a:p>
          <a:p>
            <a:r>
              <a:rPr lang="en-US" dirty="0">
                <a:ea typeface="Calibri"/>
                <a:cs typeface="Calibri"/>
              </a:rPr>
              <a:t>Fidelity – next year</a:t>
            </a:r>
          </a:p>
        </p:txBody>
      </p:sp>
      <p:sp>
        <p:nvSpPr>
          <p:cNvPr id="4" name="Slide Number Placeholder 3"/>
          <p:cNvSpPr>
            <a:spLocks noGrp="1"/>
          </p:cNvSpPr>
          <p:nvPr>
            <p:ph type="sldNum" sz="quarter" idx="5"/>
          </p:nvPr>
        </p:nvSpPr>
        <p:spPr/>
        <p:txBody>
          <a:bodyPr/>
          <a:lstStyle/>
          <a:p>
            <a:fld id="{378326A0-C136-4C78-A654-F32D49D03460}" type="slidenum">
              <a:rPr lang="en-US" smtClean="0"/>
              <a:t>25</a:t>
            </a:fld>
            <a:endParaRPr lang="en-US"/>
          </a:p>
        </p:txBody>
      </p:sp>
    </p:spTree>
    <p:extLst>
      <p:ext uri="{BB962C8B-B14F-4D97-AF65-F5344CB8AC3E}">
        <p14:creationId xmlns:p14="http://schemas.microsoft.com/office/powerpoint/2010/main" val="3749201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2025: Focus was on building capacity to implement the PMF statewide at the local level. </a:t>
            </a:r>
          </a:p>
          <a:p>
            <a:endParaRPr lang="en-US" dirty="0">
              <a:ea typeface="Calibri" panose="020F0502020204030204"/>
              <a:cs typeface="Calibri"/>
            </a:endParaRPr>
          </a:p>
          <a:p>
            <a:pPr marL="228600" indent="-228600">
              <a:buAutoNum type="arabicPeriod"/>
            </a:pPr>
            <a:r>
              <a:rPr lang="en-US" dirty="0">
                <a:ea typeface="Calibri" panose="020F0502020204030204"/>
                <a:cs typeface="Calibri"/>
              </a:rPr>
              <a:t>Local PMF implementation plans – statewide in person working session with state staff support for LSMs plus one to develop a local PMF implementation plan and to meet as regions to identify common activities/opportunities for collaborative work.</a:t>
            </a:r>
          </a:p>
          <a:p>
            <a:pPr marL="228600" indent="-228600">
              <a:buAutoNum type="arabicPeriod"/>
            </a:pPr>
            <a:r>
              <a:rPr lang="en-US" dirty="0">
                <a:ea typeface="Calibri" panose="020F0502020204030204"/>
                <a:cs typeface="Calibri"/>
              </a:rPr>
              <a:t>Ongoing TA support from our office in regional meetings of LSMs and with individual local systems, as needed.</a:t>
            </a:r>
          </a:p>
          <a:p>
            <a:pPr marL="228600" indent="-228600">
              <a:buAutoNum type="arabicPeriod"/>
            </a:pPr>
            <a:r>
              <a:rPr lang="en-US" dirty="0">
                <a:ea typeface="Calibri" panose="020F0502020204030204"/>
                <a:cs typeface="Calibri"/>
              </a:rPr>
              <a:t>Statewide professional development/workforce efforts to support the work … will be discussed next</a:t>
            </a:r>
          </a:p>
          <a:p>
            <a:pPr marL="228600" indent="-228600">
              <a:buAutoNum type="arabicPeriod"/>
            </a:pPr>
            <a:endParaRPr lang="en-US" dirty="0">
              <a:ea typeface="Calibri" panose="020F0502020204030204"/>
              <a:cs typeface="Calibri"/>
            </a:endParaRPr>
          </a:p>
          <a:p>
            <a:r>
              <a:rPr lang="en-US" dirty="0">
                <a:ea typeface="Calibri" panose="020F0502020204030204"/>
                <a:cs typeface="Calibri"/>
              </a:rPr>
              <a:t>Next year: Continuing this work and adding Fidelity</a:t>
            </a:r>
          </a:p>
        </p:txBody>
      </p:sp>
      <p:sp>
        <p:nvSpPr>
          <p:cNvPr id="4" name="Slide Number Placeholder 3"/>
          <p:cNvSpPr>
            <a:spLocks noGrp="1"/>
          </p:cNvSpPr>
          <p:nvPr>
            <p:ph type="sldNum" sz="quarter" idx="10"/>
          </p:nvPr>
        </p:nvSpPr>
        <p:spPr/>
        <p:txBody>
          <a:bodyPr/>
          <a:lstStyle/>
          <a:p>
            <a:fld id="{591EFBA8-D671-4C51-9533-9AA5546353D6}" type="slidenum">
              <a:rPr lang="en-US" smtClean="0"/>
              <a:t>26</a:t>
            </a:fld>
            <a:endParaRPr lang="en-US"/>
          </a:p>
        </p:txBody>
      </p:sp>
    </p:spTree>
    <p:extLst>
      <p:ext uri="{BB962C8B-B14F-4D97-AF65-F5344CB8AC3E}">
        <p14:creationId xmlns:p14="http://schemas.microsoft.com/office/powerpoint/2010/main" val="1634199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a:cs typeface="Calibri"/>
              </a:rPr>
              <a:t>2025: Made progress/completed activities in all areas marked yes!!  You hear about a lot of this work in the PD updates presented at each VICC meeting because we're aligning our investment of PD time and money with the SSIP priorities. I'll highlight just a few things that were new this year: </a:t>
            </a:r>
            <a:endParaRPr lang="en-US">
              <a:solidFill>
                <a:srgbClr val="000000"/>
              </a:solidFill>
              <a:latin typeface="Calibri" panose="020F0502020204030204" pitchFamily="34" charset="0"/>
              <a:ea typeface="Calibri"/>
              <a:cs typeface="Calibri"/>
            </a:endParaRPr>
          </a:p>
          <a:p>
            <a:r>
              <a:rPr lang="en-US" i="1" dirty="0" err="1">
                <a:solidFill>
                  <a:srgbClr val="0070C0"/>
                </a:solidFill>
              </a:rPr>
              <a:t>HeartWired</a:t>
            </a:r>
            <a:r>
              <a:rPr lang="en-US" i="1" dirty="0">
                <a:solidFill>
                  <a:srgbClr val="0070C0"/>
                </a:solidFill>
              </a:rPr>
              <a:t> SE video series (new video series that explores key aspects of social-emotional (SE) development through expert interviews, real-life interactions, and practical insights)</a:t>
            </a:r>
            <a:endParaRPr lang="en-US" dirty="0"/>
          </a:p>
          <a:p>
            <a:endParaRPr lang="en-US" i="1" dirty="0">
              <a:solidFill>
                <a:srgbClr val="0070C0"/>
              </a:solidFill>
              <a:ea typeface="Calibri"/>
              <a:cs typeface="Calibri"/>
            </a:endParaRPr>
          </a:p>
          <a:p>
            <a:r>
              <a:rPr lang="en-US" i="1" dirty="0">
                <a:solidFill>
                  <a:srgbClr val="0070C0"/>
                </a:solidFill>
              </a:rPr>
              <a:t>New social media campaigns on PMF &amp; social emotional development - featuring carousels, reels, stories, and more</a:t>
            </a:r>
            <a:endParaRPr lang="en-US" dirty="0"/>
          </a:p>
          <a:p>
            <a:endParaRPr lang="en-US" i="1" dirty="0">
              <a:solidFill>
                <a:srgbClr val="0070C0"/>
              </a:solidFill>
              <a:latin typeface="Calibri"/>
              <a:ea typeface="Calibri"/>
              <a:cs typeface="Calibri"/>
            </a:endParaRPr>
          </a:p>
          <a:p>
            <a:r>
              <a:rPr lang="en-US" i="1" dirty="0">
                <a:solidFill>
                  <a:srgbClr val="0070C0"/>
                </a:solidFill>
              </a:rPr>
              <a:t>Reflective Supervision Pilots - The purpose of the pilots was to investigate the effectiveness, sustainability, financial feasibility, and replicability of the pilot model as an approach to increasing the capacity of local Part C EI programs to implement high-quality and family-centered services to support the social and emotional development of all infants and toddlers eligible for Part C services in their service area. Eight people participated in Central, and 17 people participated in Eastern</a:t>
            </a:r>
            <a:endParaRPr lang="en-US" dirty="0"/>
          </a:p>
          <a:p>
            <a:endParaRPr lang="en-US" dirty="0">
              <a:solidFill>
                <a:srgbClr val="000000"/>
              </a:solidFill>
              <a:latin typeface="Calibri"/>
              <a:ea typeface="Calibri"/>
              <a:cs typeface="Calibri"/>
            </a:endParaRPr>
          </a:p>
          <a:p>
            <a:r>
              <a:rPr lang="en-US" i="1" dirty="0">
                <a:latin typeface="Calibri"/>
                <a:ea typeface="Calibri"/>
                <a:cs typeface="Calibri"/>
              </a:rPr>
              <a:t>New provider types added to workforce (regs updated).</a:t>
            </a:r>
            <a:endParaRPr lang="en-US" i="1" dirty="0">
              <a:latin typeface="Calibri"/>
              <a:cs typeface="Calibri"/>
            </a:endParaRPr>
          </a:p>
          <a:p>
            <a:endParaRPr lang="en-US" i="1" dirty="0">
              <a:solidFill>
                <a:srgbClr val="000000"/>
              </a:solidFill>
              <a:latin typeface="Calibri"/>
              <a:ea typeface="Calibri"/>
              <a:cs typeface="Calibri"/>
            </a:endParaRPr>
          </a:p>
          <a:p>
            <a:r>
              <a:rPr lang="en-US" i="1" dirty="0">
                <a:solidFill>
                  <a:srgbClr val="000000"/>
                </a:solidFill>
                <a:latin typeface="Calibri"/>
                <a:ea typeface="Calibri"/>
                <a:cs typeface="Calibri"/>
              </a:rPr>
              <a:t>HB1760 workgroup – looking at access to specialty providers/consultation</a:t>
            </a:r>
          </a:p>
          <a:p>
            <a:endParaRPr lang="en-US" dirty="0">
              <a:solidFill>
                <a:srgbClr val="000000"/>
              </a:solidFill>
              <a:latin typeface="Calibri"/>
              <a:cs typeface="Calibri"/>
            </a:endParaRPr>
          </a:p>
          <a:p>
            <a:r>
              <a:rPr lang="en-US" dirty="0">
                <a:solidFill>
                  <a:srgbClr val="000000"/>
                </a:solidFill>
                <a:latin typeface="Calibri"/>
                <a:cs typeface="Calibri"/>
              </a:rPr>
              <a:t>2026: Continuing work</a:t>
            </a:r>
            <a:endParaRPr lang="en-US" dirty="0">
              <a:solidFill>
                <a:srgbClr val="000000"/>
              </a:solidFill>
              <a:latin typeface="Calibri" panose="020F0502020204030204" pitchFamily="34" charset="0"/>
              <a:cs typeface="Calibri"/>
            </a:endParaRPr>
          </a:p>
        </p:txBody>
      </p:sp>
      <p:sp>
        <p:nvSpPr>
          <p:cNvPr id="4" name="Slide Number Placeholder 3"/>
          <p:cNvSpPr>
            <a:spLocks noGrp="1"/>
          </p:cNvSpPr>
          <p:nvPr>
            <p:ph type="sldNum" sz="quarter" idx="10"/>
          </p:nvPr>
        </p:nvSpPr>
        <p:spPr/>
        <p:txBody>
          <a:bodyPr/>
          <a:lstStyle/>
          <a:p>
            <a:fld id="{591EFBA8-D671-4C51-9533-9AA5546353D6}" type="slidenum">
              <a:rPr lang="en-US" smtClean="0"/>
              <a:t>27</a:t>
            </a:fld>
            <a:endParaRPr lang="en-US"/>
          </a:p>
        </p:txBody>
      </p:sp>
    </p:spTree>
    <p:extLst>
      <p:ext uri="{BB962C8B-B14F-4D97-AF65-F5344CB8AC3E}">
        <p14:creationId xmlns:p14="http://schemas.microsoft.com/office/powerpoint/2010/main" val="2052994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Not meaningfully different</a:t>
            </a:r>
          </a:p>
          <a:p>
            <a:endParaRPr lang="en-US" dirty="0">
              <a:ea typeface="Calibri"/>
              <a:cs typeface="Calibri"/>
            </a:endParaRPr>
          </a:p>
          <a:p>
            <a:r>
              <a:rPr lang="en-US" dirty="0">
                <a:ea typeface="Calibri"/>
                <a:cs typeface="Calibri"/>
              </a:rPr>
              <a:t>Higher percentage of </a:t>
            </a:r>
            <a:r>
              <a:rPr lang="en-US" dirty="0" err="1">
                <a:ea typeface="Calibri"/>
                <a:cs typeface="Calibri"/>
              </a:rPr>
              <a:t>exiters</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378326A0-C136-4C78-A654-F32D49D03460}" type="slidenum">
              <a:rPr lang="en-US" smtClean="0"/>
              <a:t>28</a:t>
            </a:fld>
            <a:endParaRPr lang="en-US"/>
          </a:p>
        </p:txBody>
      </p:sp>
    </p:spTree>
    <p:extLst>
      <p:ext uri="{BB962C8B-B14F-4D97-AF65-F5344CB8AC3E}">
        <p14:creationId xmlns:p14="http://schemas.microsoft.com/office/powerpoint/2010/main" val="292293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D3748"/>
                </a:solidFill>
                <a:effectLst/>
                <a:highlight>
                  <a:srgbClr val="FFFF00"/>
                </a:highlight>
                <a:latin typeface="Open Sans" panose="020B0606030504020204" pitchFamily="34" charset="0"/>
              </a:rPr>
              <a:t>DECREASE + SLIPPAGE</a:t>
            </a:r>
          </a:p>
          <a:p>
            <a:endParaRPr lang="en-US" dirty="0"/>
          </a:p>
          <a:p>
            <a:r>
              <a:rPr lang="en-US" dirty="0"/>
              <a:t>Indicator C1 = Timely Initiation of Services</a:t>
            </a:r>
          </a:p>
          <a:p>
            <a:endParaRPr lang="en-US" dirty="0"/>
          </a:p>
          <a:p>
            <a:r>
              <a:rPr lang="en-US" dirty="0"/>
              <a:t>In Virginia, a service is evaluated as timely when the initial service visit occurs within</a:t>
            </a:r>
            <a:r>
              <a:rPr lang="en-US" baseline="0" dirty="0"/>
              <a:t> 30 days of the date the family signs the Individualized Family Services Plan (or IFSP). </a:t>
            </a:r>
          </a:p>
          <a:p>
            <a:endParaRPr lang="en-US" baseline="0" dirty="0"/>
          </a:p>
          <a:p>
            <a:r>
              <a:rPr lang="en-US" baseline="0" dirty="0"/>
              <a:t>This chart shows Virginia’s annual results for indicator C1 over the past 5 years, from bottom (FFY 2020) to top (FFY 2024). Note the drop from last year’s 99.3% to this year’s 98%. OSEP defines any decrease of 1 percentage point or greater as “slippage” and requires the state to provide further explanation.</a:t>
            </a:r>
          </a:p>
          <a:p>
            <a:endParaRPr lang="en-US" baseline="0" dirty="0"/>
          </a:p>
          <a:p>
            <a:r>
              <a:rPr lang="en-US" baseline="0" dirty="0"/>
              <a:t>AT CIMV: 20 OUT; 13 CPN; 7 cited.</a:t>
            </a:r>
          </a:p>
          <a:p>
            <a:endParaRPr lang="en-US" baseline="0" dirty="0"/>
          </a:p>
          <a:p>
            <a:r>
              <a:rPr lang="en-US" baseline="0" dirty="0"/>
              <a:t>Questions?</a:t>
            </a:r>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4</a:t>
            </a:fld>
            <a:endParaRPr lang="en-US"/>
          </a:p>
        </p:txBody>
      </p:sp>
    </p:spTree>
    <p:extLst>
      <p:ext uri="{BB962C8B-B14F-4D97-AF65-F5344CB8AC3E}">
        <p14:creationId xmlns:p14="http://schemas.microsoft.com/office/powerpoint/2010/main" val="1585123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DECREASE + SLIPPAGE</a:t>
            </a:r>
          </a:p>
          <a:p>
            <a:endParaRPr lang="en-US" dirty="0"/>
          </a:p>
          <a:p>
            <a:r>
              <a:rPr lang="en-US" dirty="0"/>
              <a:t>Indicator C7 = 45-Day Timeline</a:t>
            </a:r>
          </a:p>
          <a:p>
            <a:endParaRPr lang="en-US" dirty="0"/>
          </a:p>
          <a:p>
            <a:r>
              <a:rPr lang="en-US" dirty="0"/>
              <a:t>To meet the requirement for this indicator, an initial meeting to develop the IFSP must occur no more than 45 days from the date of referral.</a:t>
            </a:r>
          </a:p>
          <a:p>
            <a:endParaRPr lang="en-US" dirty="0"/>
          </a:p>
          <a:p>
            <a:r>
              <a:rPr lang="en-US" dirty="0"/>
              <a:t>There are several valid reasons for missing the timeline—e.g., a locality temporarily loses contact with a family, or the intake or assessment dates offered to a family are inconvenient for them. These are called compliant reasons and do not negatively reflect on local or statewide results. Conversely, there are also noncompliant reasons—referred to as system reasons—that do impact results. An example of a noncompliant reason would be provider unavailability.</a:t>
            </a:r>
          </a:p>
          <a:p>
            <a:endParaRPr lang="en-US" dirty="0"/>
          </a:p>
          <a:p>
            <a:r>
              <a:rPr lang="en-US" dirty="0"/>
              <a:t>The chart presents Virginia’s annual results for indicator C7 over the past 5 years. As you see, Virginia has consistently been above 95%.</a:t>
            </a:r>
          </a:p>
          <a:p>
            <a:endParaRPr lang="en-US" dirty="0"/>
          </a:p>
          <a:p>
            <a:r>
              <a:rPr lang="en-US" dirty="0"/>
              <a:t>Unfortunately, our compliance percentage dropped by more than 1 point – the very definition of slippage – and will require an explanation.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 CIMV: 5 OUT; 2 CPN; 2 cited.</a:t>
            </a:r>
          </a:p>
          <a:p>
            <a:endParaRPr lang="en-US" dirty="0"/>
          </a:p>
          <a:p>
            <a:r>
              <a:rPr lang="en-US" dirty="0"/>
              <a:t>Questions?</a:t>
            </a:r>
          </a:p>
        </p:txBody>
      </p:sp>
      <p:sp>
        <p:nvSpPr>
          <p:cNvPr id="4" name="Slide Number Placeholder 3"/>
          <p:cNvSpPr>
            <a:spLocks noGrp="1"/>
          </p:cNvSpPr>
          <p:nvPr>
            <p:ph type="sldNum" sz="quarter" idx="5"/>
          </p:nvPr>
        </p:nvSpPr>
        <p:spPr/>
        <p:txBody>
          <a:bodyPr/>
          <a:lstStyle/>
          <a:p>
            <a:fld id="{378326A0-C136-4C78-A654-F32D49D03460}" type="slidenum">
              <a:rPr lang="en-US" smtClean="0"/>
              <a:t>5</a:t>
            </a:fld>
            <a:endParaRPr lang="en-US"/>
          </a:p>
        </p:txBody>
      </p:sp>
    </p:spTree>
    <p:extLst>
      <p:ext uri="{BB962C8B-B14F-4D97-AF65-F5344CB8AC3E}">
        <p14:creationId xmlns:p14="http://schemas.microsoft.com/office/powerpoint/2010/main" val="4294834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INCREASE</a:t>
            </a:r>
          </a:p>
          <a:p>
            <a:endParaRPr lang="en-US" baseline="0" dirty="0"/>
          </a:p>
          <a:p>
            <a:r>
              <a:rPr lang="en-US" baseline="0" dirty="0"/>
              <a:t>There are 3 parts to this indicator: C8A, C8B and C8C.</a:t>
            </a:r>
          </a:p>
          <a:p>
            <a:endParaRPr lang="en-US" baseline="0" dirty="0"/>
          </a:p>
          <a:p>
            <a:r>
              <a:rPr lang="en-US" baseline="0" dirty="0"/>
              <a:t>We’ll begin with C8A—which evaluates the completeness and timeliness of a transition plan’s steps and services. If you’re familiar with the IFSP transition plan, you’ll know there are many blanks and spaces for information to be entered. Several of these blanks and spaces must be completed for the plan to be evaluated as complete. Further, a transition plan must be completed within a prescribed timeline – that is, 9 months to 90 days before a child transitions out of Part C.</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 CIMV: 4 OUT; 4 CPN; 0 cited.</a:t>
            </a:r>
          </a:p>
          <a:p>
            <a:endParaRPr lang="en-US" baseline="0" dirty="0"/>
          </a:p>
          <a:p>
            <a:r>
              <a:rPr lang="en-US" dirty="0"/>
              <a:t>Questions?</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6</a:t>
            </a:fld>
            <a:endParaRPr lang="en-US"/>
          </a:p>
        </p:txBody>
      </p:sp>
    </p:spTree>
    <p:extLst>
      <p:ext uri="{BB962C8B-B14F-4D97-AF65-F5344CB8AC3E}">
        <p14:creationId xmlns:p14="http://schemas.microsoft.com/office/powerpoint/2010/main" val="3086677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kern="1200" dirty="0">
                <a:solidFill>
                  <a:schemeClr val="tx1"/>
                </a:solidFill>
                <a:effectLst/>
                <a:latin typeface="+mn-lt"/>
                <a:ea typeface="+mn-ea"/>
                <a:cs typeface="+mn-cs"/>
              </a:rPr>
              <a:t>With parent consent, local school systems and the Virginia Department of Education are informed about each child who is determined by Part C to be potentially eligible for Part B special education services. Indicator C8B measures the degree to which notification occurs and occurs within required timelines—again 9 months to 90 days before a child’s third birthday.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Virginia, this one can be tricky, as families can opt out of referral and subsequently opt back in—and staying on top of who has received what and when requires careful coordination.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 CIMV: 10 OUT; 8 CPN; 0 cited.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Questions?</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7</a:t>
            </a:fld>
            <a:endParaRPr lang="en-US"/>
          </a:p>
        </p:txBody>
      </p:sp>
    </p:spTree>
    <p:extLst>
      <p:ext uri="{BB962C8B-B14F-4D97-AF65-F5344CB8AC3E}">
        <p14:creationId xmlns:p14="http://schemas.microsoft.com/office/powerpoint/2010/main" val="1009200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INCREASE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Indicator CC8C pertains to the Transition Planning Conference or TPC. The TPC is a meeting between the family, the Part C Service Coordinator and a representative of the local school division. The TPC is voluntary on the part of the family.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Indicator CC8C evaluates, for those families who approve a transition planning conference, that the TPC occurred within the required timelines; or, if delayed, the delay was due to a non-system reason.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 CIMV: 3 OUT; 3 CPN; 0 cited.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Questions?</a:t>
            </a:r>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8</a:t>
            </a:fld>
            <a:endParaRPr lang="en-US"/>
          </a:p>
        </p:txBody>
      </p:sp>
    </p:spTree>
    <p:extLst>
      <p:ext uri="{BB962C8B-B14F-4D97-AF65-F5344CB8AC3E}">
        <p14:creationId xmlns:p14="http://schemas.microsoft.com/office/powerpoint/2010/main" val="883962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C2 measures Primary Service Setting. As you know, early intervention services must be provided in natural environments unless outcomes cannot be met in a natural environment for a that child. As one of the performance indicators, each state sets its own target. Virginia has set 98% as its target since 2008 – a sufficiently high enough level that OSEP has said we do not need to raise it.</a:t>
            </a:r>
          </a:p>
          <a:p>
            <a:endParaRPr lang="en-US" dirty="0"/>
          </a:p>
          <a:p>
            <a:r>
              <a:rPr lang="en-US" dirty="0"/>
              <a:t>Questions?</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10</a:t>
            </a:fld>
            <a:endParaRPr lang="en-US"/>
          </a:p>
        </p:txBody>
      </p:sp>
    </p:spTree>
    <p:extLst>
      <p:ext uri="{BB962C8B-B14F-4D97-AF65-F5344CB8AC3E}">
        <p14:creationId xmlns:p14="http://schemas.microsoft.com/office/powerpoint/2010/main" val="1121256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C3 measures child outcomes:</a:t>
            </a:r>
          </a:p>
          <a:p>
            <a:endParaRPr lang="en-US" dirty="0"/>
          </a:p>
          <a:p>
            <a:r>
              <a:rPr lang="en-US" dirty="0"/>
              <a:t>C3A – Positive social-emotional skills (including social relationships)</a:t>
            </a:r>
          </a:p>
          <a:p>
            <a:r>
              <a:rPr lang="en-US" dirty="0"/>
              <a:t>C3B – Acquisition and use of knowledge and skills (including early language and communication)</a:t>
            </a:r>
          </a:p>
          <a:p>
            <a:r>
              <a:rPr lang="en-US" dirty="0"/>
              <a:t>C3C – Use of appropriate behaviors to meet their needs</a:t>
            </a:r>
          </a:p>
          <a:p>
            <a:endParaRPr lang="en-US" dirty="0"/>
          </a:p>
          <a:p>
            <a:r>
              <a:rPr lang="en-US" dirty="0"/>
              <a:t>For each of the 3 child outcomes, we evaluate growth trajectories—that is, how did a child progress during his or her time with us in the system? Specifically, we attempt to identify the percent of children who substantially increase their rate of grown between entry and exit and the percent of those who are functioning within age expectations at exit. We refer to these as child outcomes summary statements. </a:t>
            </a:r>
          </a:p>
          <a:p>
            <a:endParaRPr lang="en-US" dirty="0"/>
          </a:p>
          <a:p>
            <a:r>
              <a:rPr lang="en-US" dirty="0"/>
              <a:t>Summary Statement 1 (SS1) – Percent who substantially increased their rate of growth by the time they exited</a:t>
            </a:r>
          </a:p>
          <a:p>
            <a:r>
              <a:rPr lang="en-US" dirty="0"/>
              <a:t>Summary Statement 2 (SS2) – Percent who were functioning within age expectations by the time they exited</a:t>
            </a:r>
          </a:p>
          <a:p>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11</a:t>
            </a:fld>
            <a:endParaRPr lang="en-US"/>
          </a:p>
        </p:txBody>
      </p:sp>
    </p:spTree>
    <p:extLst>
      <p:ext uri="{BB962C8B-B14F-4D97-AF65-F5344CB8AC3E}">
        <p14:creationId xmlns:p14="http://schemas.microsoft.com/office/powerpoint/2010/main" val="2426344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1AB5E-CB56-02F4-DEA1-023805EF0ECA}"/>
              </a:ext>
            </a:extLst>
          </p:cNvPr>
          <p:cNvSpPr>
            <a:spLocks noGrp="1"/>
          </p:cNvSpPr>
          <p:nvPr>
            <p:ph type="ctrTitle"/>
          </p:nvPr>
        </p:nvSpPr>
        <p:spPr>
          <a:xfrm>
            <a:off x="638175" y="1122363"/>
            <a:ext cx="10029825" cy="2387600"/>
          </a:xfrm>
        </p:spPr>
        <p:txBody>
          <a:bodyPr anchor="b">
            <a:normAutofit/>
          </a:bodyPr>
          <a:lstStyle>
            <a:lvl1pPr algn="ctr">
              <a:defRPr sz="3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58C0BD85-9B77-3158-4AC4-8F9502DB5F17}"/>
              </a:ext>
            </a:extLst>
          </p:cNvPr>
          <p:cNvSpPr>
            <a:spLocks noGrp="1"/>
          </p:cNvSpPr>
          <p:nvPr>
            <p:ph type="subTitle" idx="1"/>
          </p:nvPr>
        </p:nvSpPr>
        <p:spPr>
          <a:xfrm>
            <a:off x="638175" y="3602038"/>
            <a:ext cx="100298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C31BB01-AD4E-C681-8C6A-1B08F02FC232}"/>
              </a:ext>
            </a:extLst>
          </p:cNvPr>
          <p:cNvSpPr>
            <a:spLocks noGrp="1"/>
          </p:cNvSpPr>
          <p:nvPr>
            <p:ph type="dt" sz="half" idx="10"/>
          </p:nvPr>
        </p:nvSpPr>
        <p:spPr>
          <a:xfrm>
            <a:off x="285750" y="6173787"/>
            <a:ext cx="1847850" cy="365125"/>
          </a:xfrm>
          <a:prstGeom prst="rect">
            <a:avLst/>
          </a:prstGeom>
        </p:spPr>
        <p:txBody>
          <a:bodyPr/>
          <a:lstStyle>
            <a:lvl1pPr>
              <a:defRPr/>
            </a:lvl1pPr>
          </a:lstStyle>
          <a:p>
            <a:r>
              <a:rPr lang="en-US"/>
              <a:t>December 10, 2025</a:t>
            </a:r>
            <a:endParaRPr lang="en-US" dirty="0"/>
          </a:p>
        </p:txBody>
      </p:sp>
      <p:sp>
        <p:nvSpPr>
          <p:cNvPr id="5" name="Footer Placeholder 4">
            <a:extLst>
              <a:ext uri="{FF2B5EF4-FFF2-40B4-BE49-F238E27FC236}">
                <a16:creationId xmlns:a16="http://schemas.microsoft.com/office/drawing/2014/main" id="{22DF8E53-C71C-00FF-6EF2-BCF23B060730}"/>
              </a:ext>
            </a:extLst>
          </p:cNvPr>
          <p:cNvSpPr>
            <a:spLocks noGrp="1"/>
          </p:cNvSpPr>
          <p:nvPr>
            <p:ph type="ftr" sz="quarter" idx="11"/>
          </p:nvPr>
        </p:nvSpPr>
        <p:spPr/>
        <p:txBody>
          <a:bodyPr/>
          <a:lstStyle/>
          <a:p>
            <a:r>
              <a:rPr lang="en-US"/>
              <a:t>FFY 2024 SPP/APR VICC Presentation</a:t>
            </a:r>
          </a:p>
        </p:txBody>
      </p:sp>
      <p:sp>
        <p:nvSpPr>
          <p:cNvPr id="6" name="Slide Number Placeholder 5">
            <a:extLst>
              <a:ext uri="{FF2B5EF4-FFF2-40B4-BE49-F238E27FC236}">
                <a16:creationId xmlns:a16="http://schemas.microsoft.com/office/drawing/2014/main" id="{A1B32E78-122E-D808-3133-4493405410C1}"/>
              </a:ext>
            </a:extLst>
          </p:cNvPr>
          <p:cNvSpPr>
            <a:spLocks noGrp="1"/>
          </p:cNvSpPr>
          <p:nvPr>
            <p:ph type="sldNum" sz="quarter" idx="12"/>
          </p:nvPr>
        </p:nvSpPr>
        <p:spPr>
          <a:xfrm>
            <a:off x="9296400" y="6173786"/>
            <a:ext cx="1223756" cy="365125"/>
          </a:xfrm>
        </p:spPr>
        <p:txBody>
          <a:bodyPr/>
          <a:lstStyle/>
          <a:p>
            <a:fld id="{5874D6C6-B3A5-4F2C-A6BF-E3D57C3A1219}" type="slidenum">
              <a:rPr lang="en-US" smtClean="0"/>
              <a:t>‹#›</a:t>
            </a:fld>
            <a:endParaRPr lang="en-US" dirty="0"/>
          </a:p>
        </p:txBody>
      </p:sp>
    </p:spTree>
    <p:extLst>
      <p:ext uri="{BB962C8B-B14F-4D97-AF65-F5344CB8AC3E}">
        <p14:creationId xmlns:p14="http://schemas.microsoft.com/office/powerpoint/2010/main" val="3981698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3444B-FA61-2F4C-1D44-84FDC88C38F3}"/>
              </a:ext>
            </a:extLst>
          </p:cNvPr>
          <p:cNvSpPr>
            <a:spLocks noGrp="1"/>
          </p:cNvSpPr>
          <p:nvPr>
            <p:ph type="title"/>
          </p:nvPr>
        </p:nvSpPr>
        <p:spPr>
          <a:xfrm>
            <a:off x="2290618" y="1084262"/>
            <a:ext cx="8238837"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E84856A0-0A87-EC1B-3955-8224ED4C33DA}"/>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4" name="Footer Placeholder 3">
            <a:extLst>
              <a:ext uri="{FF2B5EF4-FFF2-40B4-BE49-F238E27FC236}">
                <a16:creationId xmlns:a16="http://schemas.microsoft.com/office/drawing/2014/main" id="{8DC6EFDE-368B-ED6E-98D1-26B2DBBD45B3}"/>
              </a:ext>
            </a:extLst>
          </p:cNvPr>
          <p:cNvSpPr>
            <a:spLocks noGrp="1"/>
          </p:cNvSpPr>
          <p:nvPr>
            <p:ph type="ftr" sz="quarter" idx="11"/>
          </p:nvPr>
        </p:nvSpPr>
        <p:spPr/>
        <p:txBody>
          <a:bodyPr/>
          <a:lstStyle/>
          <a:p>
            <a:r>
              <a:rPr lang="en-US"/>
              <a:t>FFY 2024 SPP/APR VICC Presentation</a:t>
            </a:r>
            <a:endParaRPr lang="en-US" dirty="0"/>
          </a:p>
        </p:txBody>
      </p:sp>
      <p:sp>
        <p:nvSpPr>
          <p:cNvPr id="5" name="Slide Number Placeholder 4">
            <a:extLst>
              <a:ext uri="{FF2B5EF4-FFF2-40B4-BE49-F238E27FC236}">
                <a16:creationId xmlns:a16="http://schemas.microsoft.com/office/drawing/2014/main" id="{55B57B14-77C6-5150-D8BE-618F79660B0F}"/>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8F835250-52B2-CFA1-2D8B-90236C29A607}"/>
              </a:ext>
            </a:extLst>
          </p:cNvPr>
          <p:cNvSpPr/>
          <p:nvPr userDrawn="1"/>
        </p:nvSpPr>
        <p:spPr>
          <a:xfrm>
            <a:off x="572652" y="1520108"/>
            <a:ext cx="1173017" cy="1173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8B6EA3B-35B0-4BE2-FC4C-184EFC01DF65}"/>
              </a:ext>
            </a:extLst>
          </p:cNvPr>
          <p:cNvSpPr/>
          <p:nvPr userDrawn="1"/>
        </p:nvSpPr>
        <p:spPr>
          <a:xfrm>
            <a:off x="572651" y="2902604"/>
            <a:ext cx="1173017" cy="1173017"/>
          </a:xfrm>
          <a:prstGeom prst="ellipse">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6F70A38-14D5-104D-C5FC-E3E97388F4D1}"/>
              </a:ext>
            </a:extLst>
          </p:cNvPr>
          <p:cNvSpPr/>
          <p:nvPr userDrawn="1"/>
        </p:nvSpPr>
        <p:spPr>
          <a:xfrm>
            <a:off x="572651" y="4285100"/>
            <a:ext cx="1173017" cy="1173017"/>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349873CD-E71F-ACC9-6140-E9E0FBCE4597}"/>
              </a:ext>
            </a:extLst>
          </p:cNvPr>
          <p:cNvSpPr>
            <a:spLocks noGrp="1"/>
          </p:cNvSpPr>
          <p:nvPr>
            <p:ph sz="quarter" idx="13"/>
          </p:nvPr>
        </p:nvSpPr>
        <p:spPr>
          <a:xfrm>
            <a:off x="2290763" y="2484438"/>
            <a:ext cx="8239125" cy="34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7">
            <a:extLst>
              <a:ext uri="{FF2B5EF4-FFF2-40B4-BE49-F238E27FC236}">
                <a16:creationId xmlns:a16="http://schemas.microsoft.com/office/drawing/2014/main" id="{AA7E9A28-47F4-0C3F-2CD1-A6730B9A4CE3}"/>
              </a:ext>
            </a:extLst>
          </p:cNvPr>
          <p:cNvSpPr>
            <a:spLocks noGrp="1"/>
          </p:cNvSpPr>
          <p:nvPr>
            <p:ph sz="quarter" idx="14"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1646917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AAD0D9D-510F-F91A-D11E-50B8241ACB7B}"/>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4" name="Footer Placeholder 3">
            <a:extLst>
              <a:ext uri="{FF2B5EF4-FFF2-40B4-BE49-F238E27FC236}">
                <a16:creationId xmlns:a16="http://schemas.microsoft.com/office/drawing/2014/main" id="{64CED9F0-F257-3D57-C688-DD130A8542C9}"/>
              </a:ext>
            </a:extLst>
          </p:cNvPr>
          <p:cNvSpPr>
            <a:spLocks noGrp="1"/>
          </p:cNvSpPr>
          <p:nvPr>
            <p:ph type="ftr" sz="quarter" idx="11"/>
          </p:nvPr>
        </p:nvSpPr>
        <p:spPr/>
        <p:txBody>
          <a:bodyPr/>
          <a:lstStyle/>
          <a:p>
            <a:r>
              <a:rPr lang="en-US"/>
              <a:t>FFY 2024 SPP/APR VICC Presentation</a:t>
            </a:r>
            <a:endParaRPr lang="en-US" dirty="0"/>
          </a:p>
        </p:txBody>
      </p:sp>
      <p:sp>
        <p:nvSpPr>
          <p:cNvPr id="5" name="Slide Number Placeholder 4">
            <a:extLst>
              <a:ext uri="{FF2B5EF4-FFF2-40B4-BE49-F238E27FC236}">
                <a16:creationId xmlns:a16="http://schemas.microsoft.com/office/drawing/2014/main" id="{131E69D3-7E8C-BD81-900C-6C1250EB7734}"/>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E70CA577-6A74-676B-2487-5044A74D6B34}"/>
              </a:ext>
            </a:extLst>
          </p:cNvPr>
          <p:cNvSpPr/>
          <p:nvPr userDrawn="1"/>
        </p:nvSpPr>
        <p:spPr>
          <a:xfrm>
            <a:off x="544513" y="4657653"/>
            <a:ext cx="1173017" cy="1173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C5DAAB0-7726-E8E3-24A5-DCE0FDF9C88C}"/>
              </a:ext>
            </a:extLst>
          </p:cNvPr>
          <p:cNvSpPr/>
          <p:nvPr userDrawn="1"/>
        </p:nvSpPr>
        <p:spPr>
          <a:xfrm>
            <a:off x="1915968" y="4655559"/>
            <a:ext cx="1173017" cy="1173017"/>
          </a:xfrm>
          <a:prstGeom prst="ellipse">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BFFC72A-C932-E474-7868-A9A2FABB8B6C}"/>
              </a:ext>
            </a:extLst>
          </p:cNvPr>
          <p:cNvSpPr/>
          <p:nvPr userDrawn="1"/>
        </p:nvSpPr>
        <p:spPr>
          <a:xfrm>
            <a:off x="3287423" y="4655558"/>
            <a:ext cx="1173017" cy="1173017"/>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D7B89D4F-E7AF-DE8B-8CB2-A708F478897F}"/>
              </a:ext>
            </a:extLst>
          </p:cNvPr>
          <p:cNvSpPr>
            <a:spLocks noGrp="1"/>
          </p:cNvSpPr>
          <p:nvPr>
            <p:ph sz="quarter" idx="13"/>
          </p:nvPr>
        </p:nvSpPr>
        <p:spPr>
          <a:xfrm>
            <a:off x="544513" y="1219200"/>
            <a:ext cx="4271962" cy="3095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a:extLst>
              <a:ext uri="{FF2B5EF4-FFF2-40B4-BE49-F238E27FC236}">
                <a16:creationId xmlns:a16="http://schemas.microsoft.com/office/drawing/2014/main" id="{CB5A7A03-30A6-9165-9F94-88B11296AAE0}"/>
              </a:ext>
            </a:extLst>
          </p:cNvPr>
          <p:cNvSpPr>
            <a:spLocks noGrp="1"/>
          </p:cNvSpPr>
          <p:nvPr>
            <p:ph sz="quarter" idx="14"/>
          </p:nvPr>
        </p:nvSpPr>
        <p:spPr>
          <a:xfrm>
            <a:off x="5014913" y="1219200"/>
            <a:ext cx="5375275" cy="46116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Content Placeholder 7">
            <a:extLst>
              <a:ext uri="{FF2B5EF4-FFF2-40B4-BE49-F238E27FC236}">
                <a16:creationId xmlns:a16="http://schemas.microsoft.com/office/drawing/2014/main" id="{98855BC4-34E7-7CA0-1210-8C58BE1C4DE0}"/>
              </a:ext>
            </a:extLst>
          </p:cNvPr>
          <p:cNvSpPr>
            <a:spLocks noGrp="1"/>
          </p:cNvSpPr>
          <p:nvPr>
            <p:ph sz="quarter" idx="15"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380617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AE5AF-414A-B9EA-D41B-26845CA54CB9}"/>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EEEE8420-15CA-3809-A9A0-01A9F6FC3406}"/>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4" name="Footer Placeholder 3">
            <a:extLst>
              <a:ext uri="{FF2B5EF4-FFF2-40B4-BE49-F238E27FC236}">
                <a16:creationId xmlns:a16="http://schemas.microsoft.com/office/drawing/2014/main" id="{CB46092B-DC79-F54A-AC0C-CF3D9BFE02A5}"/>
              </a:ext>
            </a:extLst>
          </p:cNvPr>
          <p:cNvSpPr>
            <a:spLocks noGrp="1"/>
          </p:cNvSpPr>
          <p:nvPr>
            <p:ph type="ftr" sz="quarter" idx="11"/>
          </p:nvPr>
        </p:nvSpPr>
        <p:spPr/>
        <p:txBody>
          <a:bodyPr/>
          <a:lstStyle/>
          <a:p>
            <a:r>
              <a:rPr lang="en-US"/>
              <a:t>FFY 2024 SPP/APR VICC Presentation</a:t>
            </a:r>
            <a:endParaRPr lang="en-US" dirty="0"/>
          </a:p>
        </p:txBody>
      </p:sp>
      <p:sp>
        <p:nvSpPr>
          <p:cNvPr id="5" name="Slide Number Placeholder 4">
            <a:extLst>
              <a:ext uri="{FF2B5EF4-FFF2-40B4-BE49-F238E27FC236}">
                <a16:creationId xmlns:a16="http://schemas.microsoft.com/office/drawing/2014/main" id="{B215B111-DA21-DDE4-1C3C-81FAB14A7B1D}"/>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23CB34AB-76AD-E38A-6407-F34FBAD12010}"/>
              </a:ext>
            </a:extLst>
          </p:cNvPr>
          <p:cNvSpPr/>
          <p:nvPr userDrawn="1"/>
        </p:nvSpPr>
        <p:spPr>
          <a:xfrm>
            <a:off x="457200" y="2748901"/>
            <a:ext cx="3202145" cy="320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A17739-C01A-2DE6-9A2E-886051E1F59A}"/>
              </a:ext>
            </a:extLst>
          </p:cNvPr>
          <p:cNvSpPr/>
          <p:nvPr userDrawn="1"/>
        </p:nvSpPr>
        <p:spPr>
          <a:xfrm>
            <a:off x="4025900" y="2690666"/>
            <a:ext cx="3200400" cy="3200400"/>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B60CD84-1AFA-7C8C-351B-CCEDBCEB742B}"/>
              </a:ext>
            </a:extLst>
          </p:cNvPr>
          <p:cNvSpPr/>
          <p:nvPr userDrawn="1"/>
        </p:nvSpPr>
        <p:spPr>
          <a:xfrm>
            <a:off x="7592855" y="2717545"/>
            <a:ext cx="3200400" cy="320040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 name="Content Placeholder 11">
            <a:extLst>
              <a:ext uri="{FF2B5EF4-FFF2-40B4-BE49-F238E27FC236}">
                <a16:creationId xmlns:a16="http://schemas.microsoft.com/office/drawing/2014/main" id="{85E2A852-F848-6428-111E-50396532455C}"/>
              </a:ext>
            </a:extLst>
          </p:cNvPr>
          <p:cNvSpPr>
            <a:spLocks noGrp="1"/>
          </p:cNvSpPr>
          <p:nvPr>
            <p:ph sz="quarter" idx="13"/>
          </p:nvPr>
        </p:nvSpPr>
        <p:spPr>
          <a:xfrm>
            <a:off x="1034414" y="3318813"/>
            <a:ext cx="2049462" cy="2060575"/>
          </a:xfrm>
        </p:spPr>
        <p:txBody>
          <a:bodyPr/>
          <a:lstStyle>
            <a:lvl1pPr marL="0" indent="0">
              <a:buFont typeface="Arial" panose="020B0604020202020204" pitchFamily="34" charse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11">
            <a:extLst>
              <a:ext uri="{FF2B5EF4-FFF2-40B4-BE49-F238E27FC236}">
                <a16:creationId xmlns:a16="http://schemas.microsoft.com/office/drawing/2014/main" id="{9B22A7AD-7073-0B0B-45EA-57455BC3DBE8}"/>
              </a:ext>
            </a:extLst>
          </p:cNvPr>
          <p:cNvSpPr>
            <a:spLocks noGrp="1"/>
          </p:cNvSpPr>
          <p:nvPr>
            <p:ph sz="quarter" idx="14"/>
          </p:nvPr>
        </p:nvSpPr>
        <p:spPr>
          <a:xfrm>
            <a:off x="4601369" y="3275462"/>
            <a:ext cx="2049462" cy="2060575"/>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1">
            <a:extLst>
              <a:ext uri="{FF2B5EF4-FFF2-40B4-BE49-F238E27FC236}">
                <a16:creationId xmlns:a16="http://schemas.microsoft.com/office/drawing/2014/main" id="{B0124900-2CCC-6541-5885-CBC9FAABC9C3}"/>
              </a:ext>
            </a:extLst>
          </p:cNvPr>
          <p:cNvSpPr>
            <a:spLocks noGrp="1"/>
          </p:cNvSpPr>
          <p:nvPr>
            <p:ph sz="quarter" idx="15"/>
          </p:nvPr>
        </p:nvSpPr>
        <p:spPr>
          <a:xfrm>
            <a:off x="8168324" y="3287459"/>
            <a:ext cx="2049462" cy="2060575"/>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7">
            <a:extLst>
              <a:ext uri="{FF2B5EF4-FFF2-40B4-BE49-F238E27FC236}">
                <a16:creationId xmlns:a16="http://schemas.microsoft.com/office/drawing/2014/main" id="{EF9596FA-04FF-BB4E-3759-4E0CE5326988}"/>
              </a:ext>
            </a:extLst>
          </p:cNvPr>
          <p:cNvSpPr>
            <a:spLocks noGrp="1"/>
          </p:cNvSpPr>
          <p:nvPr>
            <p:ph sz="quarter" idx="16"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03391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1571DC3-7D42-5493-D463-4D65949EDF22}"/>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4" name="Footer Placeholder 3">
            <a:extLst>
              <a:ext uri="{FF2B5EF4-FFF2-40B4-BE49-F238E27FC236}">
                <a16:creationId xmlns:a16="http://schemas.microsoft.com/office/drawing/2014/main" id="{33E8749A-BD56-1B27-C6C0-8E71E01703DD}"/>
              </a:ext>
            </a:extLst>
          </p:cNvPr>
          <p:cNvSpPr>
            <a:spLocks noGrp="1"/>
          </p:cNvSpPr>
          <p:nvPr>
            <p:ph type="ftr" sz="quarter" idx="11"/>
          </p:nvPr>
        </p:nvSpPr>
        <p:spPr/>
        <p:txBody>
          <a:bodyPr/>
          <a:lstStyle/>
          <a:p>
            <a:r>
              <a:rPr lang="en-US"/>
              <a:t>FFY 2024 SPP/APR VICC Presentation</a:t>
            </a:r>
            <a:endParaRPr lang="en-US" dirty="0"/>
          </a:p>
        </p:txBody>
      </p:sp>
      <p:sp>
        <p:nvSpPr>
          <p:cNvPr id="5" name="Slide Number Placeholder 4">
            <a:extLst>
              <a:ext uri="{FF2B5EF4-FFF2-40B4-BE49-F238E27FC236}">
                <a16:creationId xmlns:a16="http://schemas.microsoft.com/office/drawing/2014/main" id="{ED615CA3-7C8B-FACD-E9B8-6693EACC8294}"/>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9651C135-1C96-F75F-6969-0989C706774C}"/>
              </a:ext>
            </a:extLst>
          </p:cNvPr>
          <p:cNvSpPr/>
          <p:nvPr userDrawn="1"/>
        </p:nvSpPr>
        <p:spPr>
          <a:xfrm>
            <a:off x="532527" y="1386321"/>
            <a:ext cx="3202145" cy="320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93BFC7B-B970-8629-42F5-B3F00DAB11AA}"/>
              </a:ext>
            </a:extLst>
          </p:cNvPr>
          <p:cNvSpPr/>
          <p:nvPr userDrawn="1"/>
        </p:nvSpPr>
        <p:spPr>
          <a:xfrm>
            <a:off x="4135581" y="2611941"/>
            <a:ext cx="3200400" cy="3200400"/>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671784-789E-FEB2-724A-210C8221C11A}"/>
              </a:ext>
            </a:extLst>
          </p:cNvPr>
          <p:cNvSpPr/>
          <p:nvPr userDrawn="1"/>
        </p:nvSpPr>
        <p:spPr>
          <a:xfrm>
            <a:off x="7642828" y="1386321"/>
            <a:ext cx="3200400" cy="320040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 name="Content Placeholder 11">
            <a:extLst>
              <a:ext uri="{FF2B5EF4-FFF2-40B4-BE49-F238E27FC236}">
                <a16:creationId xmlns:a16="http://schemas.microsoft.com/office/drawing/2014/main" id="{15FB9E24-BB74-642C-8030-C8056605F02F}"/>
              </a:ext>
            </a:extLst>
          </p:cNvPr>
          <p:cNvSpPr>
            <a:spLocks noGrp="1"/>
          </p:cNvSpPr>
          <p:nvPr>
            <p:ph sz="quarter" idx="13"/>
          </p:nvPr>
        </p:nvSpPr>
        <p:spPr>
          <a:xfrm>
            <a:off x="1117449" y="1924879"/>
            <a:ext cx="2049462" cy="2060575"/>
          </a:xfrm>
        </p:spPr>
        <p:txBody>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11">
            <a:extLst>
              <a:ext uri="{FF2B5EF4-FFF2-40B4-BE49-F238E27FC236}">
                <a16:creationId xmlns:a16="http://schemas.microsoft.com/office/drawing/2014/main" id="{EE0A9ABC-6C8F-6824-6C32-D4D0E24F5B22}"/>
              </a:ext>
            </a:extLst>
          </p:cNvPr>
          <p:cNvSpPr>
            <a:spLocks noGrp="1"/>
          </p:cNvSpPr>
          <p:nvPr>
            <p:ph sz="quarter" idx="14"/>
          </p:nvPr>
        </p:nvSpPr>
        <p:spPr>
          <a:xfrm>
            <a:off x="4679696" y="3150499"/>
            <a:ext cx="2049462" cy="2060575"/>
          </a:xfrm>
        </p:spPr>
        <p:txBody>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1">
            <a:extLst>
              <a:ext uri="{FF2B5EF4-FFF2-40B4-BE49-F238E27FC236}">
                <a16:creationId xmlns:a16="http://schemas.microsoft.com/office/drawing/2014/main" id="{737FCEAE-8FB2-0BCC-3D86-B1FE4FFADBE3}"/>
              </a:ext>
            </a:extLst>
          </p:cNvPr>
          <p:cNvSpPr>
            <a:spLocks noGrp="1"/>
          </p:cNvSpPr>
          <p:nvPr>
            <p:ph sz="quarter" idx="15"/>
          </p:nvPr>
        </p:nvSpPr>
        <p:spPr>
          <a:xfrm>
            <a:off x="8218297" y="1924878"/>
            <a:ext cx="2049462" cy="2060575"/>
          </a:xfrm>
        </p:spPr>
        <p:txBody>
          <a:bodyPr>
            <a:noAutofit/>
          </a:bodyPr>
          <a:lstStyle>
            <a:lvl1pPr marL="0" indent="0">
              <a:buFontTx/>
              <a:buNone/>
              <a:defRPr sz="1600">
                <a:solidFill>
                  <a:schemeClr val="bg1"/>
                </a:solidFill>
              </a:defRPr>
            </a:lvl1pPr>
            <a:lvl2pPr marL="457200" indent="0">
              <a:buFontTx/>
              <a:buNone/>
              <a:defRPr sz="1600">
                <a:solidFill>
                  <a:schemeClr val="bg1"/>
                </a:solidFill>
              </a:defRPr>
            </a:lvl2pPr>
            <a:lvl3pPr marL="914400" indent="0">
              <a:buFontTx/>
              <a:buNone/>
              <a:defRPr sz="1600">
                <a:solidFill>
                  <a:schemeClr val="bg1"/>
                </a:solidFill>
              </a:defRPr>
            </a:lvl3pPr>
            <a:lvl4pPr marL="1371600" indent="0">
              <a:buFontTx/>
              <a:buNone/>
              <a:defRPr sz="1600">
                <a:solidFill>
                  <a:schemeClr val="bg1"/>
                </a:solidFill>
              </a:defRPr>
            </a:lvl4pPr>
            <a:lvl5pPr marL="1828800" indent="0">
              <a:buFontTx/>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7">
            <a:extLst>
              <a:ext uri="{FF2B5EF4-FFF2-40B4-BE49-F238E27FC236}">
                <a16:creationId xmlns:a16="http://schemas.microsoft.com/office/drawing/2014/main" id="{297C2B6B-96A3-2689-3D25-9ED089A509F3}"/>
              </a:ext>
            </a:extLst>
          </p:cNvPr>
          <p:cNvSpPr>
            <a:spLocks noGrp="1"/>
          </p:cNvSpPr>
          <p:nvPr>
            <p:ph sz="quarter" idx="16"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1581522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33C8F-C068-33D6-6A27-51735E8C290A}"/>
              </a:ext>
            </a:extLst>
          </p:cNvPr>
          <p:cNvSpPr>
            <a:spLocks noGrp="1"/>
          </p:cNvSpPr>
          <p:nvPr>
            <p:ph type="title"/>
          </p:nvPr>
        </p:nvSpPr>
        <p:spPr>
          <a:xfrm>
            <a:off x="457200" y="1084262"/>
            <a:ext cx="9924473"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13E3BD46-077A-C137-2A05-DB479D2C04AC}"/>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4" name="Footer Placeholder 3">
            <a:extLst>
              <a:ext uri="{FF2B5EF4-FFF2-40B4-BE49-F238E27FC236}">
                <a16:creationId xmlns:a16="http://schemas.microsoft.com/office/drawing/2014/main" id="{AE1846B8-CD94-9822-A69A-40BE472D0609}"/>
              </a:ext>
            </a:extLst>
          </p:cNvPr>
          <p:cNvSpPr>
            <a:spLocks noGrp="1"/>
          </p:cNvSpPr>
          <p:nvPr>
            <p:ph type="ftr" sz="quarter" idx="11"/>
          </p:nvPr>
        </p:nvSpPr>
        <p:spPr/>
        <p:txBody>
          <a:bodyPr/>
          <a:lstStyle/>
          <a:p>
            <a:r>
              <a:rPr lang="en-US"/>
              <a:t>FFY 2024 SPP/APR VICC Presentation</a:t>
            </a:r>
            <a:endParaRPr lang="en-US" dirty="0"/>
          </a:p>
        </p:txBody>
      </p:sp>
      <p:sp>
        <p:nvSpPr>
          <p:cNvPr id="5" name="Slide Number Placeholder 4">
            <a:extLst>
              <a:ext uri="{FF2B5EF4-FFF2-40B4-BE49-F238E27FC236}">
                <a16:creationId xmlns:a16="http://schemas.microsoft.com/office/drawing/2014/main" id="{E77301A2-4C4A-70D2-8129-44CEC8B56C58}"/>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Rectangle 5">
            <a:extLst>
              <a:ext uri="{FF2B5EF4-FFF2-40B4-BE49-F238E27FC236}">
                <a16:creationId xmlns:a16="http://schemas.microsoft.com/office/drawing/2014/main" id="{82B4EB33-279F-1B26-ED4F-1E579037F67D}"/>
              </a:ext>
            </a:extLst>
          </p:cNvPr>
          <p:cNvSpPr/>
          <p:nvPr userDrawn="1"/>
        </p:nvSpPr>
        <p:spPr>
          <a:xfrm>
            <a:off x="457200" y="2587696"/>
            <a:ext cx="4786745" cy="3408218"/>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E1DD0BB-C6F7-9EAA-1F92-746CB853E821}"/>
              </a:ext>
            </a:extLst>
          </p:cNvPr>
          <p:cNvSpPr/>
          <p:nvPr userDrawn="1"/>
        </p:nvSpPr>
        <p:spPr>
          <a:xfrm>
            <a:off x="5329381" y="2587696"/>
            <a:ext cx="4786745" cy="3408218"/>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8" name="Content Placeholder 11">
            <a:extLst>
              <a:ext uri="{FF2B5EF4-FFF2-40B4-BE49-F238E27FC236}">
                <a16:creationId xmlns:a16="http://schemas.microsoft.com/office/drawing/2014/main" id="{5C48ABDD-1321-C686-B39F-9075A624136A}"/>
              </a:ext>
            </a:extLst>
          </p:cNvPr>
          <p:cNvSpPr>
            <a:spLocks noGrp="1"/>
          </p:cNvSpPr>
          <p:nvPr>
            <p:ph sz="quarter" idx="13"/>
          </p:nvPr>
        </p:nvSpPr>
        <p:spPr>
          <a:xfrm>
            <a:off x="549563" y="2703511"/>
            <a:ext cx="4573587" cy="31765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11">
            <a:extLst>
              <a:ext uri="{FF2B5EF4-FFF2-40B4-BE49-F238E27FC236}">
                <a16:creationId xmlns:a16="http://schemas.microsoft.com/office/drawing/2014/main" id="{582F1D22-A2A9-BF3A-FF71-E8A369C7824C}"/>
              </a:ext>
            </a:extLst>
          </p:cNvPr>
          <p:cNvSpPr>
            <a:spLocks noGrp="1"/>
          </p:cNvSpPr>
          <p:nvPr>
            <p:ph sz="quarter" idx="14"/>
          </p:nvPr>
        </p:nvSpPr>
        <p:spPr>
          <a:xfrm>
            <a:off x="5435959" y="2703510"/>
            <a:ext cx="4573587" cy="31765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7">
            <a:extLst>
              <a:ext uri="{FF2B5EF4-FFF2-40B4-BE49-F238E27FC236}">
                <a16:creationId xmlns:a16="http://schemas.microsoft.com/office/drawing/2014/main" id="{D89393EB-A29A-6072-7D4D-B9EDF46F1E82}"/>
              </a:ext>
            </a:extLst>
          </p:cNvPr>
          <p:cNvSpPr>
            <a:spLocks noGrp="1"/>
          </p:cNvSpPr>
          <p:nvPr>
            <p:ph sz="quarter" idx="15"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679447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a:xfrm rot="5400000">
            <a:off x="10158419" y="1790661"/>
            <a:ext cx="990599" cy="304879"/>
          </a:xfrm>
          <a:prstGeom prst="rect">
            <a:avLst/>
          </a:prstGeom>
        </p:spPr>
        <p:txBody>
          <a:bodyPr/>
          <a:lstStyle/>
          <a:p>
            <a:r>
              <a:rPr lang="en-US"/>
              <a:t>December 10, 2025</a:t>
            </a:r>
          </a:p>
        </p:txBody>
      </p:sp>
      <p:sp>
        <p:nvSpPr>
          <p:cNvPr id="5" name="Footer Placeholder 4"/>
          <p:cNvSpPr>
            <a:spLocks noGrp="1"/>
          </p:cNvSpPr>
          <p:nvPr>
            <p:ph type="ftr" sz="quarter" idx="11"/>
          </p:nvPr>
        </p:nvSpPr>
        <p:spPr/>
        <p:txBody>
          <a:bodyPr/>
          <a:lstStyle/>
          <a:p>
            <a:r>
              <a:rPr lang="en-US"/>
              <a:t>FFY 2024 SPP/APR VICC Presentation</a:t>
            </a:r>
          </a:p>
        </p:txBody>
      </p:sp>
      <p:sp>
        <p:nvSpPr>
          <p:cNvPr id="6" name="Slide Number Placeholder 5"/>
          <p:cNvSpPr>
            <a:spLocks noGrp="1"/>
          </p:cNvSpPr>
          <p:nvPr>
            <p:ph type="sldNum" sz="quarter" idx="12"/>
          </p:nvPr>
        </p:nvSpPr>
        <p:spPr/>
        <p:txBody>
          <a:bodyPr/>
          <a:lstStyle/>
          <a:p>
            <a:fld id="{D62012FA-C8C8-4816-BECC-BD2AAE39F342}" type="slidenum">
              <a:rPr lang="en-US" smtClean="0"/>
              <a:t>‹#›</a:t>
            </a:fld>
            <a:endParaRPr lang="en-US"/>
          </a:p>
        </p:txBody>
      </p:sp>
    </p:spTree>
    <p:extLst>
      <p:ext uri="{BB962C8B-B14F-4D97-AF65-F5344CB8AC3E}">
        <p14:creationId xmlns:p14="http://schemas.microsoft.com/office/powerpoint/2010/main" val="1309072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258" y="2861735"/>
            <a:ext cx="8827956"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5256" y="4777381"/>
            <a:ext cx="8827957"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rot="5400000">
            <a:off x="10158419" y="1790661"/>
            <a:ext cx="990599" cy="304879"/>
          </a:xfrm>
          <a:prstGeom prst="rect">
            <a:avLst/>
          </a:prstGeom>
        </p:spPr>
        <p:txBody>
          <a:bodyPr/>
          <a:lstStyle/>
          <a:p>
            <a:r>
              <a:rPr lang="en-US"/>
              <a:t>December 10, 2025</a:t>
            </a:r>
          </a:p>
        </p:txBody>
      </p:sp>
      <p:sp>
        <p:nvSpPr>
          <p:cNvPr id="5" name="Footer Placeholder 4"/>
          <p:cNvSpPr>
            <a:spLocks noGrp="1"/>
          </p:cNvSpPr>
          <p:nvPr>
            <p:ph type="ftr" sz="quarter" idx="11"/>
          </p:nvPr>
        </p:nvSpPr>
        <p:spPr/>
        <p:txBody>
          <a:bodyPr/>
          <a:lstStyle/>
          <a:p>
            <a:r>
              <a:rPr lang="en-US"/>
              <a:t>FFY 2024 SPP/APR VICC Presentation</a:t>
            </a:r>
          </a:p>
        </p:txBody>
      </p:sp>
      <p:sp>
        <p:nvSpPr>
          <p:cNvPr id="6" name="Slide Number Placeholder 5"/>
          <p:cNvSpPr>
            <a:spLocks noGrp="1"/>
          </p:cNvSpPr>
          <p:nvPr>
            <p:ph type="sldNum" sz="quarter" idx="12"/>
          </p:nvPr>
        </p:nvSpPr>
        <p:spPr/>
        <p:txBody>
          <a:bodyPr/>
          <a:lstStyle/>
          <a:p>
            <a:fld id="{D62012FA-C8C8-4816-BECC-BD2AAE39F342}" type="slidenum">
              <a:rPr lang="en-US" smtClean="0"/>
              <a:t>‹#›</a:t>
            </a:fld>
            <a:endParaRPr lang="en-US"/>
          </a:p>
        </p:txBody>
      </p:sp>
    </p:spTree>
    <p:extLst>
      <p:ext uri="{BB962C8B-B14F-4D97-AF65-F5344CB8AC3E}">
        <p14:creationId xmlns:p14="http://schemas.microsoft.com/office/powerpoint/2010/main" val="1239572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5258" y="4800587"/>
            <a:ext cx="8827956"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5256" y="685800"/>
            <a:ext cx="8827957"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5257" y="5367325"/>
            <a:ext cx="882795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rot="5400000">
            <a:off x="10158419" y="1790661"/>
            <a:ext cx="990599" cy="304879"/>
          </a:xfrm>
          <a:prstGeom prst="rect">
            <a:avLst/>
          </a:prstGeom>
        </p:spPr>
        <p:txBody>
          <a:bodyPr/>
          <a:lstStyle/>
          <a:p>
            <a:r>
              <a:rPr lang="en-US"/>
              <a:t>December 10, 2025</a:t>
            </a:r>
          </a:p>
        </p:txBody>
      </p:sp>
      <p:sp>
        <p:nvSpPr>
          <p:cNvPr id="6" name="Footer Placeholder 5"/>
          <p:cNvSpPr>
            <a:spLocks noGrp="1"/>
          </p:cNvSpPr>
          <p:nvPr>
            <p:ph type="ftr" sz="quarter" idx="11"/>
          </p:nvPr>
        </p:nvSpPr>
        <p:spPr/>
        <p:txBody>
          <a:bodyPr/>
          <a:lstStyle/>
          <a:p>
            <a:r>
              <a:rPr lang="en-US"/>
              <a:t>FFY 2024 SPP/APR VICC Presentation</a:t>
            </a:r>
          </a:p>
        </p:txBody>
      </p:sp>
      <p:sp>
        <p:nvSpPr>
          <p:cNvPr id="7" name="Slide Number Placeholder 6"/>
          <p:cNvSpPr>
            <a:spLocks noGrp="1"/>
          </p:cNvSpPr>
          <p:nvPr>
            <p:ph type="sldNum" sz="quarter" idx="12"/>
          </p:nvPr>
        </p:nvSpPr>
        <p:spPr/>
        <p:txBody>
          <a:bodyPr/>
          <a:lstStyle/>
          <a:p>
            <a:fld id="{D62012FA-C8C8-4816-BECC-BD2AAE39F342}" type="slidenum">
              <a:rPr lang="en-US" smtClean="0"/>
              <a:t>‹#›</a:t>
            </a:fld>
            <a:endParaRPr lang="en-US"/>
          </a:p>
        </p:txBody>
      </p:sp>
    </p:spTree>
    <p:extLst>
      <p:ext uri="{BB962C8B-B14F-4D97-AF65-F5344CB8AC3E}">
        <p14:creationId xmlns:p14="http://schemas.microsoft.com/office/powerpoint/2010/main" val="3524420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A469C-15FE-F5C0-23FB-FE9A4552B8D2}"/>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FF1C6D4-D736-EA55-2C27-E29623AE0B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46451C-BD62-74B0-F40A-93C094893695}"/>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5" name="Footer Placeholder 4">
            <a:extLst>
              <a:ext uri="{FF2B5EF4-FFF2-40B4-BE49-F238E27FC236}">
                <a16:creationId xmlns:a16="http://schemas.microsoft.com/office/drawing/2014/main" id="{1649AD2B-AB2E-400F-D9FE-5C4CF265873C}"/>
              </a:ext>
            </a:extLst>
          </p:cNvPr>
          <p:cNvSpPr>
            <a:spLocks noGrp="1"/>
          </p:cNvSpPr>
          <p:nvPr>
            <p:ph type="ftr" sz="quarter" idx="11"/>
          </p:nvPr>
        </p:nvSpPr>
        <p:spPr/>
        <p:txBody>
          <a:bodyPr/>
          <a:lstStyle/>
          <a:p>
            <a:r>
              <a:rPr lang="en-US"/>
              <a:t>FFY 2024 SPP/APR VICC Presentation</a:t>
            </a:r>
          </a:p>
        </p:txBody>
      </p:sp>
      <p:sp>
        <p:nvSpPr>
          <p:cNvPr id="6" name="Slide Number Placeholder 5">
            <a:extLst>
              <a:ext uri="{FF2B5EF4-FFF2-40B4-BE49-F238E27FC236}">
                <a16:creationId xmlns:a16="http://schemas.microsoft.com/office/drawing/2014/main" id="{18D99BAB-3185-A982-8C78-253B2F3C7FD1}"/>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7" name="Content Placeholder 7">
            <a:extLst>
              <a:ext uri="{FF2B5EF4-FFF2-40B4-BE49-F238E27FC236}">
                <a16:creationId xmlns:a16="http://schemas.microsoft.com/office/drawing/2014/main" id="{7B325751-580D-3EA4-EC1B-C4F407659C21}"/>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069866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2C4C9-F84D-807F-321F-210A7A3E0E60}"/>
              </a:ext>
            </a:extLst>
          </p:cNvPr>
          <p:cNvSpPr>
            <a:spLocks noGrp="1"/>
          </p:cNvSpPr>
          <p:nvPr>
            <p:ph type="title"/>
          </p:nvPr>
        </p:nvSpPr>
        <p:spPr>
          <a:xfrm>
            <a:off x="495300" y="1166813"/>
            <a:ext cx="10515600" cy="2852737"/>
          </a:xfrm>
        </p:spPr>
        <p:txBody>
          <a:bodyPr anchor="b">
            <a:normAutofit/>
          </a:bodyPr>
          <a:lstStyle>
            <a:lvl1pPr>
              <a:defRPr sz="36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42480F2-5197-4DDA-DD10-9A50437ADA24}"/>
              </a:ext>
            </a:extLst>
          </p:cNvPr>
          <p:cNvSpPr>
            <a:spLocks noGrp="1"/>
          </p:cNvSpPr>
          <p:nvPr>
            <p:ph type="body" idx="1"/>
          </p:nvPr>
        </p:nvSpPr>
        <p:spPr>
          <a:xfrm>
            <a:off x="495300" y="4208463"/>
            <a:ext cx="10515600" cy="1500187"/>
          </a:xfrm>
        </p:spPr>
        <p:txBody>
          <a:bodyPr>
            <a:normAutofit/>
          </a:bodyPr>
          <a:lstStyle>
            <a:lvl1pPr marL="0" indent="0">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BD068F-A341-B8A2-CEC3-BFF0004B8BB7}"/>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5" name="Footer Placeholder 4">
            <a:extLst>
              <a:ext uri="{FF2B5EF4-FFF2-40B4-BE49-F238E27FC236}">
                <a16:creationId xmlns:a16="http://schemas.microsoft.com/office/drawing/2014/main" id="{28805DE0-BF33-B946-8DEC-A2B52BC4AFAC}"/>
              </a:ext>
            </a:extLst>
          </p:cNvPr>
          <p:cNvSpPr>
            <a:spLocks noGrp="1"/>
          </p:cNvSpPr>
          <p:nvPr>
            <p:ph type="ftr" sz="quarter" idx="11"/>
          </p:nvPr>
        </p:nvSpPr>
        <p:spPr/>
        <p:txBody>
          <a:bodyPr/>
          <a:lstStyle/>
          <a:p>
            <a:r>
              <a:rPr lang="en-US"/>
              <a:t>FFY 2024 SPP/APR VICC Presentation</a:t>
            </a:r>
          </a:p>
        </p:txBody>
      </p:sp>
      <p:sp>
        <p:nvSpPr>
          <p:cNvPr id="6" name="Slide Number Placeholder 5">
            <a:extLst>
              <a:ext uri="{FF2B5EF4-FFF2-40B4-BE49-F238E27FC236}">
                <a16:creationId xmlns:a16="http://schemas.microsoft.com/office/drawing/2014/main" id="{CD84A24E-2B10-4851-C3D8-B27CC6BAE417}"/>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7" name="Content Placeholder 7">
            <a:extLst>
              <a:ext uri="{FF2B5EF4-FFF2-40B4-BE49-F238E27FC236}">
                <a16:creationId xmlns:a16="http://schemas.microsoft.com/office/drawing/2014/main" id="{710553A9-C9FD-AF8E-8836-7BDF05209AD0}"/>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333191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A5A2B-9E0E-F24B-A2D2-41F7A3745624}"/>
              </a:ext>
            </a:extLst>
          </p:cNvPr>
          <p:cNvSpPr>
            <a:spLocks noGrp="1"/>
          </p:cNvSpPr>
          <p:nvPr>
            <p:ph type="title"/>
          </p:nvPr>
        </p:nvSpPr>
        <p:spPr>
          <a:xfrm>
            <a:off x="457200" y="1084262"/>
            <a:ext cx="10439400"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95A8399-8523-6556-760B-4AC704559AC1}"/>
              </a:ext>
            </a:extLst>
          </p:cNvPr>
          <p:cNvSpPr>
            <a:spLocks noGrp="1"/>
          </p:cNvSpPr>
          <p:nvPr>
            <p:ph sz="half" idx="1"/>
          </p:nvPr>
        </p:nvSpPr>
        <p:spPr>
          <a:xfrm>
            <a:off x="457200" y="2486025"/>
            <a:ext cx="5181600" cy="3462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69D4714-4A1D-1DD6-96EE-FEAC30FA01C2}"/>
              </a:ext>
            </a:extLst>
          </p:cNvPr>
          <p:cNvSpPr>
            <a:spLocks noGrp="1"/>
          </p:cNvSpPr>
          <p:nvPr>
            <p:ph sz="half" idx="2"/>
          </p:nvPr>
        </p:nvSpPr>
        <p:spPr>
          <a:xfrm>
            <a:off x="5715000" y="2486025"/>
            <a:ext cx="5181600" cy="3462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5A81FFC6-8C37-1E6E-CA34-F4B262E2BBE0}"/>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6" name="Footer Placeholder 5">
            <a:extLst>
              <a:ext uri="{FF2B5EF4-FFF2-40B4-BE49-F238E27FC236}">
                <a16:creationId xmlns:a16="http://schemas.microsoft.com/office/drawing/2014/main" id="{A371891A-E74B-6211-9F62-67FD6890CF76}"/>
              </a:ext>
            </a:extLst>
          </p:cNvPr>
          <p:cNvSpPr>
            <a:spLocks noGrp="1"/>
          </p:cNvSpPr>
          <p:nvPr>
            <p:ph type="ftr" sz="quarter" idx="11"/>
          </p:nvPr>
        </p:nvSpPr>
        <p:spPr/>
        <p:txBody>
          <a:bodyPr/>
          <a:lstStyle/>
          <a:p>
            <a:r>
              <a:rPr lang="en-US"/>
              <a:t>FFY 2024 SPP/APR VICC Presentation</a:t>
            </a:r>
          </a:p>
        </p:txBody>
      </p:sp>
      <p:sp>
        <p:nvSpPr>
          <p:cNvPr id="7" name="Slide Number Placeholder 6">
            <a:extLst>
              <a:ext uri="{FF2B5EF4-FFF2-40B4-BE49-F238E27FC236}">
                <a16:creationId xmlns:a16="http://schemas.microsoft.com/office/drawing/2014/main" id="{7DEF758D-1A71-9285-16FF-C49D7D166F69}"/>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8" name="Content Placeholder 7">
            <a:extLst>
              <a:ext uri="{FF2B5EF4-FFF2-40B4-BE49-F238E27FC236}">
                <a16:creationId xmlns:a16="http://schemas.microsoft.com/office/drawing/2014/main" id="{BBE0EC9B-EB3C-2CD4-FC30-8AE4D244A723}"/>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4084870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CEC55-4C74-EDEC-1928-56034ED14E52}"/>
              </a:ext>
            </a:extLst>
          </p:cNvPr>
          <p:cNvSpPr>
            <a:spLocks noGrp="1"/>
          </p:cNvSpPr>
          <p:nvPr>
            <p:ph type="title"/>
          </p:nvPr>
        </p:nvSpPr>
        <p:spPr>
          <a:xfrm>
            <a:off x="285750" y="1011237"/>
            <a:ext cx="10430669"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F94E3D4-F895-D4F8-7C41-86D0C3874330}"/>
              </a:ext>
            </a:extLst>
          </p:cNvPr>
          <p:cNvSpPr>
            <a:spLocks noGrp="1"/>
          </p:cNvSpPr>
          <p:nvPr>
            <p:ph type="body" idx="1"/>
          </p:nvPr>
        </p:nvSpPr>
        <p:spPr>
          <a:xfrm>
            <a:off x="285750" y="2370931"/>
            <a:ext cx="5157787"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2E60679-75AB-0B8E-9AFE-8DEEB8F6BA87}"/>
              </a:ext>
            </a:extLst>
          </p:cNvPr>
          <p:cNvSpPr>
            <a:spLocks noGrp="1"/>
          </p:cNvSpPr>
          <p:nvPr>
            <p:ph sz="half" idx="2"/>
          </p:nvPr>
        </p:nvSpPr>
        <p:spPr>
          <a:xfrm>
            <a:off x="285750" y="3194843"/>
            <a:ext cx="5157787" cy="277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05827BE-2089-2649-1335-D432B118F834}"/>
              </a:ext>
            </a:extLst>
          </p:cNvPr>
          <p:cNvSpPr>
            <a:spLocks noGrp="1"/>
          </p:cNvSpPr>
          <p:nvPr>
            <p:ph type="body" sz="quarter" idx="3"/>
          </p:nvPr>
        </p:nvSpPr>
        <p:spPr>
          <a:xfrm>
            <a:off x="5533231" y="2377282"/>
            <a:ext cx="5183188"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BB0EDD-87BD-A90E-4462-B007A3080DE6}"/>
              </a:ext>
            </a:extLst>
          </p:cNvPr>
          <p:cNvSpPr>
            <a:spLocks noGrp="1"/>
          </p:cNvSpPr>
          <p:nvPr>
            <p:ph sz="quarter" idx="4"/>
          </p:nvPr>
        </p:nvSpPr>
        <p:spPr>
          <a:xfrm>
            <a:off x="5533231" y="3201194"/>
            <a:ext cx="5183188" cy="277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C3468AA-5C2B-B079-8731-0BD4B8BEB826}"/>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8" name="Footer Placeholder 7">
            <a:extLst>
              <a:ext uri="{FF2B5EF4-FFF2-40B4-BE49-F238E27FC236}">
                <a16:creationId xmlns:a16="http://schemas.microsoft.com/office/drawing/2014/main" id="{BD154972-710C-1376-A54C-74ED583F09A2}"/>
              </a:ext>
            </a:extLst>
          </p:cNvPr>
          <p:cNvSpPr>
            <a:spLocks noGrp="1"/>
          </p:cNvSpPr>
          <p:nvPr>
            <p:ph type="ftr" sz="quarter" idx="11"/>
          </p:nvPr>
        </p:nvSpPr>
        <p:spPr/>
        <p:txBody>
          <a:bodyPr/>
          <a:lstStyle/>
          <a:p>
            <a:r>
              <a:rPr lang="en-US"/>
              <a:t>FFY 2024 SPP/APR VICC Presentation</a:t>
            </a:r>
          </a:p>
        </p:txBody>
      </p:sp>
      <p:sp>
        <p:nvSpPr>
          <p:cNvPr id="9" name="Slide Number Placeholder 8">
            <a:extLst>
              <a:ext uri="{FF2B5EF4-FFF2-40B4-BE49-F238E27FC236}">
                <a16:creationId xmlns:a16="http://schemas.microsoft.com/office/drawing/2014/main" id="{5B391596-3A56-38F9-4C64-4BE1551E4254}"/>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10" name="Content Placeholder 7">
            <a:extLst>
              <a:ext uri="{FF2B5EF4-FFF2-40B4-BE49-F238E27FC236}">
                <a16:creationId xmlns:a16="http://schemas.microsoft.com/office/drawing/2014/main" id="{35C5D3D4-11BC-F580-8587-0CFD5DB96846}"/>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588376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7DA89-4D48-DC78-A89D-633D36536AC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E145BA-8B42-56A3-3C47-E7B7C9A271D2}"/>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4" name="Footer Placeholder 3">
            <a:extLst>
              <a:ext uri="{FF2B5EF4-FFF2-40B4-BE49-F238E27FC236}">
                <a16:creationId xmlns:a16="http://schemas.microsoft.com/office/drawing/2014/main" id="{57786EA5-25CA-2027-642C-6DFD0DA8B6D0}"/>
              </a:ext>
            </a:extLst>
          </p:cNvPr>
          <p:cNvSpPr>
            <a:spLocks noGrp="1"/>
          </p:cNvSpPr>
          <p:nvPr>
            <p:ph type="ftr" sz="quarter" idx="11"/>
          </p:nvPr>
        </p:nvSpPr>
        <p:spPr/>
        <p:txBody>
          <a:bodyPr/>
          <a:lstStyle/>
          <a:p>
            <a:r>
              <a:rPr lang="en-US"/>
              <a:t>FFY 2024 SPP/APR VICC Presentation</a:t>
            </a:r>
          </a:p>
        </p:txBody>
      </p:sp>
      <p:sp>
        <p:nvSpPr>
          <p:cNvPr id="5" name="Slide Number Placeholder 4">
            <a:extLst>
              <a:ext uri="{FF2B5EF4-FFF2-40B4-BE49-F238E27FC236}">
                <a16:creationId xmlns:a16="http://schemas.microsoft.com/office/drawing/2014/main" id="{722ACD6C-119F-47F5-68D2-317CA215C9B2}"/>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6" name="Content Placeholder 7">
            <a:extLst>
              <a:ext uri="{FF2B5EF4-FFF2-40B4-BE49-F238E27FC236}">
                <a16:creationId xmlns:a16="http://schemas.microsoft.com/office/drawing/2014/main" id="{91008C72-B958-7105-65FC-261FCA3E55C0}"/>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212833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25C4E0-453F-E17F-87E5-C55BDC08E37E}"/>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3" name="Footer Placeholder 2">
            <a:extLst>
              <a:ext uri="{FF2B5EF4-FFF2-40B4-BE49-F238E27FC236}">
                <a16:creationId xmlns:a16="http://schemas.microsoft.com/office/drawing/2014/main" id="{C142E468-9950-D5B3-08B9-4C00AEE0206B}"/>
              </a:ext>
            </a:extLst>
          </p:cNvPr>
          <p:cNvSpPr>
            <a:spLocks noGrp="1"/>
          </p:cNvSpPr>
          <p:nvPr>
            <p:ph type="ftr" sz="quarter" idx="11"/>
          </p:nvPr>
        </p:nvSpPr>
        <p:spPr/>
        <p:txBody>
          <a:bodyPr/>
          <a:lstStyle/>
          <a:p>
            <a:r>
              <a:rPr lang="en-US"/>
              <a:t>FFY 2024 SPP/APR VICC Presentation</a:t>
            </a:r>
          </a:p>
        </p:txBody>
      </p:sp>
      <p:sp>
        <p:nvSpPr>
          <p:cNvPr id="4" name="Slide Number Placeholder 3">
            <a:extLst>
              <a:ext uri="{FF2B5EF4-FFF2-40B4-BE49-F238E27FC236}">
                <a16:creationId xmlns:a16="http://schemas.microsoft.com/office/drawing/2014/main" id="{BAAC8370-E475-0726-DE1B-0417EBA89F97}"/>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5" name="Content Placeholder 7">
            <a:extLst>
              <a:ext uri="{FF2B5EF4-FFF2-40B4-BE49-F238E27FC236}">
                <a16:creationId xmlns:a16="http://schemas.microsoft.com/office/drawing/2014/main" id="{E12EE421-C047-8E33-C8B3-C56B0ECBD988}"/>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480779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63044-967B-1C89-7F80-C4925D7194C3}"/>
              </a:ext>
            </a:extLst>
          </p:cNvPr>
          <p:cNvSpPr>
            <a:spLocks noGrp="1"/>
          </p:cNvSpPr>
          <p:nvPr>
            <p:ph type="title"/>
          </p:nvPr>
        </p:nvSpPr>
        <p:spPr>
          <a:xfrm>
            <a:off x="440530" y="1017588"/>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1BA016-2BB9-3398-E4B5-CB1994C2ECEF}"/>
              </a:ext>
            </a:extLst>
          </p:cNvPr>
          <p:cNvSpPr>
            <a:spLocks noGrp="1"/>
          </p:cNvSpPr>
          <p:nvPr>
            <p:ph idx="1"/>
          </p:nvPr>
        </p:nvSpPr>
        <p:spPr>
          <a:xfrm>
            <a:off x="4497388" y="1017588"/>
            <a:ext cx="6172200" cy="4873625"/>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7C71538-7DCD-BCFA-A8A0-0350D2105194}"/>
              </a:ext>
            </a:extLst>
          </p:cNvPr>
          <p:cNvSpPr>
            <a:spLocks noGrp="1"/>
          </p:cNvSpPr>
          <p:nvPr>
            <p:ph type="body" sz="half" idx="2"/>
          </p:nvPr>
        </p:nvSpPr>
        <p:spPr>
          <a:xfrm>
            <a:off x="443706" y="2706687"/>
            <a:ext cx="3932237" cy="315436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D8DDA4-B5FD-02B7-A18F-82AD3895A94D}"/>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6" name="Footer Placeholder 5">
            <a:extLst>
              <a:ext uri="{FF2B5EF4-FFF2-40B4-BE49-F238E27FC236}">
                <a16:creationId xmlns:a16="http://schemas.microsoft.com/office/drawing/2014/main" id="{9C70AF9F-B997-5D36-6677-9F0A7A566118}"/>
              </a:ext>
            </a:extLst>
          </p:cNvPr>
          <p:cNvSpPr>
            <a:spLocks noGrp="1"/>
          </p:cNvSpPr>
          <p:nvPr>
            <p:ph type="ftr" sz="quarter" idx="11"/>
          </p:nvPr>
        </p:nvSpPr>
        <p:spPr/>
        <p:txBody>
          <a:bodyPr/>
          <a:lstStyle/>
          <a:p>
            <a:r>
              <a:rPr lang="en-US"/>
              <a:t>FFY 2024 SPP/APR VICC Presentation</a:t>
            </a:r>
          </a:p>
        </p:txBody>
      </p:sp>
      <p:sp>
        <p:nvSpPr>
          <p:cNvPr id="7" name="Slide Number Placeholder 6">
            <a:extLst>
              <a:ext uri="{FF2B5EF4-FFF2-40B4-BE49-F238E27FC236}">
                <a16:creationId xmlns:a16="http://schemas.microsoft.com/office/drawing/2014/main" id="{09D3E6FF-5630-5934-C1BE-7C20C7D5AC86}"/>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8" name="Content Placeholder 7">
            <a:extLst>
              <a:ext uri="{FF2B5EF4-FFF2-40B4-BE49-F238E27FC236}">
                <a16:creationId xmlns:a16="http://schemas.microsoft.com/office/drawing/2014/main" id="{23050D4B-E43F-66EE-B869-DDA20656A3C5}"/>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62739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BE0BB-8257-026C-01E4-33C0C9E0C1E1}"/>
              </a:ext>
            </a:extLst>
          </p:cNvPr>
          <p:cNvSpPr>
            <a:spLocks noGrp="1"/>
          </p:cNvSpPr>
          <p:nvPr>
            <p:ph type="title"/>
          </p:nvPr>
        </p:nvSpPr>
        <p:spPr>
          <a:xfrm>
            <a:off x="443706" y="1062832"/>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EE0720C-BF26-7232-D9F1-D465960A447A}"/>
              </a:ext>
            </a:extLst>
          </p:cNvPr>
          <p:cNvSpPr>
            <a:spLocks noGrp="1"/>
          </p:cNvSpPr>
          <p:nvPr>
            <p:ph type="pic" idx="1"/>
          </p:nvPr>
        </p:nvSpPr>
        <p:spPr>
          <a:xfrm>
            <a:off x="4535488" y="1081882"/>
            <a:ext cx="6172200" cy="4798218"/>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EE3609A4-2100-9478-1433-3D4F78AA0F71}"/>
              </a:ext>
            </a:extLst>
          </p:cNvPr>
          <p:cNvSpPr>
            <a:spLocks noGrp="1"/>
          </p:cNvSpPr>
          <p:nvPr>
            <p:ph type="body" sz="half" idx="2"/>
          </p:nvPr>
        </p:nvSpPr>
        <p:spPr>
          <a:xfrm>
            <a:off x="443705" y="2830512"/>
            <a:ext cx="3932237" cy="3049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DFE8F6-3BAB-47CA-7ECA-315504C857AF}"/>
              </a:ext>
            </a:extLst>
          </p:cNvPr>
          <p:cNvSpPr>
            <a:spLocks noGrp="1"/>
          </p:cNvSpPr>
          <p:nvPr>
            <p:ph type="dt" sz="half" idx="10"/>
          </p:nvPr>
        </p:nvSpPr>
        <p:spPr>
          <a:xfrm>
            <a:off x="285750" y="6173787"/>
            <a:ext cx="1847850" cy="365125"/>
          </a:xfrm>
          <a:prstGeom prst="rect">
            <a:avLst/>
          </a:prstGeom>
        </p:spPr>
        <p:txBody>
          <a:bodyPr/>
          <a:lstStyle/>
          <a:p>
            <a:r>
              <a:rPr lang="en-US"/>
              <a:t>December 10, 2025</a:t>
            </a:r>
          </a:p>
        </p:txBody>
      </p:sp>
      <p:sp>
        <p:nvSpPr>
          <p:cNvPr id="6" name="Footer Placeholder 5">
            <a:extLst>
              <a:ext uri="{FF2B5EF4-FFF2-40B4-BE49-F238E27FC236}">
                <a16:creationId xmlns:a16="http://schemas.microsoft.com/office/drawing/2014/main" id="{9D85A2D6-3BD9-34B6-6451-6BF72C915DEA}"/>
              </a:ext>
            </a:extLst>
          </p:cNvPr>
          <p:cNvSpPr>
            <a:spLocks noGrp="1"/>
          </p:cNvSpPr>
          <p:nvPr>
            <p:ph type="ftr" sz="quarter" idx="11"/>
          </p:nvPr>
        </p:nvSpPr>
        <p:spPr/>
        <p:txBody>
          <a:bodyPr/>
          <a:lstStyle/>
          <a:p>
            <a:r>
              <a:rPr lang="en-US"/>
              <a:t>FFY 2024 SPP/APR VICC Presentation</a:t>
            </a:r>
          </a:p>
        </p:txBody>
      </p:sp>
      <p:sp>
        <p:nvSpPr>
          <p:cNvPr id="7" name="Slide Number Placeholder 6">
            <a:extLst>
              <a:ext uri="{FF2B5EF4-FFF2-40B4-BE49-F238E27FC236}">
                <a16:creationId xmlns:a16="http://schemas.microsoft.com/office/drawing/2014/main" id="{CF0A882B-BB73-5375-404E-96803F1A8351}"/>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8" name="Content Placeholder 7">
            <a:extLst>
              <a:ext uri="{FF2B5EF4-FFF2-40B4-BE49-F238E27FC236}">
                <a16:creationId xmlns:a16="http://schemas.microsoft.com/office/drawing/2014/main" id="{59DA1B97-3F1B-7D2D-F4D2-1E72383170FE}"/>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700510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F38217-3114-F3B3-6618-21E954C8E04F}"/>
              </a:ext>
            </a:extLst>
          </p:cNvPr>
          <p:cNvSpPr>
            <a:spLocks noGrp="1"/>
          </p:cNvSpPr>
          <p:nvPr>
            <p:ph type="title"/>
          </p:nvPr>
        </p:nvSpPr>
        <p:spPr>
          <a:xfrm>
            <a:off x="457200" y="1084262"/>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60029FA-3321-26C1-752A-66D61C341FCD}"/>
              </a:ext>
            </a:extLst>
          </p:cNvPr>
          <p:cNvSpPr>
            <a:spLocks noGrp="1"/>
          </p:cNvSpPr>
          <p:nvPr>
            <p:ph type="body" idx="1"/>
          </p:nvPr>
        </p:nvSpPr>
        <p:spPr>
          <a:xfrm>
            <a:off x="457200" y="2568574"/>
            <a:ext cx="10515600" cy="32432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3E6243D-5088-7AA8-632D-6B5040A3555B}"/>
              </a:ext>
            </a:extLst>
          </p:cNvPr>
          <p:cNvSpPr>
            <a:spLocks noGrp="1"/>
          </p:cNvSpPr>
          <p:nvPr>
            <p:ph type="dt" sz="half" idx="2"/>
          </p:nvPr>
        </p:nvSpPr>
        <p:spPr>
          <a:xfrm>
            <a:off x="285750" y="6173787"/>
            <a:ext cx="1847850" cy="365125"/>
          </a:xfrm>
          <a:prstGeom prst="rect">
            <a:avLst/>
          </a:prstGeom>
        </p:spPr>
        <p:txBody>
          <a:bodyPr vert="horz" lIns="91440" tIns="45720" rIns="91440" bIns="45720" rtlCol="0" anchor="ctr"/>
          <a:lstStyle>
            <a:lvl1pPr algn="l">
              <a:defRPr sz="1200" b="0" i="0">
                <a:solidFill>
                  <a:schemeClr val="bg1"/>
                </a:solidFill>
                <a:latin typeface="Helvetica" pitchFamily="2" charset="0"/>
              </a:defRPr>
            </a:lvl1pPr>
          </a:lstStyle>
          <a:p>
            <a:r>
              <a:rPr lang="en-US"/>
              <a:t>December 10, 2025</a:t>
            </a:r>
            <a:endParaRPr lang="en-US" dirty="0"/>
          </a:p>
        </p:txBody>
      </p:sp>
      <p:sp>
        <p:nvSpPr>
          <p:cNvPr id="5" name="Footer Placeholder 4">
            <a:extLst>
              <a:ext uri="{FF2B5EF4-FFF2-40B4-BE49-F238E27FC236}">
                <a16:creationId xmlns:a16="http://schemas.microsoft.com/office/drawing/2014/main" id="{42BE79A9-24EC-EBCC-93CB-A95B4268E76C}"/>
              </a:ext>
            </a:extLst>
          </p:cNvPr>
          <p:cNvSpPr>
            <a:spLocks noGrp="1"/>
          </p:cNvSpPr>
          <p:nvPr>
            <p:ph type="ftr" sz="quarter" idx="3"/>
          </p:nvPr>
        </p:nvSpPr>
        <p:spPr>
          <a:xfrm>
            <a:off x="3657600" y="6173786"/>
            <a:ext cx="4114800" cy="365125"/>
          </a:xfrm>
          <a:prstGeom prst="rect">
            <a:avLst/>
          </a:prstGeom>
        </p:spPr>
        <p:txBody>
          <a:bodyPr vert="horz" lIns="91440" tIns="45720" rIns="91440" bIns="45720" rtlCol="0" anchor="ctr"/>
          <a:lstStyle>
            <a:lvl1pPr algn="ctr">
              <a:defRPr sz="1200" b="0" i="0">
                <a:solidFill>
                  <a:schemeClr val="bg1"/>
                </a:solidFill>
                <a:latin typeface="Helvetica" pitchFamily="2" charset="0"/>
              </a:defRPr>
            </a:lvl1p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03DE3D14-D788-3D31-B637-6DD17834B35F}"/>
              </a:ext>
            </a:extLst>
          </p:cNvPr>
          <p:cNvSpPr>
            <a:spLocks noGrp="1"/>
          </p:cNvSpPr>
          <p:nvPr>
            <p:ph type="sldNum" sz="quarter" idx="4"/>
          </p:nvPr>
        </p:nvSpPr>
        <p:spPr>
          <a:xfrm>
            <a:off x="9246742" y="6173786"/>
            <a:ext cx="1263474" cy="365125"/>
          </a:xfrm>
          <a:prstGeom prst="rect">
            <a:avLst/>
          </a:prstGeom>
        </p:spPr>
        <p:txBody>
          <a:bodyPr vert="horz" lIns="91440" tIns="45720" rIns="91440" bIns="45720" rtlCol="0" anchor="ctr"/>
          <a:lstStyle>
            <a:lvl1pPr algn="r">
              <a:defRPr sz="1200" b="0" i="0">
                <a:solidFill>
                  <a:schemeClr val="bg1"/>
                </a:solidFill>
                <a:latin typeface="Helvetica" pitchFamily="2" charset="0"/>
              </a:defRPr>
            </a:lvl1pPr>
          </a:lstStyle>
          <a:p>
            <a:fld id="{213D27AB-2F89-4A61-9ED6-D01A0C23772D}" type="slidenum">
              <a:rPr lang="en-US" smtClean="0"/>
              <a:pPr/>
              <a:t>‹#›</a:t>
            </a:fld>
            <a:endParaRPr lang="en-US" dirty="0"/>
          </a:p>
        </p:txBody>
      </p:sp>
    </p:spTree>
    <p:extLst>
      <p:ext uri="{BB962C8B-B14F-4D97-AF65-F5344CB8AC3E}">
        <p14:creationId xmlns:p14="http://schemas.microsoft.com/office/powerpoint/2010/main" val="1349350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2" r:id="rId11"/>
    <p:sldLayoutId id="2147483659" r:id="rId12"/>
    <p:sldLayoutId id="2147483660" r:id="rId13"/>
    <p:sldLayoutId id="2147483661" r:id="rId14"/>
    <p:sldLayoutId id="2147483664" r:id="rId15"/>
    <p:sldLayoutId id="2147483665" r:id="rId16"/>
    <p:sldLayoutId id="2147483666" r:id="rId17"/>
  </p:sldLayoutIdLst>
  <p:hf hdr="0"/>
  <p:txStyles>
    <p:titleStyle>
      <a:lvl1pPr algn="ctr" defTabSz="914400" rtl="0" eaLnBrk="1" latinLnBrk="0" hangingPunct="1">
        <a:lnSpc>
          <a:spcPct val="90000"/>
        </a:lnSpc>
        <a:spcBef>
          <a:spcPct val="0"/>
        </a:spcBef>
        <a:buNone/>
        <a:defRPr sz="36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hyperlink" Target="https://www.pngall.com/team-work-png/download/13261"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405A8-4C00-38C4-3D35-28D368FD3579}"/>
              </a:ext>
            </a:extLst>
          </p:cNvPr>
          <p:cNvSpPr>
            <a:spLocks noGrp="1"/>
          </p:cNvSpPr>
          <p:nvPr>
            <p:ph type="title"/>
          </p:nvPr>
        </p:nvSpPr>
        <p:spPr>
          <a:xfrm>
            <a:off x="457200" y="1084262"/>
            <a:ext cx="10515600" cy="1325563"/>
          </a:xfrm>
        </p:spPr>
        <p:txBody>
          <a:bodyPr anchor="ctr">
            <a:normAutofit/>
          </a:bodyPr>
          <a:lstStyle/>
          <a:p>
            <a:r>
              <a:rPr lang="en-US" dirty="0"/>
              <a:t>FFY 2024 SPP/APR Update</a:t>
            </a:r>
          </a:p>
        </p:txBody>
      </p:sp>
      <p:sp>
        <p:nvSpPr>
          <p:cNvPr id="3" name="Subtitle 2">
            <a:extLst>
              <a:ext uri="{FF2B5EF4-FFF2-40B4-BE49-F238E27FC236}">
                <a16:creationId xmlns:a16="http://schemas.microsoft.com/office/drawing/2014/main" id="{5AABB42A-43E5-3956-FCE8-D06F06E350F5}"/>
              </a:ext>
            </a:extLst>
          </p:cNvPr>
          <p:cNvSpPr>
            <a:spLocks noGrp="1"/>
          </p:cNvSpPr>
          <p:nvPr>
            <p:ph idx="1"/>
          </p:nvPr>
        </p:nvSpPr>
        <p:spPr>
          <a:xfrm>
            <a:off x="457200" y="2568574"/>
            <a:ext cx="10515600" cy="3243263"/>
          </a:xfrm>
        </p:spPr>
        <p:txBody>
          <a:bodyPr>
            <a:normAutofit/>
          </a:bodyPr>
          <a:lstStyle/>
          <a:p>
            <a:r>
              <a:rPr lang="en-US" sz="2400" dirty="0"/>
              <a:t>Kyla Patterson, Early Intervention Program Manager</a:t>
            </a:r>
          </a:p>
          <a:p>
            <a:r>
              <a:rPr lang="en-US" sz="2400" dirty="0"/>
              <a:t>Richard Corbett, Early Intervention Team Leader</a:t>
            </a:r>
          </a:p>
          <a:p>
            <a:endParaRPr lang="en-US" dirty="0"/>
          </a:p>
          <a:p>
            <a:endParaRPr lang="en-US" dirty="0"/>
          </a:p>
        </p:txBody>
      </p:sp>
      <p:sp>
        <p:nvSpPr>
          <p:cNvPr id="4" name="Date Placeholder 3">
            <a:extLst>
              <a:ext uri="{FF2B5EF4-FFF2-40B4-BE49-F238E27FC236}">
                <a16:creationId xmlns:a16="http://schemas.microsoft.com/office/drawing/2014/main" id="{983332A5-AA27-76A5-521C-44D0BFFACB98}"/>
              </a:ext>
            </a:extLst>
          </p:cNvPr>
          <p:cNvSpPr>
            <a:spLocks noGrp="1"/>
          </p:cNvSpPr>
          <p:nvPr>
            <p:ph type="dt" sz="half" idx="10"/>
          </p:nvPr>
        </p:nvSpPr>
        <p:spPr>
          <a:xfrm rot="5400000">
            <a:off x="10158419" y="1790661"/>
            <a:ext cx="990599" cy="304879"/>
          </a:xfrm>
        </p:spPr>
        <p:txBody>
          <a:bodyPr anchor="ctr">
            <a:normAutofit/>
          </a:bodyPr>
          <a:lstStyle/>
          <a:p>
            <a:pPr>
              <a:lnSpc>
                <a:spcPct val="90000"/>
              </a:lnSpc>
              <a:spcAft>
                <a:spcPts val="600"/>
              </a:spcAft>
            </a:pPr>
            <a:r>
              <a:rPr lang="en-US" sz="700"/>
              <a:t>December 10, 2025</a:t>
            </a:r>
          </a:p>
        </p:txBody>
      </p:sp>
      <p:sp>
        <p:nvSpPr>
          <p:cNvPr id="5" name="Footer Placeholder 4">
            <a:extLst>
              <a:ext uri="{FF2B5EF4-FFF2-40B4-BE49-F238E27FC236}">
                <a16:creationId xmlns:a16="http://schemas.microsoft.com/office/drawing/2014/main" id="{2E61D8A5-4820-3734-94CB-1B2D7BB33472}"/>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2024 SPP/APR VICC Presentation</a:t>
            </a:r>
          </a:p>
        </p:txBody>
      </p:sp>
      <p:sp>
        <p:nvSpPr>
          <p:cNvPr id="6" name="Slide Number Placeholder 5">
            <a:extLst>
              <a:ext uri="{FF2B5EF4-FFF2-40B4-BE49-F238E27FC236}">
                <a16:creationId xmlns:a16="http://schemas.microsoft.com/office/drawing/2014/main" id="{E48C32EF-6302-AEEA-75A0-DE1CC58E6611}"/>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1</a:t>
            </a:fld>
            <a:endParaRPr lang="en-US"/>
          </a:p>
        </p:txBody>
      </p:sp>
    </p:spTree>
    <p:extLst>
      <p:ext uri="{BB962C8B-B14F-4D97-AF65-F5344CB8AC3E}">
        <p14:creationId xmlns:p14="http://schemas.microsoft.com/office/powerpoint/2010/main" val="3417622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01713"/>
            <a:ext cx="10972800" cy="914400"/>
          </a:xfrm>
        </p:spPr>
        <p:txBody>
          <a:bodyPr/>
          <a:lstStyle/>
          <a:p>
            <a:r>
              <a:rPr lang="en-US" dirty="0"/>
              <a:t>C2: Primary Service Setting</a:t>
            </a:r>
          </a:p>
        </p:txBody>
      </p:sp>
      <p:sp>
        <p:nvSpPr>
          <p:cNvPr id="8" name="Content Placeholder 7">
            <a:extLst>
              <a:ext uri="{FF2B5EF4-FFF2-40B4-BE49-F238E27FC236}">
                <a16:creationId xmlns:a16="http://schemas.microsoft.com/office/drawing/2014/main" id="{1F7DF56A-CD28-9F64-98BC-633CE85D5A17}"/>
              </a:ext>
            </a:extLst>
          </p:cNvPr>
          <p:cNvSpPr>
            <a:spLocks noGrp="1"/>
          </p:cNvSpPr>
          <p:nvPr>
            <p:ph sz="half" idx="1"/>
          </p:nvPr>
        </p:nvSpPr>
        <p:spPr>
          <a:xfrm>
            <a:off x="285750" y="1916113"/>
            <a:ext cx="4114800" cy="4114800"/>
          </a:xfrm>
        </p:spPr>
        <p:txBody>
          <a:bodyPr>
            <a:norm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Where do infants and toddlers primarily receive their Part C services?</a:t>
            </a:r>
          </a:p>
          <a:p>
            <a:pPr>
              <a:buClr>
                <a:schemeClr val="tx1"/>
              </a:buClr>
              <a:buSzPct val="100000"/>
            </a:pPr>
            <a:r>
              <a:rPr lang="en-US" sz="2400" dirty="0">
                <a:latin typeface="Helvetica" panose="020B0604020202020204" pitchFamily="34" charset="0"/>
                <a:cs typeface="Helvetica" panose="020B0604020202020204" pitchFamily="34" charset="0"/>
              </a:rPr>
              <a:t>FFY 2024 target = 98.0%</a:t>
            </a:r>
          </a:p>
          <a:p>
            <a:pPr>
              <a:buClr>
                <a:schemeClr val="tx1"/>
              </a:buClr>
              <a:buSzPct val="100000"/>
            </a:pPr>
            <a:r>
              <a:rPr lang="en-US" sz="2400" dirty="0">
                <a:latin typeface="Helvetica" panose="020B0604020202020204" pitchFamily="34" charset="0"/>
                <a:cs typeface="Helvetica" panose="020B0604020202020204" pitchFamily="34" charset="0"/>
              </a:rPr>
              <a:t>FFY 2024 result = 99.5%</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10</a:t>
            </a:fld>
            <a:endParaRPr lang="en-US"/>
          </a:p>
        </p:txBody>
      </p:sp>
      <p:sp>
        <p:nvSpPr>
          <p:cNvPr id="9" name="Content Placeholder 8">
            <a:extLst>
              <a:ext uri="{FF2B5EF4-FFF2-40B4-BE49-F238E27FC236}">
                <a16:creationId xmlns:a16="http://schemas.microsoft.com/office/drawing/2014/main" id="{270B1874-1416-F5F2-8B69-1F409F13F664}"/>
              </a:ext>
            </a:extLst>
          </p:cNvPr>
          <p:cNvSpPr>
            <a:spLocks noGrp="1"/>
          </p:cNvSpPr>
          <p:nvPr>
            <p:ph sz="quarter" idx="13"/>
          </p:nvPr>
        </p:nvSpPr>
        <p:spPr/>
        <p:txBody>
          <a:bodyPr/>
          <a:lstStyle/>
          <a:p>
            <a:r>
              <a:rPr lang="en-US"/>
              <a:t>Results Indicator C-2</a:t>
            </a:r>
            <a:endParaRPr lang="en-US" dirty="0"/>
          </a:p>
        </p:txBody>
      </p:sp>
      <p:pic>
        <p:nvPicPr>
          <p:cNvPr id="12" name="Content Placeholder 11" descr="Sleeping baby">
            <a:extLst>
              <a:ext uri="{FF2B5EF4-FFF2-40B4-BE49-F238E27FC236}">
                <a16:creationId xmlns:a16="http://schemas.microsoft.com/office/drawing/2014/main" id="{0E406CB1-EF22-6C6A-73F9-AB707AE2C5B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81600" y="1916113"/>
            <a:ext cx="5181600" cy="3454732"/>
          </a:xfrm>
        </p:spPr>
      </p:pic>
    </p:spTree>
    <p:extLst>
      <p:ext uri="{BB962C8B-B14F-4D97-AF65-F5344CB8AC3E}">
        <p14:creationId xmlns:p14="http://schemas.microsoft.com/office/powerpoint/2010/main" val="1983658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B2E1BEE-C92D-A818-7005-C9561BD7D761}"/>
              </a:ext>
            </a:extLst>
          </p:cNvPr>
          <p:cNvSpPr>
            <a:spLocks noGrp="1"/>
          </p:cNvSpPr>
          <p:nvPr>
            <p:ph type="title"/>
          </p:nvPr>
        </p:nvSpPr>
        <p:spPr>
          <a:xfrm>
            <a:off x="285750" y="1017297"/>
            <a:ext cx="10972800" cy="914400"/>
          </a:xfrm>
        </p:spPr>
        <p:txBody>
          <a:bodyPr/>
          <a:lstStyle/>
          <a:p>
            <a:r>
              <a:rPr lang="en-US" dirty="0"/>
              <a:t>C3: Child Outcomes</a:t>
            </a:r>
          </a:p>
        </p:txBody>
      </p:sp>
      <p:sp>
        <p:nvSpPr>
          <p:cNvPr id="13" name="Text Placeholder 12">
            <a:extLst>
              <a:ext uri="{FF2B5EF4-FFF2-40B4-BE49-F238E27FC236}">
                <a16:creationId xmlns:a16="http://schemas.microsoft.com/office/drawing/2014/main" id="{C75EB7A4-20B7-13F1-32B1-754C4E6372F8}"/>
              </a:ext>
            </a:extLst>
          </p:cNvPr>
          <p:cNvSpPr>
            <a:spLocks noGrp="1"/>
          </p:cNvSpPr>
          <p:nvPr>
            <p:ph type="body" idx="1"/>
          </p:nvPr>
        </p:nvSpPr>
        <p:spPr>
          <a:xfrm>
            <a:off x="285750" y="1931697"/>
            <a:ext cx="5486400" cy="457200"/>
          </a:xfrm>
        </p:spPr>
        <p:txBody>
          <a:bodyPr>
            <a:noAutofit/>
          </a:bodyPr>
          <a:lstStyle/>
          <a:p>
            <a:r>
              <a:rPr lang="en-US" sz="2400" dirty="0"/>
              <a:t>Three Child Outcome Areas</a:t>
            </a:r>
          </a:p>
        </p:txBody>
      </p:sp>
      <p:sp>
        <p:nvSpPr>
          <p:cNvPr id="9" name="Content Placeholder 8">
            <a:extLst>
              <a:ext uri="{FF2B5EF4-FFF2-40B4-BE49-F238E27FC236}">
                <a16:creationId xmlns:a16="http://schemas.microsoft.com/office/drawing/2014/main" id="{0F2E2B9C-860E-0979-23C2-0BC92EC5261E}"/>
              </a:ext>
            </a:extLst>
          </p:cNvPr>
          <p:cNvSpPr>
            <a:spLocks noGrp="1"/>
          </p:cNvSpPr>
          <p:nvPr>
            <p:ph sz="half" idx="2"/>
          </p:nvPr>
        </p:nvSpPr>
        <p:spPr>
          <a:xfrm>
            <a:off x="285750" y="2403546"/>
            <a:ext cx="5486400" cy="3657600"/>
          </a:xfrm>
        </p:spPr>
        <p:txBody>
          <a:bodyPr>
            <a:normAutofit/>
          </a:bodyPr>
          <a:lstStyle/>
          <a:p>
            <a:pPr defTabSz="457200"/>
            <a:r>
              <a:rPr lang="en-US" sz="2000" dirty="0">
                <a:latin typeface="Helvetica" panose="020B0604020202020204" pitchFamily="34" charset="0"/>
                <a:cs typeface="Helvetica" panose="020B0604020202020204" pitchFamily="34" charset="0"/>
              </a:rPr>
              <a:t>Percent of children who demonstrate improved:</a:t>
            </a:r>
          </a:p>
          <a:p>
            <a:pPr lvl="1" defTabSz="457200"/>
            <a:r>
              <a:rPr lang="en-US" sz="2000" dirty="0">
                <a:latin typeface="Helvetica" panose="020B0604020202020204" pitchFamily="34" charset="0"/>
                <a:cs typeface="Helvetica" panose="020B0604020202020204" pitchFamily="34" charset="0"/>
              </a:rPr>
              <a:t>C3A – Positive social-emotional skills (including social relationships)</a:t>
            </a:r>
          </a:p>
          <a:p>
            <a:pPr lvl="1" defTabSz="457200"/>
            <a:r>
              <a:rPr lang="en-US" sz="2000" dirty="0">
                <a:latin typeface="Helvetica" panose="020B0604020202020204" pitchFamily="34" charset="0"/>
                <a:cs typeface="Helvetica" panose="020B0604020202020204" pitchFamily="34" charset="0"/>
              </a:rPr>
              <a:t>C3B – Acquisition and use of knowledge and skills (including early language and communication)</a:t>
            </a:r>
          </a:p>
          <a:p>
            <a:pPr lvl="1" defTabSz="457200"/>
            <a:r>
              <a:rPr lang="en-US" sz="2000" dirty="0">
                <a:latin typeface="Helvetica" panose="020B0604020202020204" pitchFamily="34" charset="0"/>
                <a:cs typeface="Helvetica" panose="020B0604020202020204" pitchFamily="34" charset="0"/>
              </a:rPr>
              <a:t>C3C – Use of appropriate behaviors to meet their needs</a:t>
            </a:r>
          </a:p>
        </p:txBody>
      </p:sp>
      <p:sp>
        <p:nvSpPr>
          <p:cNvPr id="14" name="Text Placeholder 13">
            <a:extLst>
              <a:ext uri="{FF2B5EF4-FFF2-40B4-BE49-F238E27FC236}">
                <a16:creationId xmlns:a16="http://schemas.microsoft.com/office/drawing/2014/main" id="{383418C0-F7F5-0BB0-A3B8-034CD9BB12EB}"/>
              </a:ext>
            </a:extLst>
          </p:cNvPr>
          <p:cNvSpPr>
            <a:spLocks noGrp="1"/>
          </p:cNvSpPr>
          <p:nvPr>
            <p:ph type="body" sz="quarter" idx="3"/>
          </p:nvPr>
        </p:nvSpPr>
        <p:spPr>
          <a:xfrm>
            <a:off x="5533231" y="1918426"/>
            <a:ext cx="5486400" cy="457200"/>
          </a:xfrm>
        </p:spPr>
        <p:txBody>
          <a:bodyPr>
            <a:noAutofit/>
          </a:bodyPr>
          <a:lstStyle/>
          <a:p>
            <a:r>
              <a:rPr lang="en-US" sz="2400" dirty="0"/>
              <a:t>COS Statements</a:t>
            </a:r>
          </a:p>
        </p:txBody>
      </p:sp>
      <p:sp>
        <p:nvSpPr>
          <p:cNvPr id="15" name="Content Placeholder 14">
            <a:extLst>
              <a:ext uri="{FF2B5EF4-FFF2-40B4-BE49-F238E27FC236}">
                <a16:creationId xmlns:a16="http://schemas.microsoft.com/office/drawing/2014/main" id="{5A264C42-FC70-D8AF-6AB7-04EE313E49F0}"/>
              </a:ext>
            </a:extLst>
          </p:cNvPr>
          <p:cNvSpPr>
            <a:spLocks noGrp="1"/>
          </p:cNvSpPr>
          <p:nvPr>
            <p:ph sz="quarter" idx="4"/>
          </p:nvPr>
        </p:nvSpPr>
        <p:spPr>
          <a:xfrm>
            <a:off x="5533231" y="2402168"/>
            <a:ext cx="5486400" cy="3657600"/>
          </a:xfrm>
        </p:spPr>
        <p:txBody>
          <a:bodyPr/>
          <a:lstStyle/>
          <a:p>
            <a:pPr defTabSz="457200">
              <a:buClr>
                <a:schemeClr val="tx1"/>
              </a:buClr>
            </a:pPr>
            <a:r>
              <a:rPr lang="en-US" sz="2000" dirty="0">
                <a:latin typeface="Helvetica" panose="020B0604020202020204" pitchFamily="34" charset="0"/>
                <a:cs typeface="Helvetica" panose="020B0604020202020204" pitchFamily="34" charset="0"/>
              </a:rPr>
              <a:t>Summary Statement 1 (SS1) – Percent who substantially increased their rate of growth by the time they exited</a:t>
            </a:r>
          </a:p>
          <a:p>
            <a:pPr defTabSz="457200">
              <a:buClr>
                <a:schemeClr val="tx1"/>
              </a:buClr>
            </a:pPr>
            <a:r>
              <a:rPr lang="en-US" sz="2000" dirty="0">
                <a:latin typeface="Helvetica" panose="020B0604020202020204" pitchFamily="34" charset="0"/>
                <a:cs typeface="Helvetica" panose="020B0604020202020204" pitchFamily="34" charset="0"/>
              </a:rPr>
              <a:t>Summary Statement 2 (SS2) – Percent who were functioning within age expectations by the time they exited</a:t>
            </a:r>
          </a:p>
          <a:p>
            <a:pPr marL="0" indent="0">
              <a:buNone/>
            </a:pPr>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11</a:t>
            </a:fld>
            <a:endParaRPr lang="en-US"/>
          </a:p>
        </p:txBody>
      </p:sp>
      <p:sp>
        <p:nvSpPr>
          <p:cNvPr id="16" name="Content Placeholder 15">
            <a:extLst>
              <a:ext uri="{FF2B5EF4-FFF2-40B4-BE49-F238E27FC236}">
                <a16:creationId xmlns:a16="http://schemas.microsoft.com/office/drawing/2014/main" id="{7CF0E5C5-ECE2-2E7A-1043-8BFEA4C8955B}"/>
              </a:ext>
            </a:extLst>
          </p:cNvPr>
          <p:cNvSpPr>
            <a:spLocks noGrp="1"/>
          </p:cNvSpPr>
          <p:nvPr>
            <p:ph sz="quarter" idx="13"/>
          </p:nvPr>
        </p:nvSpPr>
        <p:spPr/>
        <p:txBody>
          <a:bodyPr/>
          <a:lstStyle/>
          <a:p>
            <a:r>
              <a:rPr lang="en-US" dirty="0"/>
              <a:t>Results Indicator C-3</a:t>
            </a:r>
          </a:p>
        </p:txBody>
      </p:sp>
    </p:spTree>
    <p:extLst>
      <p:ext uri="{BB962C8B-B14F-4D97-AF65-F5344CB8AC3E}">
        <p14:creationId xmlns:p14="http://schemas.microsoft.com/office/powerpoint/2010/main" val="2270428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12</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COS Summary Statement Results</a:t>
            </a:r>
          </a:p>
        </p:txBody>
      </p:sp>
      <p:graphicFrame>
        <p:nvGraphicFramePr>
          <p:cNvPr id="11" name="Content Placeholder 10">
            <a:extLst>
              <a:ext uri="{FF2B5EF4-FFF2-40B4-BE49-F238E27FC236}">
                <a16:creationId xmlns:a16="http://schemas.microsoft.com/office/drawing/2014/main" id="{6214B8B8-AFF5-4A2A-D2A8-32D15551C74F}"/>
              </a:ext>
            </a:extLst>
          </p:cNvPr>
          <p:cNvGraphicFramePr>
            <a:graphicFrameLocks noGrp="1"/>
          </p:cNvGraphicFramePr>
          <p:nvPr>
            <p:ph idx="1"/>
            <p:extLst>
              <p:ext uri="{D42A27DB-BD31-4B8C-83A1-F6EECF244321}">
                <p14:modId xmlns:p14="http://schemas.microsoft.com/office/powerpoint/2010/main" val="94509246"/>
              </p:ext>
            </p:extLst>
          </p:nvPr>
        </p:nvGraphicFramePr>
        <p:xfrm>
          <a:off x="285750" y="1371598"/>
          <a:ext cx="10972801" cy="4114803"/>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3612008543"/>
                    </a:ext>
                  </a:extLst>
                </a:gridCol>
                <a:gridCol w="1567543">
                  <a:extLst>
                    <a:ext uri="{9D8B030D-6E8A-4147-A177-3AD203B41FA5}">
                      <a16:colId xmlns:a16="http://schemas.microsoft.com/office/drawing/2014/main" val="1807692276"/>
                    </a:ext>
                  </a:extLst>
                </a:gridCol>
                <a:gridCol w="1567543">
                  <a:extLst>
                    <a:ext uri="{9D8B030D-6E8A-4147-A177-3AD203B41FA5}">
                      <a16:colId xmlns:a16="http://schemas.microsoft.com/office/drawing/2014/main" val="3709123200"/>
                    </a:ext>
                  </a:extLst>
                </a:gridCol>
                <a:gridCol w="1567543">
                  <a:extLst>
                    <a:ext uri="{9D8B030D-6E8A-4147-A177-3AD203B41FA5}">
                      <a16:colId xmlns:a16="http://schemas.microsoft.com/office/drawing/2014/main" val="1520446815"/>
                    </a:ext>
                  </a:extLst>
                </a:gridCol>
                <a:gridCol w="1567543">
                  <a:extLst>
                    <a:ext uri="{9D8B030D-6E8A-4147-A177-3AD203B41FA5}">
                      <a16:colId xmlns:a16="http://schemas.microsoft.com/office/drawing/2014/main" val="1614586886"/>
                    </a:ext>
                  </a:extLst>
                </a:gridCol>
                <a:gridCol w="1567543">
                  <a:extLst>
                    <a:ext uri="{9D8B030D-6E8A-4147-A177-3AD203B41FA5}">
                      <a16:colId xmlns:a16="http://schemas.microsoft.com/office/drawing/2014/main" val="901997957"/>
                    </a:ext>
                  </a:extLst>
                </a:gridCol>
                <a:gridCol w="1567543">
                  <a:extLst>
                    <a:ext uri="{9D8B030D-6E8A-4147-A177-3AD203B41FA5}">
                      <a16:colId xmlns:a16="http://schemas.microsoft.com/office/drawing/2014/main" val="2854886247"/>
                    </a:ext>
                  </a:extLst>
                </a:gridCol>
              </a:tblGrid>
              <a:tr h="587829">
                <a:tc>
                  <a:txBody>
                    <a:bodyPr/>
                    <a:lstStyle/>
                    <a:p>
                      <a:pPr algn="ctr" fontAlgn="b"/>
                      <a:r>
                        <a:rPr lang="en-US" sz="1600" b="1" i="0" u="none" strike="noStrike" dirty="0">
                          <a:solidFill>
                            <a:schemeClr val="bg1"/>
                          </a:solidFill>
                          <a:effectLst/>
                          <a:latin typeface="Helvetica" panose="020B0604020202020204" pitchFamily="34" charset="0"/>
                          <a:cs typeface="Helvetica" panose="020B0604020202020204" pitchFamily="34" charset="0"/>
                        </a:rPr>
                        <a:t>Summary</a:t>
                      </a:r>
                    </a:p>
                    <a:p>
                      <a:pPr algn="ctr" fontAlgn="b"/>
                      <a:r>
                        <a:rPr lang="en-US" sz="1600" b="1" i="0" u="none" strike="noStrike" dirty="0">
                          <a:solidFill>
                            <a:schemeClr val="bg1"/>
                          </a:solidFill>
                          <a:effectLst/>
                          <a:latin typeface="Helvetica" panose="020B0604020202020204" pitchFamily="34" charset="0"/>
                          <a:cs typeface="Helvetica" panose="020B0604020202020204" pitchFamily="34" charset="0"/>
                        </a:rPr>
                        <a:t>Statement</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Target</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FFY2020</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2021</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2022</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2023</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2024</a:t>
                      </a:r>
                    </a:p>
                  </a:txBody>
                  <a:tcPr marL="7620" marR="7620" marT="7620" marB="0" anchor="ctr">
                    <a:solidFill>
                      <a:srgbClr val="116A9C"/>
                    </a:solidFill>
                  </a:tcPr>
                </a:tc>
                <a:extLst>
                  <a:ext uri="{0D108BD9-81ED-4DB2-BD59-A6C34878D82A}">
                    <a16:rowId xmlns:a16="http://schemas.microsoft.com/office/drawing/2014/main" val="1507555397"/>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3A - SS1</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61.6%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63.2%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64.2%</a:t>
                      </a:r>
                    </a:p>
                  </a:txBody>
                  <a:tcPr marL="7620" marR="7620" marT="7620" marB="0" anchor="ctr">
                    <a:solidFill>
                      <a:srgbClr val="D4DDCF"/>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64.6%</a:t>
                      </a:r>
                    </a:p>
                  </a:txBody>
                  <a:tcPr marL="7620" marR="7620" marT="7620" marB="0" anchor="ctr">
                    <a:solidFill>
                      <a:srgbClr val="D4DDCF"/>
                    </a:solidFill>
                  </a:tcP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63.9%</a:t>
                      </a:r>
                    </a:p>
                  </a:txBody>
                  <a:tcPr marL="7620" marR="7620" marT="7620" marB="0" anchor="ctr"/>
                </a:tc>
                <a:extLst>
                  <a:ext uri="{0D108BD9-81ED-4DB2-BD59-A6C34878D82A}">
                    <a16:rowId xmlns:a16="http://schemas.microsoft.com/office/drawing/2014/main" val="1481346206"/>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3A - SS2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57.6%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51.0%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50.7%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49.9%</a:t>
                      </a:r>
                    </a:p>
                  </a:txBody>
                  <a:tcPr marL="7620" marR="7620" marT="7620" marB="0" anchor="ctr">
                    <a:solidFill>
                      <a:srgbClr val="EBEFE9"/>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49.9%</a:t>
                      </a:r>
                    </a:p>
                  </a:txBody>
                  <a:tcPr marL="7620" marR="7620" marT="7620" marB="0" anchor="ct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49.4%</a:t>
                      </a:r>
                    </a:p>
                  </a:txBody>
                  <a:tcPr marL="7620" marR="7620" marT="7620" marB="0" anchor="ctr"/>
                </a:tc>
                <a:extLst>
                  <a:ext uri="{0D108BD9-81ED-4DB2-BD59-A6C34878D82A}">
                    <a16:rowId xmlns:a16="http://schemas.microsoft.com/office/drawing/2014/main" val="2104251976"/>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3B - SS1</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65.4%</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66.3%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68.0%</a:t>
                      </a:r>
                    </a:p>
                  </a:txBody>
                  <a:tcPr marL="7620" marR="7620" marT="7620" marB="0" anchor="ctr">
                    <a:solidFill>
                      <a:srgbClr val="D4DDCF"/>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70.3%</a:t>
                      </a:r>
                    </a:p>
                  </a:txBody>
                  <a:tcPr marL="7620" marR="7620" marT="7620" marB="0" anchor="ctr"/>
                </a:tc>
                <a:tc>
                  <a:txBody>
                    <a:bodyPr/>
                    <a:lstStyle/>
                    <a:p>
                      <a:pPr algn="ctr" fontAlgn="b"/>
                      <a:r>
                        <a:rPr lang="en-US" sz="2000" b="1" i="0" u="none" strike="noStrike" dirty="0">
                          <a:solidFill>
                            <a:srgbClr val="116A9C"/>
                          </a:solidFill>
                          <a:effectLst/>
                          <a:highlight>
                            <a:srgbClr val="FFFF00"/>
                          </a:highlight>
                          <a:latin typeface="Helvetica" panose="020B0604020202020204" pitchFamily="34" charset="0"/>
                          <a:cs typeface="Helvetica" panose="020B0604020202020204" pitchFamily="34" charset="0"/>
                        </a:rPr>
                        <a:t>68.7%</a:t>
                      </a:r>
                    </a:p>
                  </a:txBody>
                  <a:tcPr marL="7620" marR="7620" marT="7620" marB="0" anchor="ctr"/>
                </a:tc>
                <a:extLst>
                  <a:ext uri="{0D108BD9-81ED-4DB2-BD59-A6C34878D82A}">
                    <a16:rowId xmlns:a16="http://schemas.microsoft.com/office/drawing/2014/main" val="3416376122"/>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3B - SS2</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46.9%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40.5%</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40.8%</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42.9%</a:t>
                      </a:r>
                    </a:p>
                  </a:txBody>
                  <a:tcPr marL="7620" marR="7620" marT="7620" marB="0" anchor="ctr">
                    <a:solidFill>
                      <a:srgbClr val="EBEFE9"/>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43.5%</a:t>
                      </a:r>
                    </a:p>
                  </a:txBody>
                  <a:tcPr marL="7620" marR="7620" marT="7620" marB="0" anchor="ct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42.8%</a:t>
                      </a:r>
                    </a:p>
                  </a:txBody>
                  <a:tcPr marL="7620" marR="7620" marT="7620" marB="0" anchor="ctr"/>
                </a:tc>
                <a:extLst>
                  <a:ext uri="{0D108BD9-81ED-4DB2-BD59-A6C34878D82A}">
                    <a16:rowId xmlns:a16="http://schemas.microsoft.com/office/drawing/2014/main" val="2907013444"/>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3C - SS1</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68.6%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63.3%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63.7%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64.0%</a:t>
                      </a:r>
                    </a:p>
                  </a:txBody>
                  <a:tcPr marL="7620" marR="7620" marT="7620" marB="0" anchor="ctr">
                    <a:solidFill>
                      <a:srgbClr val="D4DDCF"/>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65.1%</a:t>
                      </a:r>
                    </a:p>
                  </a:txBody>
                  <a:tcPr marL="7620" marR="7620" marT="7620" marB="0" anchor="ct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65.8%</a:t>
                      </a:r>
                    </a:p>
                  </a:txBody>
                  <a:tcPr marL="7620" marR="7620" marT="7620" marB="0" anchor="ctr"/>
                </a:tc>
                <a:extLst>
                  <a:ext uri="{0D108BD9-81ED-4DB2-BD59-A6C34878D82A}">
                    <a16:rowId xmlns:a16="http://schemas.microsoft.com/office/drawing/2014/main" val="2535072477"/>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3C - SS2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50.7%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44.7%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45.9%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47.2%</a:t>
                      </a:r>
                    </a:p>
                  </a:txBody>
                  <a:tcPr marL="7620" marR="7620" marT="7620" marB="0" anchor="ctr">
                    <a:solidFill>
                      <a:srgbClr val="EBEFE9"/>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47.0%</a:t>
                      </a:r>
                    </a:p>
                  </a:txBody>
                  <a:tcPr marL="7620" marR="7620" marT="7620" marB="0" anchor="ct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46.4%</a:t>
                      </a:r>
                    </a:p>
                  </a:txBody>
                  <a:tcPr marL="7620" marR="7620" marT="7620" marB="0" anchor="ctr"/>
                </a:tc>
                <a:extLst>
                  <a:ext uri="{0D108BD9-81ED-4DB2-BD59-A6C34878D82A}">
                    <a16:rowId xmlns:a16="http://schemas.microsoft.com/office/drawing/2014/main" val="2146739269"/>
                  </a:ext>
                </a:extLst>
              </a:tr>
            </a:tbl>
          </a:graphicData>
        </a:graphic>
      </p:graphicFrame>
    </p:spTree>
    <p:extLst>
      <p:ext uri="{BB962C8B-B14F-4D97-AF65-F5344CB8AC3E}">
        <p14:creationId xmlns:p14="http://schemas.microsoft.com/office/powerpoint/2010/main" val="3148736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13</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Percent of Exiters</a:t>
            </a:r>
          </a:p>
        </p:txBody>
      </p:sp>
      <p:graphicFrame>
        <p:nvGraphicFramePr>
          <p:cNvPr id="8" name="Content Placeholder 14">
            <a:extLst>
              <a:ext uri="{FF2B5EF4-FFF2-40B4-BE49-F238E27FC236}">
                <a16:creationId xmlns:a16="http://schemas.microsoft.com/office/drawing/2014/main" id="{1ABB22D4-6139-5214-F012-CB55B3D4C535}"/>
              </a:ext>
            </a:extLst>
          </p:cNvPr>
          <p:cNvGraphicFramePr>
            <a:graphicFrameLocks noGrp="1"/>
          </p:cNvGraphicFramePr>
          <p:nvPr>
            <p:ph idx="1"/>
            <p:extLst>
              <p:ext uri="{D42A27DB-BD31-4B8C-83A1-F6EECF244321}">
                <p14:modId xmlns:p14="http://schemas.microsoft.com/office/powerpoint/2010/main" val="2341866409"/>
              </p:ext>
            </p:extLst>
          </p:nvPr>
        </p:nvGraphicFramePr>
        <p:xfrm>
          <a:off x="285750" y="1766170"/>
          <a:ext cx="10972799" cy="412106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7">
            <a:extLst>
              <a:ext uri="{FF2B5EF4-FFF2-40B4-BE49-F238E27FC236}">
                <a16:creationId xmlns:a16="http://schemas.microsoft.com/office/drawing/2014/main" id="{A8B3C580-3AED-8217-626D-260BCBDAD3B2}"/>
              </a:ext>
            </a:extLst>
          </p:cNvPr>
          <p:cNvSpPr>
            <a:spLocks noGrp="1"/>
          </p:cNvSpPr>
          <p:nvPr>
            <p:ph type="title"/>
          </p:nvPr>
        </p:nvSpPr>
        <p:spPr>
          <a:xfrm>
            <a:off x="285750" y="1093815"/>
            <a:ext cx="10972800" cy="914400"/>
          </a:xfrm>
        </p:spPr>
        <p:txBody>
          <a:bodyPr/>
          <a:lstStyle/>
          <a:p>
            <a:r>
              <a:rPr lang="en-US" dirty="0"/>
              <a:t>C3: Percent of Exiters</a:t>
            </a:r>
          </a:p>
        </p:txBody>
      </p:sp>
    </p:spTree>
    <p:extLst>
      <p:ext uri="{BB962C8B-B14F-4D97-AF65-F5344CB8AC3E}">
        <p14:creationId xmlns:p14="http://schemas.microsoft.com/office/powerpoint/2010/main" val="2892855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15999"/>
            <a:ext cx="10972800" cy="914400"/>
          </a:xfrm>
        </p:spPr>
        <p:txBody>
          <a:bodyPr/>
          <a:lstStyle/>
          <a:p>
            <a:r>
              <a:rPr lang="en-US" dirty="0"/>
              <a:t>C4: Family Outcomes</a:t>
            </a:r>
          </a:p>
        </p:txBody>
      </p:sp>
      <p:sp>
        <p:nvSpPr>
          <p:cNvPr id="3" name="Content Placeholder 2">
            <a:extLst>
              <a:ext uri="{FF2B5EF4-FFF2-40B4-BE49-F238E27FC236}">
                <a16:creationId xmlns:a16="http://schemas.microsoft.com/office/drawing/2014/main" id="{7576D661-B6B1-10D2-A875-2AC20B89DE6B}"/>
              </a:ext>
            </a:extLst>
          </p:cNvPr>
          <p:cNvSpPr>
            <a:spLocks noGrp="1"/>
          </p:cNvSpPr>
          <p:nvPr>
            <p:ph idx="1"/>
          </p:nvPr>
        </p:nvSpPr>
        <p:spPr>
          <a:xfrm>
            <a:off x="285750" y="1930399"/>
            <a:ext cx="4114800" cy="4114800"/>
          </a:xfrm>
        </p:spPr>
        <p:txBody>
          <a:bodyPr/>
          <a:lstStyle/>
          <a:p>
            <a:pPr defTabSz="457200"/>
            <a:r>
              <a:rPr lang="en-US" sz="2400" dirty="0"/>
              <a:t>Percent of families who report EI helped their family:</a:t>
            </a:r>
          </a:p>
          <a:p>
            <a:pPr lvl="1" defTabSz="457200"/>
            <a:r>
              <a:rPr lang="en-US" sz="2400" dirty="0"/>
              <a:t>C4A – Know their rights</a:t>
            </a:r>
          </a:p>
          <a:p>
            <a:pPr lvl="1" defTabSz="457200"/>
            <a:r>
              <a:rPr lang="en-US" sz="2400" dirty="0"/>
              <a:t>C4B – Effectively communicate their child’s needs</a:t>
            </a:r>
          </a:p>
          <a:p>
            <a:pPr lvl="1" defTabSz="457200"/>
            <a:r>
              <a:rPr lang="en-US" sz="2400" dirty="0"/>
              <a:t>C4C – Help their child develop and learn</a:t>
            </a:r>
          </a:p>
          <a:p>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14</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Results Indicator C-4</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pic>
        <p:nvPicPr>
          <p:cNvPr id="10" name="Picture 9" descr="Family with baby">
            <a:extLst>
              <a:ext uri="{FF2B5EF4-FFF2-40B4-BE49-F238E27FC236}">
                <a16:creationId xmlns:a16="http://schemas.microsoft.com/office/drawing/2014/main" id="{3CC3AF56-851B-FE39-6E4B-E3CAFF3EA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5076" y="1935019"/>
            <a:ext cx="5854647" cy="3906982"/>
          </a:xfrm>
          <a:prstGeom prst="rect">
            <a:avLst/>
          </a:prstGeom>
        </p:spPr>
      </p:pic>
    </p:spTree>
    <p:extLst>
      <p:ext uri="{BB962C8B-B14F-4D97-AF65-F5344CB8AC3E}">
        <p14:creationId xmlns:p14="http://schemas.microsoft.com/office/powerpoint/2010/main" val="3404031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A9C80AFA-1788-4093-1EB5-5A770AD56CB5}"/>
              </a:ext>
            </a:extLst>
          </p:cNvPr>
          <p:cNvGraphicFramePr>
            <a:graphicFrameLocks noGrp="1"/>
          </p:cNvGraphicFramePr>
          <p:nvPr>
            <p:ph idx="1"/>
            <p:extLst>
              <p:ext uri="{D42A27DB-BD31-4B8C-83A1-F6EECF244321}">
                <p14:modId xmlns:p14="http://schemas.microsoft.com/office/powerpoint/2010/main" val="2257680555"/>
              </p:ext>
            </p:extLst>
          </p:nvPr>
        </p:nvGraphicFramePr>
        <p:xfrm>
          <a:off x="457200" y="2568575"/>
          <a:ext cx="10972801" cy="2286000"/>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3974704774"/>
                    </a:ext>
                  </a:extLst>
                </a:gridCol>
                <a:gridCol w="1567543">
                  <a:extLst>
                    <a:ext uri="{9D8B030D-6E8A-4147-A177-3AD203B41FA5}">
                      <a16:colId xmlns:a16="http://schemas.microsoft.com/office/drawing/2014/main" val="2964526113"/>
                    </a:ext>
                  </a:extLst>
                </a:gridCol>
                <a:gridCol w="1567543">
                  <a:extLst>
                    <a:ext uri="{9D8B030D-6E8A-4147-A177-3AD203B41FA5}">
                      <a16:colId xmlns:a16="http://schemas.microsoft.com/office/drawing/2014/main" val="1200679593"/>
                    </a:ext>
                  </a:extLst>
                </a:gridCol>
                <a:gridCol w="1567543">
                  <a:extLst>
                    <a:ext uri="{9D8B030D-6E8A-4147-A177-3AD203B41FA5}">
                      <a16:colId xmlns:a16="http://schemas.microsoft.com/office/drawing/2014/main" val="1246148468"/>
                    </a:ext>
                  </a:extLst>
                </a:gridCol>
                <a:gridCol w="1567543">
                  <a:extLst>
                    <a:ext uri="{9D8B030D-6E8A-4147-A177-3AD203B41FA5}">
                      <a16:colId xmlns:a16="http://schemas.microsoft.com/office/drawing/2014/main" val="2808111536"/>
                    </a:ext>
                  </a:extLst>
                </a:gridCol>
                <a:gridCol w="1567543">
                  <a:extLst>
                    <a:ext uri="{9D8B030D-6E8A-4147-A177-3AD203B41FA5}">
                      <a16:colId xmlns:a16="http://schemas.microsoft.com/office/drawing/2014/main" val="2588431162"/>
                    </a:ext>
                  </a:extLst>
                </a:gridCol>
                <a:gridCol w="1567543">
                  <a:extLst>
                    <a:ext uri="{9D8B030D-6E8A-4147-A177-3AD203B41FA5}">
                      <a16:colId xmlns:a16="http://schemas.microsoft.com/office/drawing/2014/main" val="3058990523"/>
                    </a:ext>
                  </a:extLst>
                </a:gridCol>
              </a:tblGrid>
              <a:tr h="571500">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Indicator</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Target</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2020</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2021</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2022</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2023</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2024</a:t>
                      </a:r>
                    </a:p>
                  </a:txBody>
                  <a:tcPr marL="7620" marR="7620" marT="7620" marB="0" anchor="ctr">
                    <a:solidFill>
                      <a:srgbClr val="116A9C"/>
                    </a:solidFill>
                  </a:tcPr>
                </a:tc>
                <a:extLst>
                  <a:ext uri="{0D108BD9-81ED-4DB2-BD59-A6C34878D82A}">
                    <a16:rowId xmlns:a16="http://schemas.microsoft.com/office/drawing/2014/main" val="1654910591"/>
                  </a:ext>
                </a:extLst>
              </a:tr>
              <a:tr h="5715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C4-A</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76.5%</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77.7%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77.6%</a:t>
                      </a:r>
                    </a:p>
                  </a:txBody>
                  <a:tcPr marL="7620" marR="7620" marT="7620" marB="0" anchor="ctr">
                    <a:solidFill>
                      <a:srgbClr val="D4DDCF"/>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75.9%</a:t>
                      </a:r>
                    </a:p>
                  </a:txBody>
                  <a:tcPr marL="7620" marR="7620" marT="7620" marB="0" anchor="ct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81.2%</a:t>
                      </a:r>
                    </a:p>
                  </a:txBody>
                  <a:tcPr marL="7620" marR="7620" marT="7620" marB="0" anchor="ctr"/>
                </a:tc>
                <a:extLst>
                  <a:ext uri="{0D108BD9-81ED-4DB2-BD59-A6C34878D82A}">
                    <a16:rowId xmlns:a16="http://schemas.microsoft.com/office/drawing/2014/main" val="39969411"/>
                  </a:ext>
                </a:extLst>
              </a:tr>
              <a:tr h="5715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C4-B</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71.9%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73.1%</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74.0%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75.1%</a:t>
                      </a:r>
                    </a:p>
                  </a:txBody>
                  <a:tcPr marL="7620" marR="7620" marT="7620" marB="0" anchor="ctr">
                    <a:solidFill>
                      <a:srgbClr val="EBEFE9"/>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72.2%</a:t>
                      </a:r>
                    </a:p>
                  </a:txBody>
                  <a:tcPr marL="7620" marR="7620" marT="7620" marB="0" anchor="ctr">
                    <a:solidFill>
                      <a:srgbClr val="EBEFE9"/>
                    </a:solidFill>
                  </a:tcP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79.1%</a:t>
                      </a:r>
                    </a:p>
                  </a:txBody>
                  <a:tcPr marL="7620" marR="7620" marT="7620" marB="0" anchor="ctr"/>
                </a:tc>
                <a:extLst>
                  <a:ext uri="{0D108BD9-81ED-4DB2-BD59-A6C34878D82A}">
                    <a16:rowId xmlns:a16="http://schemas.microsoft.com/office/drawing/2014/main" val="1674529080"/>
                  </a:ext>
                </a:extLst>
              </a:tr>
              <a:tr h="5715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C4-C</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85.9%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86.3%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87.5%</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86.6%</a:t>
                      </a:r>
                    </a:p>
                  </a:txBody>
                  <a:tcPr marL="7620" marR="7620" marT="7620" marB="0" anchor="ctr">
                    <a:solidFill>
                      <a:srgbClr val="D4DDCF"/>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86.0%</a:t>
                      </a:r>
                    </a:p>
                  </a:txBody>
                  <a:tcPr marL="7620" marR="7620" marT="7620" marB="0" anchor="ctr"/>
                </a:tc>
                <a:tc>
                  <a:txBody>
                    <a:bodyPr/>
                    <a:lstStyle/>
                    <a:p>
                      <a:pPr algn="ctr" fontAlgn="b"/>
                      <a:r>
                        <a:rPr lang="en-US" sz="2000" b="1" i="0" u="none" strike="noStrike" dirty="0">
                          <a:solidFill>
                            <a:srgbClr val="116A9C"/>
                          </a:solidFill>
                          <a:effectLst/>
                          <a:latin typeface="Helvetica" panose="020B0604020202020204" pitchFamily="34" charset="0"/>
                          <a:cs typeface="Helvetica" panose="020B0604020202020204" pitchFamily="34" charset="0"/>
                        </a:rPr>
                        <a:t>90.1%</a:t>
                      </a:r>
                    </a:p>
                  </a:txBody>
                  <a:tcPr marL="7620" marR="7620" marT="7620" marB="0" anchor="ctr"/>
                </a:tc>
                <a:extLst>
                  <a:ext uri="{0D108BD9-81ED-4DB2-BD59-A6C34878D82A}">
                    <a16:rowId xmlns:a16="http://schemas.microsoft.com/office/drawing/2014/main" val="2322151869"/>
                  </a:ext>
                </a:extLst>
              </a:tr>
            </a:tbl>
          </a:graphicData>
        </a:graphic>
      </p:graphicFrame>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15</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Family Outcomes Results</a:t>
            </a:r>
          </a:p>
        </p:txBody>
      </p:sp>
      <p:sp>
        <p:nvSpPr>
          <p:cNvPr id="2" name="Title 7">
            <a:extLst>
              <a:ext uri="{FF2B5EF4-FFF2-40B4-BE49-F238E27FC236}">
                <a16:creationId xmlns:a16="http://schemas.microsoft.com/office/drawing/2014/main" id="{A711D438-7F3E-297E-31CE-C50C6AD2C325}"/>
              </a:ext>
            </a:extLst>
          </p:cNvPr>
          <p:cNvSpPr>
            <a:spLocks noGrp="1"/>
          </p:cNvSpPr>
          <p:nvPr>
            <p:ph type="title"/>
          </p:nvPr>
        </p:nvSpPr>
        <p:spPr>
          <a:xfrm>
            <a:off x="285750" y="1093815"/>
            <a:ext cx="10972800" cy="914400"/>
          </a:xfrm>
        </p:spPr>
        <p:txBody>
          <a:bodyPr/>
          <a:lstStyle/>
          <a:p>
            <a:r>
              <a:rPr lang="en-US" dirty="0"/>
              <a:t>C4: Targets</a:t>
            </a:r>
          </a:p>
        </p:txBody>
      </p:sp>
    </p:spTree>
    <p:extLst>
      <p:ext uri="{BB962C8B-B14F-4D97-AF65-F5344CB8AC3E}">
        <p14:creationId xmlns:p14="http://schemas.microsoft.com/office/powerpoint/2010/main" val="3549500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953CFDB-A56B-94A8-9D8E-73D8E46C57A9}"/>
              </a:ext>
            </a:extLst>
          </p:cNvPr>
          <p:cNvSpPr>
            <a:spLocks noGrp="1"/>
          </p:cNvSpPr>
          <p:nvPr>
            <p:ph type="title"/>
          </p:nvPr>
        </p:nvSpPr>
        <p:spPr>
          <a:xfrm>
            <a:off x="285750" y="1093815"/>
            <a:ext cx="10972800" cy="914400"/>
          </a:xfrm>
        </p:spPr>
        <p:txBody>
          <a:bodyPr/>
          <a:lstStyle/>
          <a:p>
            <a:r>
              <a:rPr lang="en-US" dirty="0"/>
              <a:t>C5: Child Find 0-1 / C6: Child Find 0-3</a:t>
            </a:r>
          </a:p>
        </p:txBody>
      </p:sp>
      <p:graphicFrame>
        <p:nvGraphicFramePr>
          <p:cNvPr id="10" name="Content Placeholder 9">
            <a:extLst>
              <a:ext uri="{FF2B5EF4-FFF2-40B4-BE49-F238E27FC236}">
                <a16:creationId xmlns:a16="http://schemas.microsoft.com/office/drawing/2014/main" id="{87920F3E-C839-FDE0-1A29-365E18D71755}"/>
              </a:ext>
            </a:extLst>
          </p:cNvPr>
          <p:cNvGraphicFramePr>
            <a:graphicFrameLocks noGrp="1"/>
          </p:cNvGraphicFramePr>
          <p:nvPr>
            <p:ph idx="1"/>
            <p:extLst>
              <p:ext uri="{D42A27DB-BD31-4B8C-83A1-F6EECF244321}">
                <p14:modId xmlns:p14="http://schemas.microsoft.com/office/powerpoint/2010/main" val="2211040921"/>
              </p:ext>
            </p:extLst>
          </p:nvPr>
        </p:nvGraphicFramePr>
        <p:xfrm>
          <a:off x="457204" y="2872740"/>
          <a:ext cx="10972801" cy="1828800"/>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475087083"/>
                    </a:ext>
                  </a:extLst>
                </a:gridCol>
                <a:gridCol w="1567543">
                  <a:extLst>
                    <a:ext uri="{9D8B030D-6E8A-4147-A177-3AD203B41FA5}">
                      <a16:colId xmlns:a16="http://schemas.microsoft.com/office/drawing/2014/main" val="760624623"/>
                    </a:ext>
                  </a:extLst>
                </a:gridCol>
                <a:gridCol w="1567543">
                  <a:extLst>
                    <a:ext uri="{9D8B030D-6E8A-4147-A177-3AD203B41FA5}">
                      <a16:colId xmlns:a16="http://schemas.microsoft.com/office/drawing/2014/main" val="3561832548"/>
                    </a:ext>
                  </a:extLst>
                </a:gridCol>
                <a:gridCol w="1567543">
                  <a:extLst>
                    <a:ext uri="{9D8B030D-6E8A-4147-A177-3AD203B41FA5}">
                      <a16:colId xmlns:a16="http://schemas.microsoft.com/office/drawing/2014/main" val="4184349644"/>
                    </a:ext>
                  </a:extLst>
                </a:gridCol>
                <a:gridCol w="1567543">
                  <a:extLst>
                    <a:ext uri="{9D8B030D-6E8A-4147-A177-3AD203B41FA5}">
                      <a16:colId xmlns:a16="http://schemas.microsoft.com/office/drawing/2014/main" val="1674808022"/>
                    </a:ext>
                  </a:extLst>
                </a:gridCol>
                <a:gridCol w="1567543">
                  <a:extLst>
                    <a:ext uri="{9D8B030D-6E8A-4147-A177-3AD203B41FA5}">
                      <a16:colId xmlns:a16="http://schemas.microsoft.com/office/drawing/2014/main" val="1977103124"/>
                    </a:ext>
                  </a:extLst>
                </a:gridCol>
                <a:gridCol w="1567543">
                  <a:extLst>
                    <a:ext uri="{9D8B030D-6E8A-4147-A177-3AD203B41FA5}">
                      <a16:colId xmlns:a16="http://schemas.microsoft.com/office/drawing/2014/main" val="237534714"/>
                    </a:ext>
                  </a:extLst>
                </a:gridCol>
              </a:tblGrid>
              <a:tr h="609600">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Indicator</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2020*</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FFY2021</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2022</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2023</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2024</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2025</a:t>
                      </a:r>
                    </a:p>
                  </a:txBody>
                  <a:tcPr marL="7620" marR="7620" marT="7620" marB="0" anchor="ctr"/>
                </a:tc>
                <a:extLst>
                  <a:ext uri="{0D108BD9-81ED-4DB2-BD59-A6C34878D82A}">
                    <a16:rowId xmlns:a16="http://schemas.microsoft.com/office/drawing/2014/main" val="1759741741"/>
                  </a:ext>
                </a:extLst>
              </a:tr>
              <a:tr h="6096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C5</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1.44%</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1.64%</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1.83%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1.83%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1.83%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1.90%</a:t>
                      </a:r>
                    </a:p>
                  </a:txBody>
                  <a:tcPr marL="7620" marR="7620" marT="7620" marB="0" anchor="ctr"/>
                </a:tc>
                <a:extLst>
                  <a:ext uri="{0D108BD9-81ED-4DB2-BD59-A6C34878D82A}">
                    <a16:rowId xmlns:a16="http://schemas.microsoft.com/office/drawing/2014/main" val="1581536154"/>
                  </a:ext>
                </a:extLst>
              </a:tr>
              <a:tr h="6096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C6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3.20%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3.43%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3.62%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3.62%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3.62%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3.77%</a:t>
                      </a:r>
                    </a:p>
                  </a:txBody>
                  <a:tcPr marL="7620" marR="7620" marT="7620" marB="0" anchor="ctr"/>
                </a:tc>
                <a:extLst>
                  <a:ext uri="{0D108BD9-81ED-4DB2-BD59-A6C34878D82A}">
                    <a16:rowId xmlns:a16="http://schemas.microsoft.com/office/drawing/2014/main" val="3456363676"/>
                  </a:ext>
                </a:extLst>
              </a:tr>
            </a:tbl>
          </a:graphicData>
        </a:graphic>
      </p:graphicFrame>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16</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Results Indicators C-5 and C-6</a:t>
            </a:r>
          </a:p>
        </p:txBody>
      </p:sp>
      <p:sp>
        <p:nvSpPr>
          <p:cNvPr id="2" name="TextBox 1">
            <a:extLst>
              <a:ext uri="{FF2B5EF4-FFF2-40B4-BE49-F238E27FC236}">
                <a16:creationId xmlns:a16="http://schemas.microsoft.com/office/drawing/2014/main" id="{636C41A5-36D1-5954-E27D-69EBAA2F60D7}"/>
              </a:ext>
            </a:extLst>
          </p:cNvPr>
          <p:cNvSpPr txBox="1"/>
          <p:nvPr/>
        </p:nvSpPr>
        <p:spPr>
          <a:xfrm>
            <a:off x="457203" y="4883665"/>
            <a:ext cx="10972801" cy="369332"/>
          </a:xfrm>
          <a:prstGeom prst="rect">
            <a:avLst/>
          </a:prstGeom>
          <a:noFill/>
        </p:spPr>
        <p:txBody>
          <a:bodyPr wrap="square" rtlCol="0">
            <a:spAutoFit/>
          </a:bodyPr>
          <a:lstStyle/>
          <a:p>
            <a:r>
              <a:rPr lang="en-US" dirty="0">
                <a:latin typeface="Helvetica" panose="020B0604020202020204" pitchFamily="34" charset="0"/>
                <a:cs typeface="Helvetica" panose="020B0604020202020204" pitchFamily="34" charset="0"/>
              </a:rPr>
              <a:t>*</a:t>
            </a:r>
            <a:r>
              <a:rPr lang="en-US" sz="1600" dirty="0">
                <a:latin typeface="Helvetica" panose="020B0604020202020204" pitchFamily="34" charset="0"/>
                <a:cs typeface="Helvetica" panose="020B0604020202020204" pitchFamily="34" charset="0"/>
              </a:rPr>
              <a:t>FFY 2019 results. These became baseline targets for 6-year SPP/APR reporting cycle.</a:t>
            </a:r>
            <a:endParaRPr lang="en-US"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430470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1574FC4E-B132-869B-672C-AF9532FBC530}"/>
              </a:ext>
            </a:extLst>
          </p:cNvPr>
          <p:cNvSpPr>
            <a:spLocks noGrp="1"/>
          </p:cNvSpPr>
          <p:nvPr>
            <p:ph sz="half" idx="1"/>
          </p:nvPr>
        </p:nvSpPr>
        <p:spPr>
          <a:xfrm>
            <a:off x="285750" y="1931697"/>
            <a:ext cx="4114800" cy="4114800"/>
          </a:xfrm>
        </p:spPr>
        <p:txBody>
          <a:bodyPr>
            <a:no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Percent of infants and toddlers birth to 1 with IFSPs </a:t>
            </a:r>
          </a:p>
          <a:p>
            <a:pPr>
              <a:buClr>
                <a:schemeClr val="tx1"/>
              </a:buClr>
              <a:buSzPct val="100000"/>
            </a:pPr>
            <a:r>
              <a:rPr lang="en-US" sz="2400" dirty="0">
                <a:latin typeface="Helvetica" panose="020B0604020202020204" pitchFamily="34" charset="0"/>
                <a:cs typeface="Helvetica" panose="020B0604020202020204" pitchFamily="34" charset="0"/>
              </a:rPr>
              <a:t>FFY 2024 target = 1.83%</a:t>
            </a:r>
          </a:p>
          <a:p>
            <a:pPr>
              <a:buClr>
                <a:schemeClr val="tx1"/>
              </a:buClr>
              <a:buSzPct val="100000"/>
            </a:pPr>
            <a:r>
              <a:rPr lang="en-US" sz="2400" dirty="0">
                <a:latin typeface="Helvetica" panose="020B0604020202020204" pitchFamily="34" charset="0"/>
                <a:cs typeface="Helvetica" panose="020B0604020202020204" pitchFamily="34" charset="0"/>
              </a:rPr>
              <a:t>FFY 2024 result = 1.78%</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17</a:t>
            </a:fld>
            <a:endParaRPr lang="en-US"/>
          </a:p>
        </p:txBody>
      </p:sp>
      <p:sp>
        <p:nvSpPr>
          <p:cNvPr id="11" name="Content Placeholder 10">
            <a:extLst>
              <a:ext uri="{FF2B5EF4-FFF2-40B4-BE49-F238E27FC236}">
                <a16:creationId xmlns:a16="http://schemas.microsoft.com/office/drawing/2014/main" id="{0DB665EA-4F16-5A97-18CB-34C5EE3BC140}"/>
              </a:ext>
            </a:extLst>
          </p:cNvPr>
          <p:cNvSpPr>
            <a:spLocks noGrp="1"/>
          </p:cNvSpPr>
          <p:nvPr>
            <p:ph sz="quarter" idx="13"/>
          </p:nvPr>
        </p:nvSpPr>
        <p:spPr/>
        <p:txBody>
          <a:bodyPr/>
          <a:lstStyle/>
          <a:p>
            <a:r>
              <a:rPr lang="en-US" dirty="0"/>
              <a:t>Results Indicator C-5</a:t>
            </a:r>
          </a:p>
        </p:txBody>
      </p:sp>
      <p:graphicFrame>
        <p:nvGraphicFramePr>
          <p:cNvPr id="12" name="Content Placeholder 7">
            <a:extLst>
              <a:ext uri="{FF2B5EF4-FFF2-40B4-BE49-F238E27FC236}">
                <a16:creationId xmlns:a16="http://schemas.microsoft.com/office/drawing/2014/main" id="{65311B17-A229-044A-E350-8803F32C9565}"/>
              </a:ext>
            </a:extLst>
          </p:cNvPr>
          <p:cNvGraphicFramePr>
            <a:graphicFrameLocks noGrp="1"/>
          </p:cNvGraphicFramePr>
          <p:nvPr>
            <p:ph sz="half" idx="2"/>
            <p:extLst>
              <p:ext uri="{D42A27DB-BD31-4B8C-83A1-F6EECF244321}">
                <p14:modId xmlns:p14="http://schemas.microsoft.com/office/powerpoint/2010/main" val="1401474489"/>
              </p:ext>
            </p:extLst>
          </p:nvPr>
        </p:nvGraphicFramePr>
        <p:xfrm>
          <a:off x="4400550" y="1936460"/>
          <a:ext cx="6858000" cy="411003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7">
            <a:extLst>
              <a:ext uri="{FF2B5EF4-FFF2-40B4-BE49-F238E27FC236}">
                <a16:creationId xmlns:a16="http://schemas.microsoft.com/office/drawing/2014/main" id="{93E65A69-68BB-FF33-FEA4-78D936BCE7F5}"/>
              </a:ext>
            </a:extLst>
          </p:cNvPr>
          <p:cNvSpPr>
            <a:spLocks noGrp="1"/>
          </p:cNvSpPr>
          <p:nvPr>
            <p:ph type="title"/>
          </p:nvPr>
        </p:nvSpPr>
        <p:spPr>
          <a:xfrm>
            <a:off x="285750" y="1017297"/>
            <a:ext cx="10972800" cy="914400"/>
          </a:xfrm>
        </p:spPr>
        <p:txBody>
          <a:bodyPr/>
          <a:lstStyle/>
          <a:p>
            <a:r>
              <a:rPr lang="en-US" dirty="0"/>
              <a:t>C5: Child Find 0-1</a:t>
            </a:r>
          </a:p>
        </p:txBody>
      </p:sp>
    </p:spTree>
    <p:extLst>
      <p:ext uri="{BB962C8B-B14F-4D97-AF65-F5344CB8AC3E}">
        <p14:creationId xmlns:p14="http://schemas.microsoft.com/office/powerpoint/2010/main" val="2041183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1574FC4E-B132-869B-672C-AF9532FBC530}"/>
              </a:ext>
            </a:extLst>
          </p:cNvPr>
          <p:cNvSpPr>
            <a:spLocks noGrp="1"/>
          </p:cNvSpPr>
          <p:nvPr>
            <p:ph sz="half" idx="1"/>
          </p:nvPr>
        </p:nvSpPr>
        <p:spPr>
          <a:xfrm>
            <a:off x="285750" y="1931697"/>
            <a:ext cx="4114800" cy="4114800"/>
          </a:xfrm>
        </p:spPr>
        <p:txBody>
          <a:bodyPr>
            <a:no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Percent of infants and toddlers birth to 3 with IFSPs </a:t>
            </a:r>
          </a:p>
          <a:p>
            <a:pPr>
              <a:buClr>
                <a:schemeClr val="tx1"/>
              </a:buClr>
              <a:buSzPct val="100000"/>
            </a:pPr>
            <a:r>
              <a:rPr lang="en-US" sz="2400" dirty="0">
                <a:latin typeface="Helvetica" panose="020B0604020202020204" pitchFamily="34" charset="0"/>
                <a:cs typeface="Helvetica" panose="020B0604020202020204" pitchFamily="34" charset="0"/>
              </a:rPr>
              <a:t>FFY 2024 target = 3.62%</a:t>
            </a:r>
          </a:p>
          <a:p>
            <a:pPr>
              <a:buClr>
                <a:schemeClr val="tx1"/>
              </a:buClr>
              <a:buSzPct val="100000"/>
            </a:pPr>
            <a:r>
              <a:rPr lang="en-US" sz="2400" dirty="0">
                <a:latin typeface="Helvetica" panose="020B0604020202020204" pitchFamily="34" charset="0"/>
                <a:cs typeface="Helvetica" panose="020B0604020202020204" pitchFamily="34" charset="0"/>
              </a:rPr>
              <a:t>FFY 2024 result </a:t>
            </a:r>
            <a:r>
              <a:rPr lang="en-US" sz="2400">
                <a:latin typeface="Helvetica" panose="020B0604020202020204" pitchFamily="34" charset="0"/>
                <a:cs typeface="Helvetica" panose="020B0604020202020204" pitchFamily="34" charset="0"/>
              </a:rPr>
              <a:t>= 4.30%</a:t>
            </a:r>
            <a:endParaRPr lang="en-US" sz="2400" dirty="0">
              <a:latin typeface="Helvetica" panose="020B0604020202020204" pitchFamily="34" charset="0"/>
              <a:cs typeface="Helvetica" panose="020B0604020202020204" pitchFamily="34" charset="0"/>
            </a:endParaRP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18</a:t>
            </a:fld>
            <a:endParaRPr lang="en-US"/>
          </a:p>
        </p:txBody>
      </p:sp>
      <p:sp>
        <p:nvSpPr>
          <p:cNvPr id="11" name="Content Placeholder 10">
            <a:extLst>
              <a:ext uri="{FF2B5EF4-FFF2-40B4-BE49-F238E27FC236}">
                <a16:creationId xmlns:a16="http://schemas.microsoft.com/office/drawing/2014/main" id="{0DB665EA-4F16-5A97-18CB-34C5EE3BC140}"/>
              </a:ext>
            </a:extLst>
          </p:cNvPr>
          <p:cNvSpPr>
            <a:spLocks noGrp="1"/>
          </p:cNvSpPr>
          <p:nvPr>
            <p:ph sz="quarter" idx="13"/>
          </p:nvPr>
        </p:nvSpPr>
        <p:spPr/>
        <p:txBody>
          <a:bodyPr/>
          <a:lstStyle/>
          <a:p>
            <a:r>
              <a:rPr lang="en-US" dirty="0"/>
              <a:t>Results Indicator C-6</a:t>
            </a:r>
          </a:p>
        </p:txBody>
      </p:sp>
      <p:sp>
        <p:nvSpPr>
          <p:cNvPr id="2" name="Title 7">
            <a:extLst>
              <a:ext uri="{FF2B5EF4-FFF2-40B4-BE49-F238E27FC236}">
                <a16:creationId xmlns:a16="http://schemas.microsoft.com/office/drawing/2014/main" id="{5953E738-0B01-D000-A7F2-CF5B6F1B9C4B}"/>
              </a:ext>
            </a:extLst>
          </p:cNvPr>
          <p:cNvSpPr>
            <a:spLocks noGrp="1"/>
          </p:cNvSpPr>
          <p:nvPr>
            <p:ph type="title"/>
          </p:nvPr>
        </p:nvSpPr>
        <p:spPr>
          <a:xfrm>
            <a:off x="285750" y="1017297"/>
            <a:ext cx="10972800" cy="914400"/>
          </a:xfrm>
        </p:spPr>
        <p:txBody>
          <a:bodyPr/>
          <a:lstStyle/>
          <a:p>
            <a:r>
              <a:rPr lang="en-US" dirty="0"/>
              <a:t>C6: Child Find 0-3</a:t>
            </a:r>
          </a:p>
        </p:txBody>
      </p:sp>
      <p:graphicFrame>
        <p:nvGraphicFramePr>
          <p:cNvPr id="8" name="Content Placeholder 7">
            <a:extLst>
              <a:ext uri="{FF2B5EF4-FFF2-40B4-BE49-F238E27FC236}">
                <a16:creationId xmlns:a16="http://schemas.microsoft.com/office/drawing/2014/main" id="{2AD6B5A0-4A14-1168-5E59-98A6E7C6AA9C}"/>
              </a:ext>
            </a:extLst>
          </p:cNvPr>
          <p:cNvGraphicFramePr>
            <a:graphicFrameLocks noGrp="1"/>
          </p:cNvGraphicFramePr>
          <p:nvPr>
            <p:ph sz="half" idx="2"/>
            <p:extLst>
              <p:ext uri="{D42A27DB-BD31-4B8C-83A1-F6EECF244321}">
                <p14:modId xmlns:p14="http://schemas.microsoft.com/office/powerpoint/2010/main" val="1322206437"/>
              </p:ext>
            </p:extLst>
          </p:nvPr>
        </p:nvGraphicFramePr>
        <p:xfrm>
          <a:off x="4400550" y="1931697"/>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68632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75EB7A4-20B7-13F1-32B1-754C4E6372F8}"/>
              </a:ext>
            </a:extLst>
          </p:cNvPr>
          <p:cNvSpPr>
            <a:spLocks noGrp="1"/>
          </p:cNvSpPr>
          <p:nvPr>
            <p:ph type="body" idx="1"/>
          </p:nvPr>
        </p:nvSpPr>
        <p:spPr>
          <a:xfrm>
            <a:off x="285750" y="1931697"/>
            <a:ext cx="5486400" cy="457200"/>
          </a:xfrm>
        </p:spPr>
        <p:txBody>
          <a:bodyPr>
            <a:noAutofit/>
          </a:bodyPr>
          <a:lstStyle/>
          <a:p>
            <a:r>
              <a:rPr lang="en-US" sz="2400" dirty="0"/>
              <a:t>Indicators C9, C10 and C12</a:t>
            </a:r>
          </a:p>
        </p:txBody>
      </p:sp>
      <p:sp>
        <p:nvSpPr>
          <p:cNvPr id="9" name="Content Placeholder 8">
            <a:extLst>
              <a:ext uri="{FF2B5EF4-FFF2-40B4-BE49-F238E27FC236}">
                <a16:creationId xmlns:a16="http://schemas.microsoft.com/office/drawing/2014/main" id="{0F2E2B9C-860E-0979-23C2-0BC92EC5261E}"/>
              </a:ext>
            </a:extLst>
          </p:cNvPr>
          <p:cNvSpPr>
            <a:spLocks noGrp="1"/>
          </p:cNvSpPr>
          <p:nvPr>
            <p:ph sz="half" idx="2"/>
          </p:nvPr>
        </p:nvSpPr>
        <p:spPr>
          <a:xfrm>
            <a:off x="285750" y="2403546"/>
            <a:ext cx="5486400" cy="3657600"/>
          </a:xfrm>
        </p:spPr>
        <p:txBody>
          <a:bodyPr>
            <a:normAutofit/>
          </a:bodyPr>
          <a:lstStyle/>
          <a:p>
            <a:r>
              <a:rPr lang="en-US" sz="2400" dirty="0"/>
              <a:t>Dispute Resolution</a:t>
            </a:r>
          </a:p>
          <a:p>
            <a:pPr lvl="1"/>
            <a:r>
              <a:rPr lang="en-US" sz="2400" dirty="0"/>
              <a:t>Indicator C9 is N/A</a:t>
            </a:r>
          </a:p>
          <a:p>
            <a:pPr lvl="1"/>
            <a:r>
              <a:rPr lang="en-US" sz="2400" dirty="0"/>
              <a:t>Indicator C10 = Mediation</a:t>
            </a:r>
          </a:p>
          <a:p>
            <a:pPr lvl="2"/>
            <a:r>
              <a:rPr lang="en-US" sz="2400" dirty="0"/>
              <a:t>There were no requests for mediation in FFY 2024</a:t>
            </a:r>
          </a:p>
          <a:p>
            <a:pPr lvl="2"/>
            <a:r>
              <a:rPr lang="en-US" sz="2400" dirty="0"/>
              <a:t>Indicator C12</a:t>
            </a:r>
            <a:endParaRPr lang="en-US" sz="1400" dirty="0"/>
          </a:p>
          <a:p>
            <a:pPr lvl="1" defTabSz="457200"/>
            <a:endParaRPr lang="en-US" sz="2000" dirty="0">
              <a:latin typeface="Helvetica" panose="020B0604020202020204" pitchFamily="34" charset="0"/>
              <a:cs typeface="Helvetica" panose="020B0604020202020204" pitchFamily="34" charset="0"/>
            </a:endParaRPr>
          </a:p>
        </p:txBody>
      </p:sp>
      <p:sp>
        <p:nvSpPr>
          <p:cNvPr id="14" name="Text Placeholder 13">
            <a:extLst>
              <a:ext uri="{FF2B5EF4-FFF2-40B4-BE49-F238E27FC236}">
                <a16:creationId xmlns:a16="http://schemas.microsoft.com/office/drawing/2014/main" id="{383418C0-F7F5-0BB0-A3B8-034CD9BB12EB}"/>
              </a:ext>
            </a:extLst>
          </p:cNvPr>
          <p:cNvSpPr>
            <a:spLocks noGrp="1"/>
          </p:cNvSpPr>
          <p:nvPr>
            <p:ph type="body" sz="quarter" idx="3"/>
          </p:nvPr>
        </p:nvSpPr>
        <p:spPr>
          <a:xfrm>
            <a:off x="5533231" y="1918426"/>
            <a:ext cx="5486400" cy="457200"/>
          </a:xfrm>
        </p:spPr>
        <p:txBody>
          <a:bodyPr>
            <a:noAutofit/>
          </a:bodyPr>
          <a:lstStyle/>
          <a:p>
            <a:r>
              <a:rPr lang="en-US" sz="2400" dirty="0"/>
              <a:t>Indicator C11</a:t>
            </a:r>
          </a:p>
        </p:txBody>
      </p:sp>
      <p:sp>
        <p:nvSpPr>
          <p:cNvPr id="15" name="Content Placeholder 14">
            <a:extLst>
              <a:ext uri="{FF2B5EF4-FFF2-40B4-BE49-F238E27FC236}">
                <a16:creationId xmlns:a16="http://schemas.microsoft.com/office/drawing/2014/main" id="{5A264C42-FC70-D8AF-6AB7-04EE313E49F0}"/>
              </a:ext>
            </a:extLst>
          </p:cNvPr>
          <p:cNvSpPr>
            <a:spLocks noGrp="1"/>
          </p:cNvSpPr>
          <p:nvPr>
            <p:ph sz="quarter" idx="4"/>
          </p:nvPr>
        </p:nvSpPr>
        <p:spPr>
          <a:xfrm>
            <a:off x="5533231" y="2402168"/>
            <a:ext cx="5486400" cy="3657600"/>
          </a:xfrm>
        </p:spPr>
        <p:txBody>
          <a:bodyPr>
            <a:normAutofit/>
          </a:bodyPr>
          <a:lstStyle/>
          <a:p>
            <a:pPr>
              <a:buClr>
                <a:schemeClr val="tx1"/>
              </a:buClr>
            </a:pPr>
            <a:r>
              <a:rPr lang="en-US" sz="2400" dirty="0"/>
              <a:t>State Systemic Improvement Plan</a:t>
            </a:r>
          </a:p>
          <a:p>
            <a:pPr lvl="1">
              <a:buClr>
                <a:schemeClr val="tx1"/>
              </a:buClr>
            </a:pPr>
            <a:r>
              <a:rPr lang="en-US" sz="2400" dirty="0"/>
              <a:t>Due February 2, 2026</a:t>
            </a:r>
          </a:p>
          <a:p>
            <a:pPr lvl="1">
              <a:buClr>
                <a:schemeClr val="tx1"/>
              </a:buClr>
            </a:pPr>
            <a:r>
              <a:rPr lang="en-US" sz="2400" dirty="0"/>
              <a:t>Progress on current SSIP</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19</a:t>
            </a:fld>
            <a:endParaRPr lang="en-US"/>
          </a:p>
        </p:txBody>
      </p:sp>
      <p:sp>
        <p:nvSpPr>
          <p:cNvPr id="16" name="Content Placeholder 15">
            <a:extLst>
              <a:ext uri="{FF2B5EF4-FFF2-40B4-BE49-F238E27FC236}">
                <a16:creationId xmlns:a16="http://schemas.microsoft.com/office/drawing/2014/main" id="{7CF0E5C5-ECE2-2E7A-1043-8BFEA4C8955B}"/>
              </a:ext>
            </a:extLst>
          </p:cNvPr>
          <p:cNvSpPr>
            <a:spLocks noGrp="1"/>
          </p:cNvSpPr>
          <p:nvPr>
            <p:ph sz="quarter" idx="13"/>
          </p:nvPr>
        </p:nvSpPr>
        <p:spPr/>
        <p:txBody>
          <a:bodyPr/>
          <a:lstStyle/>
          <a:p>
            <a:r>
              <a:rPr lang="en-US" dirty="0"/>
              <a:t>Results Indicators C-9, C-10 and C-11</a:t>
            </a:r>
          </a:p>
        </p:txBody>
      </p:sp>
    </p:spTree>
    <p:extLst>
      <p:ext uri="{BB962C8B-B14F-4D97-AF65-F5344CB8AC3E}">
        <p14:creationId xmlns:p14="http://schemas.microsoft.com/office/powerpoint/2010/main" val="3312266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5E3BC-5945-8F12-6563-CC480CFC53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490672-8E5E-41BB-C2BB-C82554BD85F9}"/>
              </a:ext>
            </a:extLst>
          </p:cNvPr>
          <p:cNvSpPr>
            <a:spLocks noGrp="1"/>
          </p:cNvSpPr>
          <p:nvPr>
            <p:ph type="title"/>
          </p:nvPr>
        </p:nvSpPr>
        <p:spPr>
          <a:xfrm>
            <a:off x="457200" y="1084262"/>
            <a:ext cx="10515600" cy="1325563"/>
          </a:xfrm>
        </p:spPr>
        <p:txBody>
          <a:bodyPr anchor="ctr">
            <a:normAutofit/>
          </a:bodyPr>
          <a:lstStyle/>
          <a:p>
            <a:r>
              <a:rPr lang="en-US" dirty="0"/>
              <a:t>Executive Summary</a:t>
            </a:r>
          </a:p>
        </p:txBody>
      </p:sp>
      <p:sp>
        <p:nvSpPr>
          <p:cNvPr id="3" name="Subtitle 2">
            <a:extLst>
              <a:ext uri="{FF2B5EF4-FFF2-40B4-BE49-F238E27FC236}">
                <a16:creationId xmlns:a16="http://schemas.microsoft.com/office/drawing/2014/main" id="{1E1F4D75-5C7C-5B81-94D5-1798630AF2E5}"/>
              </a:ext>
            </a:extLst>
          </p:cNvPr>
          <p:cNvSpPr>
            <a:spLocks noGrp="1"/>
          </p:cNvSpPr>
          <p:nvPr>
            <p:ph idx="1"/>
          </p:nvPr>
        </p:nvSpPr>
        <p:spPr>
          <a:xfrm>
            <a:off x="457200" y="2568574"/>
            <a:ext cx="10515600" cy="3243263"/>
          </a:xfrm>
        </p:spPr>
        <p:txBody>
          <a:bodyPr>
            <a:normAutofit/>
          </a:bodyPr>
          <a:lstStyle/>
          <a:p>
            <a:r>
              <a:rPr lang="en-US" sz="2400" dirty="0"/>
              <a:t>Reporting on year 5 of 6-year SPP/APR cycle (FFY 2020-21-22-23-</a:t>
            </a:r>
            <a:r>
              <a:rPr lang="en-US" sz="2400" u="sng" dirty="0"/>
              <a:t>24</a:t>
            </a:r>
            <a:r>
              <a:rPr lang="en-US" sz="2400" dirty="0"/>
              <a:t>-25)</a:t>
            </a:r>
          </a:p>
          <a:p>
            <a:pPr lvl="1">
              <a:buFont typeface="Courier New" panose="02070309020205020404" pitchFamily="49" charset="0"/>
              <a:buChar char="o"/>
            </a:pPr>
            <a:r>
              <a:rPr lang="en-US" sz="2400" dirty="0"/>
              <a:t>No need to reconsider/raise targets</a:t>
            </a:r>
          </a:p>
          <a:p>
            <a:pPr lvl="1">
              <a:buFont typeface="Courier New" panose="02070309020205020404" pitchFamily="49" charset="0"/>
              <a:buChar char="o"/>
            </a:pPr>
            <a:r>
              <a:rPr lang="en-US" sz="2400" dirty="0"/>
              <a:t>All targets increase in FFY 2025; meaningfully different than FFY 2019</a:t>
            </a:r>
          </a:p>
          <a:p>
            <a:r>
              <a:rPr lang="en-US" sz="2400" dirty="0"/>
              <a:t>Indicator C12…</a:t>
            </a:r>
          </a:p>
          <a:p>
            <a:r>
              <a:rPr lang="en-US" sz="2400" dirty="0"/>
              <a:t>Slippage</a:t>
            </a:r>
          </a:p>
          <a:p>
            <a:pPr lvl="1">
              <a:buFont typeface="Courier New" panose="02070309020205020404" pitchFamily="49" charset="0"/>
              <a:buChar char="o"/>
            </a:pPr>
            <a:r>
              <a:rPr lang="en-US" sz="2400" dirty="0"/>
              <a:t>Compliance indicators C1 and C7</a:t>
            </a:r>
            <a:endParaRPr lang="en-US" dirty="0"/>
          </a:p>
          <a:p>
            <a:endParaRPr lang="en-US" dirty="0"/>
          </a:p>
        </p:txBody>
      </p:sp>
      <p:sp>
        <p:nvSpPr>
          <p:cNvPr id="4" name="Date Placeholder 3">
            <a:extLst>
              <a:ext uri="{FF2B5EF4-FFF2-40B4-BE49-F238E27FC236}">
                <a16:creationId xmlns:a16="http://schemas.microsoft.com/office/drawing/2014/main" id="{57E42C46-9733-1C98-3B15-1BA5CF751468}"/>
              </a:ext>
            </a:extLst>
          </p:cNvPr>
          <p:cNvSpPr>
            <a:spLocks noGrp="1"/>
          </p:cNvSpPr>
          <p:nvPr>
            <p:ph type="dt" sz="half" idx="10"/>
          </p:nvPr>
        </p:nvSpPr>
        <p:spPr>
          <a:xfrm rot="5400000">
            <a:off x="10158419" y="1790661"/>
            <a:ext cx="990599" cy="304879"/>
          </a:xfrm>
        </p:spPr>
        <p:txBody>
          <a:bodyPr anchor="ctr">
            <a:normAutofit/>
          </a:bodyPr>
          <a:lstStyle/>
          <a:p>
            <a:pPr>
              <a:lnSpc>
                <a:spcPct val="90000"/>
              </a:lnSpc>
              <a:spcAft>
                <a:spcPts val="600"/>
              </a:spcAft>
            </a:pPr>
            <a:r>
              <a:rPr lang="en-US" sz="700"/>
              <a:t>December 10, 2025</a:t>
            </a:r>
          </a:p>
        </p:txBody>
      </p:sp>
      <p:sp>
        <p:nvSpPr>
          <p:cNvPr id="5" name="Footer Placeholder 4">
            <a:extLst>
              <a:ext uri="{FF2B5EF4-FFF2-40B4-BE49-F238E27FC236}">
                <a16:creationId xmlns:a16="http://schemas.microsoft.com/office/drawing/2014/main" id="{C2200F5B-9EC4-E2D3-C03C-69804AE76D74}"/>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2024 SPP/APR VICC Presentation</a:t>
            </a:r>
          </a:p>
        </p:txBody>
      </p:sp>
      <p:sp>
        <p:nvSpPr>
          <p:cNvPr id="6" name="Slide Number Placeholder 5">
            <a:extLst>
              <a:ext uri="{FF2B5EF4-FFF2-40B4-BE49-F238E27FC236}">
                <a16:creationId xmlns:a16="http://schemas.microsoft.com/office/drawing/2014/main" id="{B283FB47-3F60-7A7B-DC8B-B8D2CB945E84}"/>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2</a:t>
            </a:fld>
            <a:endParaRPr lang="en-US"/>
          </a:p>
        </p:txBody>
      </p:sp>
    </p:spTree>
    <p:extLst>
      <p:ext uri="{BB962C8B-B14F-4D97-AF65-F5344CB8AC3E}">
        <p14:creationId xmlns:p14="http://schemas.microsoft.com/office/powerpoint/2010/main" val="9563528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923581F-91AA-8C2E-5009-1B93D2105F20}"/>
              </a:ext>
            </a:extLst>
          </p:cNvPr>
          <p:cNvSpPr>
            <a:spLocks noGrp="1"/>
          </p:cNvSpPr>
          <p:nvPr>
            <p:ph type="title"/>
          </p:nvPr>
        </p:nvSpPr>
        <p:spPr>
          <a:xfrm>
            <a:off x="457200" y="1084262"/>
            <a:ext cx="10515600" cy="1325563"/>
          </a:xfrm>
        </p:spPr>
        <p:txBody>
          <a:bodyPr anchor="ctr">
            <a:normAutofit/>
          </a:bodyPr>
          <a:lstStyle/>
          <a:p>
            <a:r>
              <a:rPr lang="en-US" dirty="0"/>
              <a:t>Questions re: Results Indicators?</a:t>
            </a:r>
          </a:p>
        </p:txBody>
      </p:sp>
      <p:pic>
        <p:nvPicPr>
          <p:cNvPr id="10" name="Content Placeholder 9" descr="Children reading together">
            <a:extLst>
              <a:ext uri="{FF2B5EF4-FFF2-40B4-BE49-F238E27FC236}">
                <a16:creationId xmlns:a16="http://schemas.microsoft.com/office/drawing/2014/main" id="{5B03902B-6ABF-2699-9EE0-997AF68D66B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31110" b="22684"/>
          <a:stretch/>
        </p:blipFill>
        <p:spPr>
          <a:xfrm>
            <a:off x="457200" y="2568574"/>
            <a:ext cx="10515600" cy="3243263"/>
          </a:xfrm>
          <a:noFill/>
        </p:spPr>
      </p:pic>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a:xfrm rot="5400000">
            <a:off x="10158419" y="1790661"/>
            <a:ext cx="990599" cy="304879"/>
          </a:xfrm>
        </p:spPr>
        <p:txBody>
          <a:bodyPr anchor="ctr">
            <a:normAutofit/>
          </a:bodyPr>
          <a:lstStyle/>
          <a:p>
            <a:pPr>
              <a:lnSpc>
                <a:spcPct val="90000"/>
              </a:lnSpc>
              <a:spcAft>
                <a:spcPts val="600"/>
              </a:spcAft>
            </a:pPr>
            <a:r>
              <a:rPr lang="en-US" sz="700"/>
              <a:t>December 10, 2025</a:t>
            </a:r>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2024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20</a:t>
            </a:fld>
            <a:endParaRPr lang="en-US"/>
          </a:p>
        </p:txBody>
      </p:sp>
    </p:spTree>
    <p:extLst>
      <p:ext uri="{BB962C8B-B14F-4D97-AF65-F5344CB8AC3E}">
        <p14:creationId xmlns:p14="http://schemas.microsoft.com/office/powerpoint/2010/main" val="4060225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457200" y="2766218"/>
            <a:ext cx="10515600" cy="1325563"/>
          </a:xfrm>
        </p:spPr>
        <p:txBody>
          <a:bodyPr/>
          <a:lstStyle/>
          <a:p>
            <a:r>
              <a:rPr lang="en-US" sz="3600" dirty="0"/>
              <a:t>State Systemic Improvement Plan (SSIP)</a:t>
            </a:r>
            <a:br>
              <a:rPr lang="en-US" sz="3600" dirty="0"/>
            </a:br>
            <a:r>
              <a:rPr lang="en-US" sz="3600" dirty="0"/>
              <a:t>2020-2026</a:t>
            </a:r>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21</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SSIP</a:t>
            </a:r>
          </a:p>
        </p:txBody>
      </p:sp>
    </p:spTree>
    <p:extLst>
      <p:ext uri="{BB962C8B-B14F-4D97-AF65-F5344CB8AC3E}">
        <p14:creationId xmlns:p14="http://schemas.microsoft.com/office/powerpoint/2010/main" val="33845875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474BE-432D-41A6-AF48-D450DB58AF4B}"/>
              </a:ext>
            </a:extLst>
          </p:cNvPr>
          <p:cNvSpPr>
            <a:spLocks noGrp="1"/>
          </p:cNvSpPr>
          <p:nvPr>
            <p:ph type="title"/>
          </p:nvPr>
        </p:nvSpPr>
        <p:spPr>
          <a:xfrm>
            <a:off x="2193046" y="4823787"/>
            <a:ext cx="7805701" cy="868026"/>
          </a:xfrm>
        </p:spPr>
        <p:txBody>
          <a:bodyPr vert="horz" lIns="91440" tIns="45720" rIns="91440" bIns="45720" rtlCol="0" anchor="b">
            <a:normAutofit/>
          </a:bodyPr>
          <a:lstStyle/>
          <a:p>
            <a:pPr defTabSz="457200"/>
            <a:r>
              <a:rPr lang="en-US" dirty="0">
                <a:solidFill>
                  <a:schemeClr val="tx2">
                    <a:lumMod val="50000"/>
                  </a:schemeClr>
                </a:solidFill>
                <a:latin typeface="Helvetica Light"/>
              </a:rPr>
              <a:t>State Leadership Team</a:t>
            </a:r>
          </a:p>
        </p:txBody>
      </p:sp>
      <p:sp>
        <p:nvSpPr>
          <p:cNvPr id="4" name="Footer Placeholder 3">
            <a:extLst>
              <a:ext uri="{FF2B5EF4-FFF2-40B4-BE49-F238E27FC236}">
                <a16:creationId xmlns:a16="http://schemas.microsoft.com/office/drawing/2014/main" id="{BC8F16AC-3748-4E0C-AECB-007FE1EC657A}"/>
              </a:ext>
            </a:extLst>
          </p:cNvPr>
          <p:cNvSpPr>
            <a:spLocks noGrp="1"/>
          </p:cNvSpPr>
          <p:nvPr>
            <p:ph type="ftr" sz="quarter" idx="11"/>
          </p:nvPr>
        </p:nvSpPr>
        <p:spPr>
          <a:xfrm>
            <a:off x="3215535" y="6568600"/>
            <a:ext cx="5760720" cy="274320"/>
          </a:xfrm>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1C95DEDC-6B3E-4B37-98B2-E177E02935FB}"/>
              </a:ext>
            </a:extLst>
          </p:cNvPr>
          <p:cNvSpPr>
            <a:spLocks noGrp="1"/>
          </p:cNvSpPr>
          <p:nvPr>
            <p:ph type="sldNum" sz="quarter" idx="12"/>
          </p:nvPr>
        </p:nvSpPr>
        <p:spPr/>
        <p:txBody>
          <a:bodyPr/>
          <a:lstStyle/>
          <a:p>
            <a:fld id="{D62012FA-C8C8-4816-BECC-BD2AAE39F342}" type="slidenum">
              <a:rPr lang="en-US" smtClean="0"/>
              <a:t>22</a:t>
            </a:fld>
            <a:endParaRPr lang="en-US"/>
          </a:p>
        </p:txBody>
      </p:sp>
      <p:pic>
        <p:nvPicPr>
          <p:cNvPr id="11" name="Content Placeholder 10">
            <a:extLst>
              <a:ext uri="{FF2B5EF4-FFF2-40B4-BE49-F238E27FC236}">
                <a16:creationId xmlns:a16="http://schemas.microsoft.com/office/drawing/2014/main" id="{8F5143E6-4EDA-3FD7-F6CF-F477057DBAC6}"/>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2145063" y="1109153"/>
            <a:ext cx="6197061" cy="4651024"/>
          </a:xfrm>
        </p:spPr>
      </p:pic>
      <p:sp>
        <p:nvSpPr>
          <p:cNvPr id="3" name="Date Placeholder 2">
            <a:extLst>
              <a:ext uri="{FF2B5EF4-FFF2-40B4-BE49-F238E27FC236}">
                <a16:creationId xmlns:a16="http://schemas.microsoft.com/office/drawing/2014/main" id="{37A22B2A-0B3A-C9E2-0262-977FA170406A}"/>
              </a:ext>
            </a:extLst>
          </p:cNvPr>
          <p:cNvSpPr>
            <a:spLocks noGrp="1"/>
          </p:cNvSpPr>
          <p:nvPr>
            <p:ph type="dt" sz="half" idx="10"/>
          </p:nvPr>
        </p:nvSpPr>
        <p:spPr/>
        <p:txBody>
          <a:bodyPr/>
          <a:lstStyle/>
          <a:p>
            <a:r>
              <a:rPr lang="en-US"/>
              <a:t>December 10, 2025</a:t>
            </a:r>
          </a:p>
        </p:txBody>
      </p:sp>
    </p:spTree>
    <p:extLst>
      <p:ext uri="{BB962C8B-B14F-4D97-AF65-F5344CB8AC3E}">
        <p14:creationId xmlns:p14="http://schemas.microsoft.com/office/powerpoint/2010/main" val="3914162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6A957CDE-B003-CC08-E6D1-819AC896D762}"/>
              </a:ext>
            </a:extLst>
          </p:cNvPr>
          <p:cNvSpPr>
            <a:spLocks noGrp="1"/>
          </p:cNvSpPr>
          <p:nvPr>
            <p:ph sz="half" idx="1"/>
          </p:nvPr>
        </p:nvSpPr>
        <p:spPr>
          <a:xfrm>
            <a:off x="285750" y="1697831"/>
            <a:ext cx="5181600" cy="3462338"/>
          </a:xfrm>
        </p:spPr>
        <p:txBody>
          <a:bodyPr>
            <a:normAutofit/>
          </a:bodyPr>
          <a:lstStyle/>
          <a:p>
            <a:pPr marL="0" indent="0" algn="r">
              <a:buNone/>
            </a:pPr>
            <a:r>
              <a:rPr lang="en-US" sz="3600" dirty="0">
                <a:latin typeface="+mn-lt"/>
              </a:rPr>
              <a:t>Virginia’s</a:t>
            </a:r>
            <a:br>
              <a:rPr lang="en-US" sz="3600" dirty="0">
                <a:latin typeface="+mn-lt"/>
              </a:rPr>
            </a:br>
            <a:r>
              <a:rPr lang="en-US" sz="3600" dirty="0">
                <a:latin typeface="+mn-lt"/>
              </a:rPr>
              <a:t>State</a:t>
            </a:r>
            <a:br>
              <a:rPr lang="en-US" sz="3600" dirty="0">
                <a:latin typeface="+mn-lt"/>
              </a:rPr>
            </a:br>
            <a:r>
              <a:rPr lang="en-US" sz="3600" dirty="0">
                <a:latin typeface="+mn-lt"/>
              </a:rPr>
              <a:t>Identified</a:t>
            </a:r>
            <a:br>
              <a:rPr lang="en-US" sz="3600" dirty="0">
                <a:latin typeface="+mn-lt"/>
              </a:rPr>
            </a:br>
            <a:r>
              <a:rPr lang="en-US" sz="3600" dirty="0">
                <a:latin typeface="+mn-lt"/>
              </a:rPr>
              <a:t>Measurable</a:t>
            </a:r>
            <a:br>
              <a:rPr lang="en-US" sz="3600" dirty="0">
                <a:latin typeface="+mn-lt"/>
              </a:rPr>
            </a:br>
            <a:r>
              <a:rPr lang="en-US" sz="3600" dirty="0">
                <a:latin typeface="+mn-lt"/>
              </a:rPr>
              <a:t>Result</a:t>
            </a:r>
            <a:br>
              <a:rPr lang="en-US" sz="3600" dirty="0">
                <a:latin typeface="+mn-lt"/>
              </a:rPr>
            </a:br>
            <a:r>
              <a:rPr lang="en-US" sz="3600" dirty="0">
                <a:latin typeface="+mn-lt"/>
              </a:rPr>
              <a:t>(</a:t>
            </a:r>
            <a:r>
              <a:rPr lang="en-US" sz="3600" dirty="0" err="1">
                <a:latin typeface="+mn-lt"/>
              </a:rPr>
              <a:t>SiMR</a:t>
            </a:r>
            <a:r>
              <a:rPr lang="en-US" sz="3600" dirty="0">
                <a:latin typeface="+mn-lt"/>
              </a:rPr>
              <a:t>)</a:t>
            </a:r>
          </a:p>
        </p:txBody>
      </p:sp>
      <p:sp>
        <p:nvSpPr>
          <p:cNvPr id="10" name="Content Placeholder 9">
            <a:extLst>
              <a:ext uri="{FF2B5EF4-FFF2-40B4-BE49-F238E27FC236}">
                <a16:creationId xmlns:a16="http://schemas.microsoft.com/office/drawing/2014/main" id="{18458D7F-614A-A910-C84B-20DDEAA0899A}"/>
              </a:ext>
            </a:extLst>
          </p:cNvPr>
          <p:cNvSpPr>
            <a:spLocks noGrp="1"/>
          </p:cNvSpPr>
          <p:nvPr>
            <p:ph sz="half" idx="2"/>
          </p:nvPr>
        </p:nvSpPr>
        <p:spPr>
          <a:xfrm>
            <a:off x="6096000" y="1697831"/>
            <a:ext cx="5181600" cy="3462338"/>
          </a:xfrm>
        </p:spPr>
        <p:txBody>
          <a:bodyPr>
            <a:normAutofit/>
          </a:bodyPr>
          <a:lstStyle/>
          <a:p>
            <a:pPr marL="0" indent="0">
              <a:buNone/>
            </a:pPr>
            <a:r>
              <a:rPr lang="en-US" sz="2400" dirty="0">
                <a:latin typeface="+mn-lt"/>
              </a:rPr>
              <a:t>As a result of implementing the SSIP, Virginia will increase the statewide percentage of infants and toddlers with IFSPs who substantially increase their rate of growth in the area of positive social-emotional skills (including social relationships) by the time they exit early intervention.</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23</a:t>
            </a:fld>
            <a:endParaRPr lang="en-US"/>
          </a:p>
        </p:txBody>
      </p:sp>
      <p:sp>
        <p:nvSpPr>
          <p:cNvPr id="11" name="Content Placeholder 10">
            <a:extLst>
              <a:ext uri="{FF2B5EF4-FFF2-40B4-BE49-F238E27FC236}">
                <a16:creationId xmlns:a16="http://schemas.microsoft.com/office/drawing/2014/main" id="{3018D4B6-F13B-18D5-2BF3-1877016FF998}"/>
              </a:ext>
            </a:extLst>
          </p:cNvPr>
          <p:cNvSpPr>
            <a:spLocks noGrp="1"/>
          </p:cNvSpPr>
          <p:nvPr>
            <p:ph sz="quarter" idx="13"/>
          </p:nvPr>
        </p:nvSpPr>
        <p:spPr/>
        <p:txBody>
          <a:bodyPr vert="horz" lIns="91440" tIns="45720" rIns="91440" bIns="45720" rtlCol="0" anchor="t">
            <a:noAutofit/>
          </a:bodyPr>
          <a:lstStyle/>
          <a:p>
            <a:r>
              <a:rPr lang="en-US" dirty="0" err="1">
                <a:latin typeface="Helvetica"/>
                <a:cs typeface="Helvetica"/>
              </a:rPr>
              <a:t>SiMR</a:t>
            </a:r>
            <a:endParaRPr lang="en-US" dirty="0" err="1"/>
          </a:p>
        </p:txBody>
      </p:sp>
    </p:spTree>
    <p:extLst>
      <p:ext uri="{BB962C8B-B14F-4D97-AF65-F5344CB8AC3E}">
        <p14:creationId xmlns:p14="http://schemas.microsoft.com/office/powerpoint/2010/main" val="9307779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0697" y="1423017"/>
            <a:ext cx="6939116" cy="1016654"/>
          </a:xfrm>
        </p:spPr>
        <p:txBody>
          <a:bodyPr>
            <a:normAutofit/>
          </a:bodyPr>
          <a:lstStyle/>
          <a:p>
            <a:pPr>
              <a:lnSpc>
                <a:spcPct val="90000"/>
              </a:lnSpc>
            </a:pPr>
            <a:r>
              <a:rPr lang="en-US" b="1">
                <a:solidFill>
                  <a:schemeClr val="tx2">
                    <a:lumMod val="50000"/>
                  </a:schemeClr>
                </a:solidFill>
                <a:latin typeface="Helvetica Light"/>
              </a:rPr>
              <a:t>Broad Improvement Strategies</a:t>
            </a:r>
          </a:p>
        </p:txBody>
      </p:sp>
      <p:graphicFrame>
        <p:nvGraphicFramePr>
          <p:cNvPr id="5" name="Content Placeholder 2">
            <a:extLst>
              <a:ext uri="{FF2B5EF4-FFF2-40B4-BE49-F238E27FC236}">
                <a16:creationId xmlns:a16="http://schemas.microsoft.com/office/drawing/2014/main" id="{761EEFB0-ACCA-C237-16C4-D6EEBF2B63DC}"/>
              </a:ext>
            </a:extLst>
          </p:cNvPr>
          <p:cNvGraphicFramePr>
            <a:graphicFrameLocks noGrp="1"/>
          </p:cNvGraphicFramePr>
          <p:nvPr>
            <p:ph idx="1"/>
          </p:nvPr>
        </p:nvGraphicFramePr>
        <p:xfrm>
          <a:off x="1968364" y="2344590"/>
          <a:ext cx="8171528" cy="3404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2E5C2E2D-EDB1-4781-8B22-6E8B61A36DE7}"/>
              </a:ext>
            </a:extLst>
          </p:cNvPr>
          <p:cNvSpPr>
            <a:spLocks noGrp="1"/>
          </p:cNvSpPr>
          <p:nvPr>
            <p:ph type="ftr" sz="quarter" idx="11"/>
          </p:nvPr>
        </p:nvSpPr>
        <p:spPr>
          <a:xfrm>
            <a:off x="3215639" y="6559919"/>
            <a:ext cx="5760720" cy="274320"/>
          </a:xfrm>
        </p:spPr>
        <p:txBody>
          <a:bodyPr/>
          <a:lstStyle/>
          <a:p>
            <a:r>
              <a:rPr lang="en-US"/>
              <a:t>FFY 2024 SPP/APR VICC Presentation</a:t>
            </a:r>
          </a:p>
        </p:txBody>
      </p:sp>
      <p:sp>
        <p:nvSpPr>
          <p:cNvPr id="6" name="Slide Number Placeholder 5">
            <a:extLst>
              <a:ext uri="{FF2B5EF4-FFF2-40B4-BE49-F238E27FC236}">
                <a16:creationId xmlns:a16="http://schemas.microsoft.com/office/drawing/2014/main" id="{ACF1C892-99B3-494F-B254-E998238DEA0F}"/>
              </a:ext>
            </a:extLst>
          </p:cNvPr>
          <p:cNvSpPr>
            <a:spLocks noGrp="1"/>
          </p:cNvSpPr>
          <p:nvPr>
            <p:ph type="sldNum" sz="quarter" idx="12"/>
          </p:nvPr>
        </p:nvSpPr>
        <p:spPr/>
        <p:txBody>
          <a:bodyPr/>
          <a:lstStyle/>
          <a:p>
            <a:fld id="{D62012FA-C8C8-4816-BECC-BD2AAE39F342}" type="slidenum">
              <a:rPr lang="en-US" smtClean="0"/>
              <a:t>24</a:t>
            </a:fld>
            <a:endParaRPr lang="en-US"/>
          </a:p>
        </p:txBody>
      </p:sp>
      <p:sp>
        <p:nvSpPr>
          <p:cNvPr id="3" name="Date Placeholder 2">
            <a:extLst>
              <a:ext uri="{FF2B5EF4-FFF2-40B4-BE49-F238E27FC236}">
                <a16:creationId xmlns:a16="http://schemas.microsoft.com/office/drawing/2014/main" id="{9DC5E2F3-6CCF-CF0B-1CFE-C08761C74634}"/>
              </a:ext>
            </a:extLst>
          </p:cNvPr>
          <p:cNvSpPr>
            <a:spLocks noGrp="1"/>
          </p:cNvSpPr>
          <p:nvPr>
            <p:ph type="dt" sz="half" idx="10"/>
          </p:nvPr>
        </p:nvSpPr>
        <p:spPr/>
        <p:txBody>
          <a:bodyPr/>
          <a:lstStyle/>
          <a:p>
            <a:r>
              <a:rPr lang="en-US"/>
              <a:t>December 10, 2025</a:t>
            </a:r>
          </a:p>
        </p:txBody>
      </p:sp>
    </p:spTree>
    <p:extLst>
      <p:ext uri="{BB962C8B-B14F-4D97-AF65-F5344CB8AC3E}">
        <p14:creationId xmlns:p14="http://schemas.microsoft.com/office/powerpoint/2010/main" val="1826441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50C97-21AF-4DC8-C81D-08A92A89E369}"/>
              </a:ext>
            </a:extLst>
          </p:cNvPr>
          <p:cNvSpPr>
            <a:spLocks noGrp="1"/>
          </p:cNvSpPr>
          <p:nvPr>
            <p:ph type="title"/>
          </p:nvPr>
        </p:nvSpPr>
        <p:spPr/>
        <p:txBody>
          <a:bodyPr/>
          <a:lstStyle/>
          <a:p>
            <a:r>
              <a:rPr lang="en-US" sz="2800" b="1" dirty="0">
                <a:latin typeface="Helvetica Light"/>
              </a:rPr>
              <a:t>Screening/Eligibility/Assessment</a:t>
            </a:r>
            <a:endParaRPr lang="en-US" sz="2800" dirty="0">
              <a:solidFill>
                <a:srgbClr val="000000"/>
              </a:solidFill>
              <a:latin typeface="Helvetica Light"/>
            </a:endParaRPr>
          </a:p>
          <a:p>
            <a:endParaRPr lang="en-US" dirty="0"/>
          </a:p>
        </p:txBody>
      </p:sp>
      <p:sp>
        <p:nvSpPr>
          <p:cNvPr id="4" name="Date Placeholder 3">
            <a:extLst>
              <a:ext uri="{FF2B5EF4-FFF2-40B4-BE49-F238E27FC236}">
                <a16:creationId xmlns:a16="http://schemas.microsoft.com/office/drawing/2014/main" id="{8848C140-0836-629D-2AE1-91CE0906B732}"/>
              </a:ext>
            </a:extLst>
          </p:cNvPr>
          <p:cNvSpPr>
            <a:spLocks noGrp="1"/>
          </p:cNvSpPr>
          <p:nvPr>
            <p:ph type="dt" sz="half" idx="10"/>
          </p:nvPr>
        </p:nvSpPr>
        <p:spPr/>
        <p:txBody>
          <a:bodyPr/>
          <a:lstStyle/>
          <a:p>
            <a:r>
              <a:rPr lang="en-US"/>
              <a:t>December 10, 2025</a:t>
            </a:r>
          </a:p>
        </p:txBody>
      </p:sp>
      <p:sp>
        <p:nvSpPr>
          <p:cNvPr id="5" name="Footer Placeholder 4">
            <a:extLst>
              <a:ext uri="{FF2B5EF4-FFF2-40B4-BE49-F238E27FC236}">
                <a16:creationId xmlns:a16="http://schemas.microsoft.com/office/drawing/2014/main" id="{FF03F82D-3993-1FEC-0A07-B688B41822DA}"/>
              </a:ext>
            </a:extLst>
          </p:cNvPr>
          <p:cNvSpPr>
            <a:spLocks noGrp="1"/>
          </p:cNvSpPr>
          <p:nvPr>
            <p:ph type="ftr" sz="quarter" idx="11"/>
          </p:nvPr>
        </p:nvSpPr>
        <p:spPr/>
        <p:txBody>
          <a:bodyPr/>
          <a:lstStyle/>
          <a:p>
            <a:r>
              <a:rPr lang="en-US" dirty="0"/>
              <a:t>FFY 2024 SPP/APR VICC Presentation</a:t>
            </a:r>
          </a:p>
        </p:txBody>
      </p:sp>
      <p:sp>
        <p:nvSpPr>
          <p:cNvPr id="6" name="Slide Number Placeholder 5">
            <a:extLst>
              <a:ext uri="{FF2B5EF4-FFF2-40B4-BE49-F238E27FC236}">
                <a16:creationId xmlns:a16="http://schemas.microsoft.com/office/drawing/2014/main" id="{70D32289-CFF6-80CE-0E96-7A865F0C1A36}"/>
              </a:ext>
            </a:extLst>
          </p:cNvPr>
          <p:cNvSpPr>
            <a:spLocks noGrp="1"/>
          </p:cNvSpPr>
          <p:nvPr>
            <p:ph type="sldNum" sz="quarter" idx="12"/>
          </p:nvPr>
        </p:nvSpPr>
        <p:spPr/>
        <p:txBody>
          <a:bodyPr/>
          <a:lstStyle/>
          <a:p>
            <a:fld id="{D62012FA-C8C8-4816-BECC-BD2AAE39F342}" type="slidenum">
              <a:rPr lang="en-US" smtClean="0"/>
              <a:t>25</a:t>
            </a:fld>
            <a:endParaRPr lang="en-US"/>
          </a:p>
        </p:txBody>
      </p:sp>
      <p:graphicFrame>
        <p:nvGraphicFramePr>
          <p:cNvPr id="15" name="Diagram 14">
            <a:extLst>
              <a:ext uri="{FF2B5EF4-FFF2-40B4-BE49-F238E27FC236}">
                <a16:creationId xmlns:a16="http://schemas.microsoft.com/office/drawing/2014/main" id="{44B69F75-EA3A-EB15-D486-CA787B8E809C}"/>
              </a:ext>
            </a:extLst>
          </p:cNvPr>
          <p:cNvGraphicFramePr/>
          <p:nvPr>
            <p:extLst>
              <p:ext uri="{D42A27DB-BD31-4B8C-83A1-F6EECF244321}">
                <p14:modId xmlns:p14="http://schemas.microsoft.com/office/powerpoint/2010/main" val="1754284009"/>
              </p:ext>
            </p:extLst>
          </p:nvPr>
        </p:nvGraphicFramePr>
        <p:xfrm>
          <a:off x="3033623" y="1686464"/>
          <a:ext cx="5348377" cy="43189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49810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6521" y="745795"/>
            <a:ext cx="7053542" cy="1400530"/>
          </a:xfrm>
        </p:spPr>
        <p:txBody>
          <a:bodyPr>
            <a:normAutofit/>
          </a:bodyPr>
          <a:lstStyle/>
          <a:p>
            <a:r>
              <a:rPr lang="en-US" b="1"/>
              <a:t>Service Delivery</a:t>
            </a:r>
          </a:p>
        </p:txBody>
      </p:sp>
      <p:sp>
        <p:nvSpPr>
          <p:cNvPr id="4" name="Footer Placeholder 3">
            <a:extLst>
              <a:ext uri="{FF2B5EF4-FFF2-40B4-BE49-F238E27FC236}">
                <a16:creationId xmlns:a16="http://schemas.microsoft.com/office/drawing/2014/main" id="{E9961434-6498-4ECB-A755-17D6E14F9AF7}"/>
              </a:ext>
            </a:extLst>
          </p:cNvPr>
          <p:cNvSpPr>
            <a:spLocks noGrp="1"/>
          </p:cNvSpPr>
          <p:nvPr>
            <p:ph type="ftr" sz="quarter" idx="11"/>
          </p:nvPr>
        </p:nvSpPr>
        <p:spPr>
          <a:xfrm>
            <a:off x="3215640" y="6562347"/>
            <a:ext cx="5760720" cy="274320"/>
          </a:xfrm>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E6917617-D4FD-471A-B008-0C4ED9E562AC}"/>
              </a:ext>
            </a:extLst>
          </p:cNvPr>
          <p:cNvSpPr>
            <a:spLocks noGrp="1"/>
          </p:cNvSpPr>
          <p:nvPr>
            <p:ph type="sldNum" sz="quarter" idx="12"/>
          </p:nvPr>
        </p:nvSpPr>
        <p:spPr/>
        <p:txBody>
          <a:bodyPr/>
          <a:lstStyle/>
          <a:p>
            <a:fld id="{D62012FA-C8C8-4816-BECC-BD2AAE39F342}" type="slidenum">
              <a:rPr lang="en-US" dirty="0" smtClean="0"/>
              <a:t>26</a:t>
            </a:fld>
            <a:endParaRPr lang="en-US" dirty="0"/>
          </a:p>
        </p:txBody>
      </p:sp>
      <p:sp>
        <p:nvSpPr>
          <p:cNvPr id="3" name="Date Placeholder 2">
            <a:extLst>
              <a:ext uri="{FF2B5EF4-FFF2-40B4-BE49-F238E27FC236}">
                <a16:creationId xmlns:a16="http://schemas.microsoft.com/office/drawing/2014/main" id="{6B9A86A5-75FA-ECF3-AC8A-455359CFA6EA}"/>
              </a:ext>
            </a:extLst>
          </p:cNvPr>
          <p:cNvSpPr>
            <a:spLocks noGrp="1"/>
          </p:cNvSpPr>
          <p:nvPr>
            <p:ph type="dt" sz="half" idx="10"/>
          </p:nvPr>
        </p:nvSpPr>
        <p:spPr/>
        <p:txBody>
          <a:bodyPr/>
          <a:lstStyle/>
          <a:p>
            <a:r>
              <a:rPr lang="en-US"/>
              <a:t>December 10, 2025</a:t>
            </a:r>
          </a:p>
        </p:txBody>
      </p:sp>
      <p:pic>
        <p:nvPicPr>
          <p:cNvPr id="56" name="Picture 55">
            <a:extLst>
              <a:ext uri="{FF2B5EF4-FFF2-40B4-BE49-F238E27FC236}">
                <a16:creationId xmlns:a16="http://schemas.microsoft.com/office/drawing/2014/main" id="{6673D36D-18A3-90D1-FA84-CD51AC38068E}"/>
              </a:ext>
            </a:extLst>
          </p:cNvPr>
          <p:cNvPicPr>
            <a:picLocks noChangeAspect="1"/>
          </p:cNvPicPr>
          <p:nvPr/>
        </p:nvPicPr>
        <p:blipFill>
          <a:blip r:embed="rId3"/>
          <a:stretch>
            <a:fillRect/>
          </a:stretch>
        </p:blipFill>
        <p:spPr>
          <a:xfrm>
            <a:off x="2903089" y="1710906"/>
            <a:ext cx="5106233" cy="4385093"/>
          </a:xfrm>
          <a:prstGeom prst="rect">
            <a:avLst/>
          </a:prstGeom>
        </p:spPr>
      </p:pic>
    </p:spTree>
    <p:extLst>
      <p:ext uri="{BB962C8B-B14F-4D97-AF65-F5344CB8AC3E}">
        <p14:creationId xmlns:p14="http://schemas.microsoft.com/office/powerpoint/2010/main" val="2030470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9085" y="2808991"/>
            <a:ext cx="2629122" cy="593689"/>
          </a:xfrm>
        </p:spPr>
        <p:txBody>
          <a:bodyPr anchor="ctr">
            <a:spAutoFit/>
          </a:bodyPr>
          <a:lstStyle/>
          <a:p>
            <a:r>
              <a:rPr lang="en-US" dirty="0">
                <a:latin typeface="Helvetica Light"/>
              </a:rPr>
              <a:t>Workforce</a:t>
            </a:r>
          </a:p>
        </p:txBody>
      </p:sp>
      <p:graphicFrame>
        <p:nvGraphicFramePr>
          <p:cNvPr id="5" name="Content Placeholder 2">
            <a:extLst>
              <a:ext uri="{FF2B5EF4-FFF2-40B4-BE49-F238E27FC236}">
                <a16:creationId xmlns:a16="http://schemas.microsoft.com/office/drawing/2014/main" id="{4355E7A0-AFF7-FAFC-4714-74561B8E3B54}"/>
              </a:ext>
            </a:extLst>
          </p:cNvPr>
          <p:cNvGraphicFramePr>
            <a:graphicFrameLocks noGrp="1"/>
          </p:cNvGraphicFramePr>
          <p:nvPr>
            <p:ph idx="1"/>
            <p:extLst>
              <p:ext uri="{D42A27DB-BD31-4B8C-83A1-F6EECF244321}">
                <p14:modId xmlns:p14="http://schemas.microsoft.com/office/powerpoint/2010/main" val="1535983009"/>
              </p:ext>
            </p:extLst>
          </p:nvPr>
        </p:nvGraphicFramePr>
        <p:xfrm>
          <a:off x="5671863" y="1258278"/>
          <a:ext cx="4211240" cy="4773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DAF9C8FF-9D45-4B2F-856A-FFAF9FF947B3}"/>
              </a:ext>
            </a:extLst>
          </p:cNvPr>
          <p:cNvSpPr>
            <a:spLocks noGrp="1"/>
          </p:cNvSpPr>
          <p:nvPr>
            <p:ph type="ftr" sz="quarter" idx="11"/>
          </p:nvPr>
        </p:nvSpPr>
        <p:spPr>
          <a:xfrm>
            <a:off x="3215639" y="6567227"/>
            <a:ext cx="5760720" cy="274320"/>
          </a:xfrm>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EB995884-EA02-4350-82D1-262F00F0A7F7}"/>
              </a:ext>
            </a:extLst>
          </p:cNvPr>
          <p:cNvSpPr>
            <a:spLocks noGrp="1"/>
          </p:cNvSpPr>
          <p:nvPr>
            <p:ph type="sldNum" sz="quarter" idx="12"/>
          </p:nvPr>
        </p:nvSpPr>
        <p:spPr/>
        <p:txBody>
          <a:bodyPr/>
          <a:lstStyle/>
          <a:p>
            <a:fld id="{D62012FA-C8C8-4816-BECC-BD2AAE39F342}" type="slidenum">
              <a:rPr lang="en-US" dirty="0" smtClean="0"/>
              <a:t>27</a:t>
            </a:fld>
            <a:endParaRPr lang="en-US" dirty="0"/>
          </a:p>
        </p:txBody>
      </p:sp>
      <p:sp>
        <p:nvSpPr>
          <p:cNvPr id="3" name="Date Placeholder 2">
            <a:extLst>
              <a:ext uri="{FF2B5EF4-FFF2-40B4-BE49-F238E27FC236}">
                <a16:creationId xmlns:a16="http://schemas.microsoft.com/office/drawing/2014/main" id="{5AC31BB3-80D7-EC48-BEC9-4387D85ED47B}"/>
              </a:ext>
            </a:extLst>
          </p:cNvPr>
          <p:cNvSpPr>
            <a:spLocks noGrp="1"/>
          </p:cNvSpPr>
          <p:nvPr>
            <p:ph type="dt" sz="half" idx="10"/>
          </p:nvPr>
        </p:nvSpPr>
        <p:spPr/>
        <p:txBody>
          <a:bodyPr/>
          <a:lstStyle/>
          <a:p>
            <a:r>
              <a:rPr lang="en-US"/>
              <a:t>December 10, 2025</a:t>
            </a:r>
          </a:p>
        </p:txBody>
      </p:sp>
    </p:spTree>
    <p:extLst>
      <p:ext uri="{BB962C8B-B14F-4D97-AF65-F5344CB8AC3E}">
        <p14:creationId xmlns:p14="http://schemas.microsoft.com/office/powerpoint/2010/main" val="7828379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p:txBody>
          <a:bodyPr/>
          <a:lstStyle/>
          <a:p>
            <a:r>
              <a:rPr lang="en-US" dirty="0">
                <a:latin typeface="Helvetica Light"/>
              </a:rPr>
              <a:t>Increased Rate of Growth by Exit</a:t>
            </a:r>
            <a:endParaRPr lang="en-US" dirty="0"/>
          </a:p>
        </p:txBody>
      </p:sp>
      <p:graphicFrame>
        <p:nvGraphicFramePr>
          <p:cNvPr id="8" name="Content Placeholder 7">
            <a:extLst>
              <a:ext uri="{FF2B5EF4-FFF2-40B4-BE49-F238E27FC236}">
                <a16:creationId xmlns:a16="http://schemas.microsoft.com/office/drawing/2014/main" id="{1C734033-E7AE-1D17-732A-2687244C2EF4}"/>
              </a:ext>
            </a:extLst>
          </p:cNvPr>
          <p:cNvGraphicFramePr>
            <a:graphicFrameLocks noGrp="1"/>
          </p:cNvGraphicFramePr>
          <p:nvPr>
            <p:ph idx="1"/>
            <p:extLst>
              <p:ext uri="{D42A27DB-BD31-4B8C-83A1-F6EECF244321}">
                <p14:modId xmlns:p14="http://schemas.microsoft.com/office/powerpoint/2010/main" val="2097989752"/>
              </p:ext>
            </p:extLst>
          </p:nvPr>
        </p:nvGraphicFramePr>
        <p:xfrm>
          <a:off x="474452" y="2587924"/>
          <a:ext cx="10631460" cy="2145794"/>
        </p:xfrm>
        <a:graphic>
          <a:graphicData uri="http://schemas.openxmlformats.org/drawingml/2006/table">
            <a:tbl>
              <a:tblPr firstRow="1" bandRow="1">
                <a:tableStyleId>{5C22544A-7EE6-4342-B048-85BDC9FD1C3A}</a:tableStyleId>
              </a:tblPr>
              <a:tblGrid>
                <a:gridCol w="2126292">
                  <a:extLst>
                    <a:ext uri="{9D8B030D-6E8A-4147-A177-3AD203B41FA5}">
                      <a16:colId xmlns:a16="http://schemas.microsoft.com/office/drawing/2014/main" val="511316217"/>
                    </a:ext>
                  </a:extLst>
                </a:gridCol>
                <a:gridCol w="2126292">
                  <a:extLst>
                    <a:ext uri="{9D8B030D-6E8A-4147-A177-3AD203B41FA5}">
                      <a16:colId xmlns:a16="http://schemas.microsoft.com/office/drawing/2014/main" val="3360542850"/>
                    </a:ext>
                  </a:extLst>
                </a:gridCol>
                <a:gridCol w="2126292">
                  <a:extLst>
                    <a:ext uri="{9D8B030D-6E8A-4147-A177-3AD203B41FA5}">
                      <a16:colId xmlns:a16="http://schemas.microsoft.com/office/drawing/2014/main" val="3093165323"/>
                    </a:ext>
                  </a:extLst>
                </a:gridCol>
                <a:gridCol w="2126292">
                  <a:extLst>
                    <a:ext uri="{9D8B030D-6E8A-4147-A177-3AD203B41FA5}">
                      <a16:colId xmlns:a16="http://schemas.microsoft.com/office/drawing/2014/main" val="3599753057"/>
                    </a:ext>
                  </a:extLst>
                </a:gridCol>
                <a:gridCol w="2126292">
                  <a:extLst>
                    <a:ext uri="{9D8B030D-6E8A-4147-A177-3AD203B41FA5}">
                      <a16:colId xmlns:a16="http://schemas.microsoft.com/office/drawing/2014/main" val="3879576867"/>
                    </a:ext>
                  </a:extLst>
                </a:gridCol>
              </a:tblGrid>
              <a:tr h="1072897">
                <a:tc>
                  <a:txBody>
                    <a:bodyPr/>
                    <a:lstStyle/>
                    <a:p>
                      <a:pPr algn="ctr"/>
                      <a:r>
                        <a:rPr lang="en-US" dirty="0"/>
                        <a:t>FFY 2020</a:t>
                      </a:r>
                    </a:p>
                  </a:txBody>
                  <a:tcPr/>
                </a:tc>
                <a:tc>
                  <a:txBody>
                    <a:bodyPr/>
                    <a:lstStyle/>
                    <a:p>
                      <a:pPr algn="ctr"/>
                      <a:r>
                        <a:rPr lang="en-US" dirty="0"/>
                        <a:t>FFY 2021</a:t>
                      </a:r>
                    </a:p>
                  </a:txBody>
                  <a:tcPr/>
                </a:tc>
                <a:tc>
                  <a:txBody>
                    <a:bodyPr/>
                    <a:lstStyle/>
                    <a:p>
                      <a:pPr algn="ctr"/>
                      <a:r>
                        <a:rPr lang="en-US" dirty="0"/>
                        <a:t>FFY 2022</a:t>
                      </a:r>
                    </a:p>
                  </a:txBody>
                  <a:tcPr/>
                </a:tc>
                <a:tc>
                  <a:txBody>
                    <a:bodyPr/>
                    <a:lstStyle/>
                    <a:p>
                      <a:pPr algn="ctr"/>
                      <a:r>
                        <a:rPr lang="en-US" dirty="0"/>
                        <a:t>FFY 2023</a:t>
                      </a:r>
                    </a:p>
                  </a:txBody>
                  <a:tcPr/>
                </a:tc>
                <a:tc>
                  <a:txBody>
                    <a:bodyPr/>
                    <a:lstStyle/>
                    <a:p>
                      <a:pPr algn="ctr"/>
                      <a:r>
                        <a:rPr lang="en-US" dirty="0"/>
                        <a:t>FFY 2024</a:t>
                      </a:r>
                    </a:p>
                  </a:txBody>
                  <a:tcPr/>
                </a:tc>
                <a:extLst>
                  <a:ext uri="{0D108BD9-81ED-4DB2-BD59-A6C34878D82A}">
                    <a16:rowId xmlns:a16="http://schemas.microsoft.com/office/drawing/2014/main" val="3850359343"/>
                  </a:ext>
                </a:extLst>
              </a:tr>
              <a:tr h="1072897">
                <a:tc>
                  <a:txBody>
                    <a:bodyPr/>
                    <a:lstStyle/>
                    <a:p>
                      <a:pPr algn="ctr"/>
                      <a:r>
                        <a:rPr lang="en-US" dirty="0">
                          <a:solidFill>
                            <a:schemeClr val="bg2">
                              <a:lumMod val="10000"/>
                            </a:schemeClr>
                          </a:solidFill>
                        </a:rPr>
                        <a:t>61.6%</a:t>
                      </a:r>
                    </a:p>
                  </a:txBody>
                  <a:tcPr/>
                </a:tc>
                <a:tc>
                  <a:txBody>
                    <a:bodyPr/>
                    <a:lstStyle/>
                    <a:p>
                      <a:pPr algn="ctr"/>
                      <a:r>
                        <a:rPr lang="en-US" dirty="0">
                          <a:solidFill>
                            <a:schemeClr val="bg2">
                              <a:lumMod val="10000"/>
                            </a:schemeClr>
                          </a:solidFill>
                        </a:rPr>
                        <a:t>63.2%</a:t>
                      </a:r>
                    </a:p>
                  </a:txBody>
                  <a:tcPr/>
                </a:tc>
                <a:tc>
                  <a:txBody>
                    <a:bodyPr/>
                    <a:lstStyle/>
                    <a:p>
                      <a:pPr algn="ctr"/>
                      <a:r>
                        <a:rPr lang="en-US" dirty="0">
                          <a:solidFill>
                            <a:schemeClr val="bg2">
                              <a:lumMod val="10000"/>
                            </a:schemeClr>
                          </a:solidFill>
                        </a:rPr>
                        <a:t>64.2%</a:t>
                      </a:r>
                    </a:p>
                  </a:txBody>
                  <a:tcPr/>
                </a:tc>
                <a:tc>
                  <a:txBody>
                    <a:bodyPr/>
                    <a:lstStyle/>
                    <a:p>
                      <a:pPr algn="ctr"/>
                      <a:r>
                        <a:rPr lang="en-US" dirty="0">
                          <a:solidFill>
                            <a:schemeClr val="bg2">
                              <a:lumMod val="10000"/>
                            </a:schemeClr>
                          </a:solidFill>
                        </a:rPr>
                        <a:t>64.6%</a:t>
                      </a:r>
                    </a:p>
                  </a:txBody>
                  <a:tcPr/>
                </a:tc>
                <a:tc>
                  <a:txBody>
                    <a:bodyPr/>
                    <a:lstStyle/>
                    <a:p>
                      <a:pPr algn="ctr"/>
                      <a:r>
                        <a:rPr lang="en-US" dirty="0">
                          <a:solidFill>
                            <a:schemeClr val="bg2">
                              <a:lumMod val="10000"/>
                            </a:schemeClr>
                          </a:solidFill>
                        </a:rPr>
                        <a:t>63.9%</a:t>
                      </a:r>
                    </a:p>
                  </a:txBody>
                  <a:tcPr/>
                </a:tc>
                <a:extLst>
                  <a:ext uri="{0D108BD9-81ED-4DB2-BD59-A6C34878D82A}">
                    <a16:rowId xmlns:a16="http://schemas.microsoft.com/office/drawing/2014/main" val="1274912088"/>
                  </a:ext>
                </a:extLst>
              </a:tr>
            </a:tbl>
          </a:graphicData>
        </a:graphic>
      </p:graphicFrame>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dirty="0"/>
              <a:t>FFY 2024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dirty="0" smtClean="0"/>
              <a:t>28</a:t>
            </a:fld>
            <a:endParaRPr lang="en-US" dirty="0"/>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vert="horz" lIns="91440" tIns="45720" rIns="91440" bIns="45720" rtlCol="0" anchor="t">
            <a:noAutofit/>
          </a:bodyPr>
          <a:lstStyle/>
          <a:p>
            <a:r>
              <a:rPr lang="en-US" dirty="0">
                <a:latin typeface="Helvetica"/>
                <a:cs typeface="Helvetica"/>
              </a:rPr>
              <a:t>Results</a:t>
            </a:r>
            <a:endParaRPr lang="en-US" dirty="0"/>
          </a:p>
        </p:txBody>
      </p:sp>
      <p:sp>
        <p:nvSpPr>
          <p:cNvPr id="9" name="TextBox 8">
            <a:extLst>
              <a:ext uri="{FF2B5EF4-FFF2-40B4-BE49-F238E27FC236}">
                <a16:creationId xmlns:a16="http://schemas.microsoft.com/office/drawing/2014/main" id="{D38E7981-EB90-EDD8-3184-69F9A2BBD16A}"/>
              </a:ext>
            </a:extLst>
          </p:cNvPr>
          <p:cNvSpPr txBox="1"/>
          <p:nvPr/>
        </p:nvSpPr>
        <p:spPr>
          <a:xfrm>
            <a:off x="3718205" y="4872403"/>
            <a:ext cx="413971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t>Target = 64.9%</a:t>
            </a:r>
          </a:p>
        </p:txBody>
      </p:sp>
    </p:spTree>
    <p:extLst>
      <p:ext uri="{BB962C8B-B14F-4D97-AF65-F5344CB8AC3E}">
        <p14:creationId xmlns:p14="http://schemas.microsoft.com/office/powerpoint/2010/main" val="1237833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dirty="0"/>
              <a:t>FFY 2024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dirty="0" smtClean="0"/>
              <a:t>29</a:t>
            </a:fld>
            <a:endParaRPr lang="en-US" dirty="0"/>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endParaRPr lang="en-US" dirty="0"/>
          </a:p>
          <a:p>
            <a:endParaRPr lang="en-US" dirty="0"/>
          </a:p>
        </p:txBody>
      </p:sp>
      <p:pic>
        <p:nvPicPr>
          <p:cNvPr id="8" name="Content Placeholder 7" descr="Website - Highway sign image">
            <a:extLst>
              <a:ext uri="{FF2B5EF4-FFF2-40B4-BE49-F238E27FC236}">
                <a16:creationId xmlns:a16="http://schemas.microsoft.com/office/drawing/2014/main" id="{1CF27CDD-F696-71B6-71CA-6E8C28D1C656}"/>
              </a:ext>
            </a:extLst>
          </p:cNvPr>
          <p:cNvPicPr>
            <a:picLocks noGrp="1" noChangeAspect="1"/>
          </p:cNvPicPr>
          <p:nvPr>
            <p:ph idx="1"/>
          </p:nvPr>
        </p:nvPicPr>
        <p:blipFill rotWithShape="1">
          <a:blip r:embed="rId2">
            <a:duotone>
              <a:prstClr val="black"/>
              <a:schemeClr val="accent5">
                <a:tint val="45000"/>
                <a:satMod val="400000"/>
              </a:schemeClr>
            </a:duotone>
            <a:alphaModFix amt="25000"/>
            <a:extLst>
              <a:ext uri="{28A0092B-C50C-407E-A947-70E740481C1C}">
                <a14:useLocalDpi xmlns:a14="http://schemas.microsoft.com/office/drawing/2010/main" val="0"/>
              </a:ext>
            </a:extLst>
          </a:blip>
          <a:srcRect l="7670" t="9091" r="11421"/>
          <a:stretch/>
        </p:blipFill>
        <p:spPr>
          <a:xfrm>
            <a:off x="285750" y="1051718"/>
            <a:ext cx="6232897" cy="4668838"/>
          </a:xfrm>
          <a:prstGeom prst="rect">
            <a:avLst/>
          </a:prstGeom>
        </p:spPr>
      </p:pic>
      <p:sp>
        <p:nvSpPr>
          <p:cNvPr id="9" name="TextBox 8">
            <a:extLst>
              <a:ext uri="{FF2B5EF4-FFF2-40B4-BE49-F238E27FC236}">
                <a16:creationId xmlns:a16="http://schemas.microsoft.com/office/drawing/2014/main" id="{649FC922-9DFA-F0D4-644F-3FD8A453D832}"/>
              </a:ext>
            </a:extLst>
          </p:cNvPr>
          <p:cNvSpPr txBox="1"/>
          <p:nvPr/>
        </p:nvSpPr>
        <p:spPr>
          <a:xfrm>
            <a:off x="5715000" y="2348930"/>
            <a:ext cx="5781675" cy="2074414"/>
          </a:xfrm>
          <a:prstGeom prst="rect">
            <a:avLst/>
          </a:prstGeom>
          <a:noFill/>
        </p:spPr>
        <p:txBody>
          <a:bodyPr wrap="square" rtlCol="0">
            <a:spAutoFit/>
          </a:bodyPr>
          <a:lstStyle/>
          <a:p>
            <a:pPr>
              <a:lnSpc>
                <a:spcPct val="90000"/>
              </a:lnSpc>
              <a:spcBef>
                <a:spcPct val="0"/>
              </a:spcBef>
              <a:spcAft>
                <a:spcPts val="600"/>
              </a:spcAft>
            </a:pPr>
            <a:r>
              <a:rPr lang="en-US" sz="4400" dirty="0">
                <a:solidFill>
                  <a:schemeClr val="tx2"/>
                </a:solidFill>
                <a:ea typeface="+mj-ea"/>
                <a:cs typeface="+mj-cs"/>
              </a:rPr>
              <a:t>Draft SPP/APR,</a:t>
            </a:r>
          </a:p>
          <a:p>
            <a:pPr>
              <a:lnSpc>
                <a:spcPct val="90000"/>
              </a:lnSpc>
              <a:spcBef>
                <a:spcPct val="0"/>
              </a:spcBef>
              <a:spcAft>
                <a:spcPts val="600"/>
              </a:spcAft>
            </a:pPr>
            <a:r>
              <a:rPr lang="en-US" sz="4400" dirty="0">
                <a:solidFill>
                  <a:schemeClr val="tx2"/>
                </a:solidFill>
                <a:ea typeface="+mj-ea"/>
                <a:cs typeface="+mj-cs"/>
              </a:rPr>
              <a:t>including SSIP report,</a:t>
            </a:r>
          </a:p>
          <a:p>
            <a:pPr>
              <a:lnSpc>
                <a:spcPct val="90000"/>
              </a:lnSpc>
              <a:spcBef>
                <a:spcPct val="0"/>
              </a:spcBef>
              <a:spcAft>
                <a:spcPts val="600"/>
              </a:spcAft>
            </a:pPr>
            <a:r>
              <a:rPr lang="en-US" sz="4400" dirty="0">
                <a:solidFill>
                  <a:schemeClr val="tx2"/>
                </a:solidFill>
                <a:ea typeface="+mj-ea"/>
                <a:cs typeface="+mj-cs"/>
              </a:rPr>
              <a:t>coming soon.</a:t>
            </a:r>
          </a:p>
        </p:txBody>
      </p:sp>
    </p:spTree>
    <p:extLst>
      <p:ext uri="{BB962C8B-B14F-4D97-AF65-F5344CB8AC3E}">
        <p14:creationId xmlns:p14="http://schemas.microsoft.com/office/powerpoint/2010/main" val="2826212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a:xfrm>
            <a:off x="285750" y="6173787"/>
            <a:ext cx="1847850" cy="365125"/>
          </a:xfrm>
        </p:spPr>
        <p:txBody>
          <a:bodyPr anchor="ctr">
            <a:normAutofit/>
          </a:bodyPr>
          <a:lstStyle/>
          <a:p>
            <a:pPr>
              <a:spcAft>
                <a:spcPts val="600"/>
              </a:spcAft>
            </a:pPr>
            <a:r>
              <a:rPr lang="en-US"/>
              <a:t>December 10, 2025</a:t>
            </a:r>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2024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3</a:t>
            </a:fld>
            <a:endParaRPr lang="en-US"/>
          </a:p>
        </p:txBody>
      </p:sp>
      <p:sp>
        <p:nvSpPr>
          <p:cNvPr id="3" name="Content Placeholder 2">
            <a:extLst>
              <a:ext uri="{FF2B5EF4-FFF2-40B4-BE49-F238E27FC236}">
                <a16:creationId xmlns:a16="http://schemas.microsoft.com/office/drawing/2014/main" id="{7576D661-B6B1-10D2-A875-2AC20B89DE6B}"/>
              </a:ext>
            </a:extLst>
          </p:cNvPr>
          <p:cNvSpPr>
            <a:spLocks noGrp="1"/>
          </p:cNvSpPr>
          <p:nvPr>
            <p:ph sz="quarter" idx="13"/>
          </p:nvPr>
        </p:nvSpPr>
        <p:spPr>
          <a:xfrm>
            <a:off x="544513" y="1219200"/>
            <a:ext cx="4271962" cy="3095625"/>
          </a:xfrm>
        </p:spPr>
        <p:txBody>
          <a:bodyPr anchorCtr="0">
            <a:normAutofit/>
          </a:bodyPr>
          <a:lstStyle/>
          <a:p>
            <a:pPr marL="0" indent="0" defTabSz="457200">
              <a:buClr>
                <a:schemeClr val="tx1"/>
              </a:buClr>
              <a:buNone/>
            </a:pPr>
            <a:r>
              <a:rPr lang="en-US" sz="3200" b="1" dirty="0"/>
              <a:t>S</a:t>
            </a:r>
            <a:r>
              <a:rPr lang="en-US" sz="3200" dirty="0"/>
              <a:t>tate</a:t>
            </a:r>
            <a:br>
              <a:rPr lang="en-US" sz="3200" dirty="0"/>
            </a:br>
            <a:r>
              <a:rPr lang="en-US" sz="3200" b="1" dirty="0"/>
              <a:t>P</a:t>
            </a:r>
            <a:r>
              <a:rPr lang="en-US" sz="3200" dirty="0"/>
              <a:t>erformance</a:t>
            </a:r>
            <a:br>
              <a:rPr lang="en-US" sz="3200" dirty="0"/>
            </a:br>
            <a:r>
              <a:rPr lang="en-US" sz="3200" b="1" dirty="0"/>
              <a:t>P</a:t>
            </a:r>
            <a:r>
              <a:rPr lang="en-US" sz="3200" dirty="0"/>
              <a:t>lan /</a:t>
            </a:r>
            <a:br>
              <a:rPr lang="en-US" sz="3200" dirty="0"/>
            </a:br>
            <a:r>
              <a:rPr lang="en-US" sz="3200" b="1" dirty="0"/>
              <a:t>A</a:t>
            </a:r>
            <a:r>
              <a:rPr lang="en-US" sz="3200" dirty="0"/>
              <a:t>nnual</a:t>
            </a:r>
            <a:br>
              <a:rPr lang="en-US" sz="3200" dirty="0"/>
            </a:br>
            <a:r>
              <a:rPr lang="en-US" sz="3200" b="1" dirty="0"/>
              <a:t>P</a:t>
            </a:r>
            <a:r>
              <a:rPr lang="en-US" sz="3200" dirty="0"/>
              <a:t>erformance</a:t>
            </a:r>
            <a:br>
              <a:rPr lang="en-US" sz="3200" dirty="0"/>
            </a:br>
            <a:r>
              <a:rPr lang="en-US" sz="3200" b="1" dirty="0"/>
              <a:t>R</a:t>
            </a:r>
            <a:r>
              <a:rPr lang="en-US" sz="3200" dirty="0"/>
              <a:t>eport</a:t>
            </a:r>
          </a:p>
        </p:txBody>
      </p:sp>
      <p:sp>
        <p:nvSpPr>
          <p:cNvPr id="8" name="Content Placeholder 7">
            <a:extLst>
              <a:ext uri="{FF2B5EF4-FFF2-40B4-BE49-F238E27FC236}">
                <a16:creationId xmlns:a16="http://schemas.microsoft.com/office/drawing/2014/main" id="{088DFF86-74BF-0745-40D5-C2E570ED5E57}"/>
              </a:ext>
            </a:extLst>
          </p:cNvPr>
          <p:cNvSpPr>
            <a:spLocks noGrp="1"/>
          </p:cNvSpPr>
          <p:nvPr>
            <p:ph sz="quarter" idx="14"/>
          </p:nvPr>
        </p:nvSpPr>
        <p:spPr>
          <a:xfrm>
            <a:off x="5014913" y="1219200"/>
            <a:ext cx="5375275" cy="4611688"/>
          </a:xfrm>
        </p:spPr>
        <p:txBody>
          <a:bodyPr>
            <a:normAutofit/>
          </a:bodyPr>
          <a:lstStyle/>
          <a:p>
            <a:pPr defTabSz="457200">
              <a:buClr>
                <a:schemeClr val="tx1"/>
              </a:buClr>
            </a:pPr>
            <a:r>
              <a:rPr lang="en-US" sz="2800" dirty="0"/>
              <a:t>States report annually to the U.S. Department of Education, Office of Special Education Programs (OSEP)</a:t>
            </a:r>
          </a:p>
          <a:p>
            <a:pPr defTabSz="457200">
              <a:buClr>
                <a:schemeClr val="tx1"/>
              </a:buClr>
            </a:pPr>
            <a:r>
              <a:rPr lang="en-US" sz="2800" u="sng" dirty="0"/>
              <a:t>12</a:t>
            </a:r>
            <a:r>
              <a:rPr lang="en-US" sz="2800" dirty="0"/>
              <a:t> Part C Indicators</a:t>
            </a:r>
          </a:p>
          <a:p>
            <a:pPr lvl="1" defTabSz="457200">
              <a:buClr>
                <a:schemeClr val="tx1"/>
              </a:buClr>
            </a:pPr>
            <a:r>
              <a:rPr lang="en-US" sz="2800" dirty="0"/>
              <a:t>Compliance</a:t>
            </a:r>
          </a:p>
          <a:p>
            <a:pPr lvl="1" defTabSz="457200">
              <a:buClr>
                <a:schemeClr val="tx1"/>
              </a:buClr>
            </a:pPr>
            <a:r>
              <a:rPr lang="en-US" sz="2800" dirty="0"/>
              <a:t>Performance</a:t>
            </a:r>
          </a:p>
          <a:p>
            <a:pPr defTabSz="457200">
              <a:buClr>
                <a:schemeClr val="tx1"/>
              </a:buClr>
            </a:pPr>
            <a:r>
              <a:rPr lang="en-US" sz="2800" dirty="0"/>
              <a:t>Due February 2, 2026</a:t>
            </a:r>
          </a:p>
          <a:p>
            <a:endParaRPr lang="en-US" dirty="0"/>
          </a:p>
        </p:txBody>
      </p:sp>
      <p:sp>
        <p:nvSpPr>
          <p:cNvPr id="10" name="Content Placeholder 9">
            <a:extLst>
              <a:ext uri="{FF2B5EF4-FFF2-40B4-BE49-F238E27FC236}">
                <a16:creationId xmlns:a16="http://schemas.microsoft.com/office/drawing/2014/main" id="{5F2DB8C9-39B9-3C3E-1551-548BF458F63B}"/>
              </a:ext>
            </a:extLst>
          </p:cNvPr>
          <p:cNvSpPr>
            <a:spLocks noGrp="1"/>
          </p:cNvSpPr>
          <p:nvPr>
            <p:ph sz="quarter" idx="15"/>
          </p:nvPr>
        </p:nvSpPr>
        <p:spPr>
          <a:xfrm>
            <a:off x="3273218" y="493160"/>
            <a:ext cx="7246938" cy="321732"/>
          </a:xfrm>
        </p:spPr>
        <p:txBody>
          <a:bodyPr>
            <a:normAutofit/>
          </a:bodyPr>
          <a:lstStyle/>
          <a:p>
            <a:r>
              <a:rPr lang="en-US" sz="1500"/>
              <a:t>SPP/APR Overview</a:t>
            </a:r>
          </a:p>
        </p:txBody>
      </p:sp>
    </p:spTree>
    <p:extLst>
      <p:ext uri="{BB962C8B-B14F-4D97-AF65-F5344CB8AC3E}">
        <p14:creationId xmlns:p14="http://schemas.microsoft.com/office/powerpoint/2010/main" val="3094779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FC6D3B4F-654C-9A9B-0B30-74B2A2A3C3E8}"/>
              </a:ext>
            </a:extLst>
          </p:cNvPr>
          <p:cNvSpPr>
            <a:spLocks noGrp="1"/>
          </p:cNvSpPr>
          <p:nvPr>
            <p:ph type="title"/>
          </p:nvPr>
        </p:nvSpPr>
        <p:spPr>
          <a:xfrm>
            <a:off x="285750" y="995756"/>
            <a:ext cx="10972800" cy="914400"/>
          </a:xfrm>
        </p:spPr>
        <p:txBody>
          <a:bodyPr/>
          <a:lstStyle/>
          <a:p>
            <a:r>
              <a:rPr lang="en-US" dirty="0"/>
              <a:t>C1: Timely Initiation of Services</a:t>
            </a:r>
          </a:p>
        </p:txBody>
      </p:sp>
      <p:graphicFrame>
        <p:nvGraphicFramePr>
          <p:cNvPr id="18" name="Content Placeholder 13">
            <a:extLst>
              <a:ext uri="{FF2B5EF4-FFF2-40B4-BE49-F238E27FC236}">
                <a16:creationId xmlns:a16="http://schemas.microsoft.com/office/drawing/2014/main" id="{B00BF224-5E16-435E-2D0B-48755300B09C}"/>
              </a:ext>
            </a:extLst>
          </p:cNvPr>
          <p:cNvGraphicFramePr>
            <a:graphicFrameLocks noGrp="1"/>
          </p:cNvGraphicFramePr>
          <p:nvPr>
            <p:ph sz="half" idx="1"/>
            <p:extLst>
              <p:ext uri="{D42A27DB-BD31-4B8C-83A1-F6EECF244321}">
                <p14:modId xmlns:p14="http://schemas.microsoft.com/office/powerpoint/2010/main" val="944408941"/>
              </p:ext>
            </p:extLst>
          </p:nvPr>
        </p:nvGraphicFramePr>
        <p:xfrm>
          <a:off x="4400550" y="1910156"/>
          <a:ext cx="68580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20" name="Content Placeholder 19">
            <a:extLst>
              <a:ext uri="{FF2B5EF4-FFF2-40B4-BE49-F238E27FC236}">
                <a16:creationId xmlns:a16="http://schemas.microsoft.com/office/drawing/2014/main" id="{C1FB588A-0CF1-44D0-BC14-4C74EBC3FE06}"/>
              </a:ext>
            </a:extLst>
          </p:cNvPr>
          <p:cNvSpPr>
            <a:spLocks noGrp="1"/>
          </p:cNvSpPr>
          <p:nvPr>
            <p:ph sz="half" idx="2"/>
          </p:nvPr>
        </p:nvSpPr>
        <p:spPr>
          <a:xfrm>
            <a:off x="285750" y="1910156"/>
            <a:ext cx="4114800" cy="4114800"/>
          </a:xfrm>
        </p:spPr>
        <p:txBody>
          <a:bodyPr anchor="t" anchorCtr="0">
            <a:normAutofit/>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Service begin w/in 30 days of date family signs IFSP</a:t>
            </a:r>
          </a:p>
          <a:p>
            <a:pPr>
              <a:buClr>
                <a:schemeClr val="tx1"/>
              </a:buClr>
              <a:buSzPct val="100000"/>
            </a:pPr>
            <a:r>
              <a:rPr lang="en-US" sz="2400" dirty="0">
                <a:latin typeface="Helvetica" panose="020B0604020202020204" pitchFamily="34" charset="0"/>
                <a:cs typeface="Helvetica" panose="020B0604020202020204" pitchFamily="34" charset="0"/>
              </a:rPr>
              <a:t>FFY 2024 state target = 100%</a:t>
            </a:r>
          </a:p>
          <a:p>
            <a:pPr>
              <a:buClr>
                <a:schemeClr val="tx1"/>
              </a:buClr>
              <a:buSzPct val="100000"/>
            </a:pPr>
            <a:r>
              <a:rPr lang="en-US" sz="2400" dirty="0">
                <a:latin typeface="Helvetica" panose="020B0604020202020204" pitchFamily="34" charset="0"/>
                <a:cs typeface="Helvetica" panose="020B0604020202020204" pitchFamily="34" charset="0"/>
              </a:rPr>
              <a:t>FFY 2024 state result = 98.0%</a:t>
            </a:r>
          </a:p>
          <a:p>
            <a:pPr>
              <a:buClr>
                <a:schemeClr val="tx1"/>
              </a:buClr>
              <a:buSzPct val="100000"/>
            </a:pPr>
            <a:r>
              <a:rPr lang="en-US" sz="2400" dirty="0">
                <a:latin typeface="Helvetica" panose="020B0604020202020204" pitchFamily="34" charset="0"/>
                <a:cs typeface="Helvetica" panose="020B0604020202020204" pitchFamily="34" charset="0"/>
              </a:rPr>
              <a:t>SLIPPAGE</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4</a:t>
            </a:fld>
            <a:endParaRPr lang="en-US"/>
          </a:p>
        </p:txBody>
      </p:sp>
      <p:sp>
        <p:nvSpPr>
          <p:cNvPr id="21" name="Content Placeholder 20">
            <a:extLst>
              <a:ext uri="{FF2B5EF4-FFF2-40B4-BE49-F238E27FC236}">
                <a16:creationId xmlns:a16="http://schemas.microsoft.com/office/drawing/2014/main" id="{470F045C-8B8C-1D88-1419-4F280EBAC997}"/>
              </a:ext>
            </a:extLst>
          </p:cNvPr>
          <p:cNvSpPr>
            <a:spLocks noGrp="1"/>
          </p:cNvSpPr>
          <p:nvPr>
            <p:ph sz="quarter" idx="13"/>
          </p:nvPr>
        </p:nvSpPr>
        <p:spPr/>
        <p:txBody>
          <a:bodyPr/>
          <a:lstStyle/>
          <a:p>
            <a:r>
              <a:rPr lang="en-US" dirty="0"/>
              <a:t>Compliance Indicator C-1</a:t>
            </a:r>
          </a:p>
        </p:txBody>
      </p:sp>
    </p:spTree>
    <p:extLst>
      <p:ext uri="{BB962C8B-B14F-4D97-AF65-F5344CB8AC3E}">
        <p14:creationId xmlns:p14="http://schemas.microsoft.com/office/powerpoint/2010/main" val="619844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999195"/>
            <a:ext cx="10972800" cy="914400"/>
          </a:xfrm>
        </p:spPr>
        <p:txBody>
          <a:bodyPr/>
          <a:lstStyle/>
          <a:p>
            <a:r>
              <a:rPr lang="en-US" dirty="0"/>
              <a:t>C7: 45-Day Timeline</a:t>
            </a:r>
          </a:p>
        </p:txBody>
      </p:sp>
      <p:sp>
        <p:nvSpPr>
          <p:cNvPr id="8" name="Content Placeholder 7">
            <a:extLst>
              <a:ext uri="{FF2B5EF4-FFF2-40B4-BE49-F238E27FC236}">
                <a16:creationId xmlns:a16="http://schemas.microsoft.com/office/drawing/2014/main" id="{E2E2CE48-4543-B159-8819-961BD932CCF9}"/>
              </a:ext>
            </a:extLst>
          </p:cNvPr>
          <p:cNvSpPr>
            <a:spLocks noGrp="1"/>
          </p:cNvSpPr>
          <p:nvPr>
            <p:ph sz="half" idx="1"/>
          </p:nvPr>
        </p:nvSpPr>
        <p:spPr>
          <a:xfrm>
            <a:off x="285750" y="1913595"/>
            <a:ext cx="4114800" cy="4114800"/>
          </a:xfrm>
        </p:spPr>
        <p:txBody>
          <a:bodyPr anchor="t" anchorCtr="0">
            <a:noAutofit/>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Initial meeting to develop IFSP w/in 45 days referral</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2024 target = 100.0%</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2024 result = 98.5%</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SLIPPAGE</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5</a:t>
            </a:fld>
            <a:endParaRPr lang="en-US"/>
          </a:p>
        </p:txBody>
      </p:sp>
      <p:sp>
        <p:nvSpPr>
          <p:cNvPr id="9" name="Content Placeholder 8">
            <a:extLst>
              <a:ext uri="{FF2B5EF4-FFF2-40B4-BE49-F238E27FC236}">
                <a16:creationId xmlns:a16="http://schemas.microsoft.com/office/drawing/2014/main" id="{5CB26F00-3743-DDE1-DF06-898CCDEA504F}"/>
              </a:ext>
            </a:extLst>
          </p:cNvPr>
          <p:cNvSpPr>
            <a:spLocks noGrp="1"/>
          </p:cNvSpPr>
          <p:nvPr>
            <p:ph sz="quarter" idx="13"/>
          </p:nvPr>
        </p:nvSpPr>
        <p:spPr/>
        <p:txBody>
          <a:bodyPr/>
          <a:lstStyle/>
          <a:p>
            <a:r>
              <a:rPr lang="en-US" dirty="0"/>
              <a:t>Compliance Indicator C7</a:t>
            </a:r>
          </a:p>
        </p:txBody>
      </p:sp>
      <p:graphicFrame>
        <p:nvGraphicFramePr>
          <p:cNvPr id="12" name="Content Placeholder 8">
            <a:extLst>
              <a:ext uri="{FF2B5EF4-FFF2-40B4-BE49-F238E27FC236}">
                <a16:creationId xmlns:a16="http://schemas.microsoft.com/office/drawing/2014/main" id="{3C484CCD-3B6D-E191-CF42-5BC748B434AF}"/>
              </a:ext>
            </a:extLst>
          </p:cNvPr>
          <p:cNvGraphicFramePr>
            <a:graphicFrameLocks noGrp="1"/>
          </p:cNvGraphicFramePr>
          <p:nvPr>
            <p:ph sz="half" idx="2"/>
            <p:extLst>
              <p:ext uri="{D42A27DB-BD31-4B8C-83A1-F6EECF244321}">
                <p14:modId xmlns:p14="http://schemas.microsoft.com/office/powerpoint/2010/main" val="3374116652"/>
              </p:ext>
            </p:extLst>
          </p:nvPr>
        </p:nvGraphicFramePr>
        <p:xfrm>
          <a:off x="4400550" y="1913595"/>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0955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40407"/>
            <a:ext cx="10972800" cy="914400"/>
          </a:xfrm>
        </p:spPr>
        <p:txBody>
          <a:bodyPr/>
          <a:lstStyle/>
          <a:p>
            <a:r>
              <a:rPr lang="en-US" dirty="0"/>
              <a:t>C8A: Transition Plan Steps &amp; Services</a:t>
            </a:r>
          </a:p>
        </p:txBody>
      </p:sp>
      <p:sp>
        <p:nvSpPr>
          <p:cNvPr id="12" name="Content Placeholder 11">
            <a:extLst>
              <a:ext uri="{FF2B5EF4-FFF2-40B4-BE49-F238E27FC236}">
                <a16:creationId xmlns:a16="http://schemas.microsoft.com/office/drawing/2014/main" id="{1C616E57-1F68-F6CE-026E-E814706B3502}"/>
              </a:ext>
            </a:extLst>
          </p:cNvPr>
          <p:cNvSpPr>
            <a:spLocks noGrp="1"/>
          </p:cNvSpPr>
          <p:nvPr>
            <p:ph sz="half" idx="1"/>
          </p:nvPr>
        </p:nvSpPr>
        <p:spPr>
          <a:xfrm>
            <a:off x="285750" y="1954807"/>
            <a:ext cx="4114800" cy="4114800"/>
          </a:xfrm>
        </p:spPr>
        <p:txBody>
          <a:bodyPr>
            <a:norm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All children for whom transition planning is required have completed plans developed in accordance with requirements and timelines</a:t>
            </a:r>
          </a:p>
          <a:p>
            <a:pPr>
              <a:buClr>
                <a:schemeClr val="tx1"/>
              </a:buClr>
              <a:buSzPct val="100000"/>
            </a:pPr>
            <a:r>
              <a:rPr lang="en-US" sz="2400" dirty="0">
                <a:latin typeface="Helvetica" panose="020B0604020202020204" pitchFamily="34" charset="0"/>
                <a:cs typeface="Helvetica" panose="020B0604020202020204" pitchFamily="34" charset="0"/>
              </a:rPr>
              <a:t>FFY 2024 target = 100%</a:t>
            </a:r>
          </a:p>
          <a:p>
            <a:pPr>
              <a:buClr>
                <a:schemeClr val="tx1"/>
              </a:buClr>
              <a:buSzPct val="100000"/>
            </a:pPr>
            <a:r>
              <a:rPr lang="en-US" sz="2400" dirty="0">
                <a:latin typeface="Helvetica" panose="020B0604020202020204" pitchFamily="34" charset="0"/>
                <a:cs typeface="Helvetica" panose="020B0604020202020204" pitchFamily="34" charset="0"/>
              </a:rPr>
              <a:t>FFY 2024 result = 99.5%</a:t>
            </a:r>
          </a:p>
          <a:p>
            <a:pPr>
              <a:buClr>
                <a:schemeClr val="tx1"/>
              </a:buClr>
              <a:buSzPct val="100000"/>
            </a:pPr>
            <a:r>
              <a:rPr lang="en-US" sz="2400" dirty="0">
                <a:latin typeface="Helvetica" panose="020B0604020202020204" pitchFamily="34" charset="0"/>
                <a:cs typeface="Helvetica" panose="020B0604020202020204" pitchFamily="34" charset="0"/>
              </a:rPr>
              <a:t>No Slippage</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6</a:t>
            </a:fld>
            <a:endParaRPr lang="en-US"/>
          </a:p>
        </p:txBody>
      </p:sp>
      <p:sp>
        <p:nvSpPr>
          <p:cNvPr id="13" name="Content Placeholder 12">
            <a:extLst>
              <a:ext uri="{FF2B5EF4-FFF2-40B4-BE49-F238E27FC236}">
                <a16:creationId xmlns:a16="http://schemas.microsoft.com/office/drawing/2014/main" id="{835456B1-4F60-DFA7-2152-F0937B035992}"/>
              </a:ext>
            </a:extLst>
          </p:cNvPr>
          <p:cNvSpPr>
            <a:spLocks noGrp="1"/>
          </p:cNvSpPr>
          <p:nvPr>
            <p:ph sz="quarter" idx="13"/>
          </p:nvPr>
        </p:nvSpPr>
        <p:spPr/>
        <p:txBody>
          <a:bodyPr/>
          <a:lstStyle/>
          <a:p>
            <a:r>
              <a:rPr lang="en-US" dirty="0"/>
              <a:t>Compliance Indicator C-8A</a:t>
            </a:r>
          </a:p>
        </p:txBody>
      </p:sp>
      <p:graphicFrame>
        <p:nvGraphicFramePr>
          <p:cNvPr id="14" name="Content Placeholder 20">
            <a:extLst>
              <a:ext uri="{FF2B5EF4-FFF2-40B4-BE49-F238E27FC236}">
                <a16:creationId xmlns:a16="http://schemas.microsoft.com/office/drawing/2014/main" id="{F510531C-91B9-F82A-1E33-AF921D8B666E}"/>
              </a:ext>
            </a:extLst>
          </p:cNvPr>
          <p:cNvGraphicFramePr>
            <a:graphicFrameLocks noGrp="1"/>
          </p:cNvGraphicFramePr>
          <p:nvPr>
            <p:ph sz="half" idx="2"/>
            <p:extLst>
              <p:ext uri="{D42A27DB-BD31-4B8C-83A1-F6EECF244321}">
                <p14:modId xmlns:p14="http://schemas.microsoft.com/office/powerpoint/2010/main" val="408414222"/>
              </p:ext>
            </p:extLst>
          </p:nvPr>
        </p:nvGraphicFramePr>
        <p:xfrm>
          <a:off x="4400550" y="1954807"/>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08147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01713"/>
            <a:ext cx="10972800" cy="914400"/>
          </a:xfrm>
        </p:spPr>
        <p:txBody>
          <a:bodyPr/>
          <a:lstStyle/>
          <a:p>
            <a:r>
              <a:rPr lang="en-US" dirty="0"/>
              <a:t>C8B: Transition Notification to LEA &amp; SEA</a:t>
            </a:r>
          </a:p>
        </p:txBody>
      </p:sp>
      <p:sp>
        <p:nvSpPr>
          <p:cNvPr id="12" name="Content Placeholder 11">
            <a:extLst>
              <a:ext uri="{FF2B5EF4-FFF2-40B4-BE49-F238E27FC236}">
                <a16:creationId xmlns:a16="http://schemas.microsoft.com/office/drawing/2014/main" id="{1C616E57-1F68-F6CE-026E-E814706B3502}"/>
              </a:ext>
            </a:extLst>
          </p:cNvPr>
          <p:cNvSpPr>
            <a:spLocks noGrp="1"/>
          </p:cNvSpPr>
          <p:nvPr>
            <p:ph sz="half" idx="1"/>
          </p:nvPr>
        </p:nvSpPr>
        <p:spPr>
          <a:xfrm>
            <a:off x="285750" y="1916113"/>
            <a:ext cx="4114800" cy="4114800"/>
          </a:xfrm>
        </p:spPr>
        <p:txBody>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Notification to the LEA and VDOE occurs in accordance with requirements and timelines</a:t>
            </a:r>
          </a:p>
          <a:p>
            <a:pPr>
              <a:buClr>
                <a:schemeClr val="tx1"/>
              </a:buClr>
              <a:buSzPct val="100000"/>
            </a:pPr>
            <a:r>
              <a:rPr lang="en-US" sz="2400" dirty="0">
                <a:latin typeface="Helvetica" panose="020B0604020202020204" pitchFamily="34" charset="0"/>
                <a:cs typeface="Helvetica" panose="020B0604020202020204" pitchFamily="34" charset="0"/>
              </a:rPr>
              <a:t>FFY 2024 target = 100%</a:t>
            </a:r>
          </a:p>
          <a:p>
            <a:pPr>
              <a:buClr>
                <a:schemeClr val="tx1"/>
              </a:buClr>
              <a:buSzPct val="100000"/>
            </a:pPr>
            <a:r>
              <a:rPr lang="en-US" sz="2400" dirty="0">
                <a:latin typeface="Helvetica" panose="020B0604020202020204" pitchFamily="34" charset="0"/>
                <a:cs typeface="Helvetica" panose="020B0604020202020204" pitchFamily="34" charset="0"/>
              </a:rPr>
              <a:t>FFY 2024 result = 94.3%</a:t>
            </a:r>
          </a:p>
          <a:p>
            <a:pPr>
              <a:buClr>
                <a:schemeClr val="tx1"/>
              </a:buClr>
              <a:buSzPct val="100000"/>
            </a:pPr>
            <a:r>
              <a:rPr lang="en-US" sz="2400" dirty="0">
                <a:latin typeface="Helvetica" panose="020B0604020202020204" pitchFamily="34" charset="0"/>
                <a:cs typeface="Helvetica" panose="020B0604020202020204" pitchFamily="34" charset="0"/>
              </a:rPr>
              <a:t>No Slippage</a:t>
            </a:r>
          </a:p>
          <a:p>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7</a:t>
            </a:fld>
            <a:endParaRPr lang="en-US"/>
          </a:p>
        </p:txBody>
      </p:sp>
      <p:sp>
        <p:nvSpPr>
          <p:cNvPr id="13" name="Content Placeholder 12">
            <a:extLst>
              <a:ext uri="{FF2B5EF4-FFF2-40B4-BE49-F238E27FC236}">
                <a16:creationId xmlns:a16="http://schemas.microsoft.com/office/drawing/2014/main" id="{835456B1-4F60-DFA7-2152-F0937B035992}"/>
              </a:ext>
            </a:extLst>
          </p:cNvPr>
          <p:cNvSpPr>
            <a:spLocks noGrp="1"/>
          </p:cNvSpPr>
          <p:nvPr>
            <p:ph sz="quarter" idx="13"/>
          </p:nvPr>
        </p:nvSpPr>
        <p:spPr/>
        <p:txBody>
          <a:bodyPr/>
          <a:lstStyle/>
          <a:p>
            <a:r>
              <a:rPr lang="en-US" dirty="0"/>
              <a:t>Compliance Indicator C-8B</a:t>
            </a:r>
          </a:p>
        </p:txBody>
      </p:sp>
      <p:graphicFrame>
        <p:nvGraphicFramePr>
          <p:cNvPr id="8" name="Content Placeholder 15">
            <a:extLst>
              <a:ext uri="{FF2B5EF4-FFF2-40B4-BE49-F238E27FC236}">
                <a16:creationId xmlns:a16="http://schemas.microsoft.com/office/drawing/2014/main" id="{3260577F-93F2-46D2-22BE-ABDC68560819}"/>
              </a:ext>
            </a:extLst>
          </p:cNvPr>
          <p:cNvGraphicFramePr>
            <a:graphicFrameLocks noGrp="1"/>
          </p:cNvGraphicFramePr>
          <p:nvPr>
            <p:ph sz="half" idx="2"/>
            <p:extLst>
              <p:ext uri="{D42A27DB-BD31-4B8C-83A1-F6EECF244321}">
                <p14:modId xmlns:p14="http://schemas.microsoft.com/office/powerpoint/2010/main" val="932017114"/>
              </p:ext>
            </p:extLst>
          </p:nvPr>
        </p:nvGraphicFramePr>
        <p:xfrm>
          <a:off x="4400550" y="1916113"/>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32790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01714"/>
            <a:ext cx="10972800" cy="914400"/>
          </a:xfrm>
        </p:spPr>
        <p:txBody>
          <a:bodyPr/>
          <a:lstStyle/>
          <a:p>
            <a:r>
              <a:rPr lang="en-US" dirty="0"/>
              <a:t>C8C: Transition Planning Conference</a:t>
            </a:r>
          </a:p>
        </p:txBody>
      </p:sp>
      <p:sp>
        <p:nvSpPr>
          <p:cNvPr id="12" name="Content Placeholder 11">
            <a:extLst>
              <a:ext uri="{FF2B5EF4-FFF2-40B4-BE49-F238E27FC236}">
                <a16:creationId xmlns:a16="http://schemas.microsoft.com/office/drawing/2014/main" id="{1C616E57-1F68-F6CE-026E-E814706B3502}"/>
              </a:ext>
            </a:extLst>
          </p:cNvPr>
          <p:cNvSpPr>
            <a:spLocks noGrp="1"/>
          </p:cNvSpPr>
          <p:nvPr>
            <p:ph sz="half" idx="1"/>
          </p:nvPr>
        </p:nvSpPr>
        <p:spPr>
          <a:xfrm>
            <a:off x="285750" y="1916114"/>
            <a:ext cx="4114800" cy="4114800"/>
          </a:xfrm>
        </p:spPr>
        <p:txBody>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A transition planning conference is held in accordance with requirements and timelines </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2024 target = 100%</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2024 result = 98.8%</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No Slippage</a:t>
            </a:r>
          </a:p>
          <a:p>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10, 2025</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2024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8</a:t>
            </a:fld>
            <a:endParaRPr lang="en-US"/>
          </a:p>
        </p:txBody>
      </p:sp>
      <p:sp>
        <p:nvSpPr>
          <p:cNvPr id="13" name="Content Placeholder 12">
            <a:extLst>
              <a:ext uri="{FF2B5EF4-FFF2-40B4-BE49-F238E27FC236}">
                <a16:creationId xmlns:a16="http://schemas.microsoft.com/office/drawing/2014/main" id="{835456B1-4F60-DFA7-2152-F0937B035992}"/>
              </a:ext>
            </a:extLst>
          </p:cNvPr>
          <p:cNvSpPr>
            <a:spLocks noGrp="1"/>
          </p:cNvSpPr>
          <p:nvPr>
            <p:ph sz="quarter" idx="13"/>
          </p:nvPr>
        </p:nvSpPr>
        <p:spPr/>
        <p:txBody>
          <a:bodyPr/>
          <a:lstStyle/>
          <a:p>
            <a:r>
              <a:rPr lang="en-US" dirty="0"/>
              <a:t>Compliance Indicator C-8C</a:t>
            </a:r>
          </a:p>
        </p:txBody>
      </p:sp>
      <p:graphicFrame>
        <p:nvGraphicFramePr>
          <p:cNvPr id="9" name="Content Placeholder 15">
            <a:extLst>
              <a:ext uri="{FF2B5EF4-FFF2-40B4-BE49-F238E27FC236}">
                <a16:creationId xmlns:a16="http://schemas.microsoft.com/office/drawing/2014/main" id="{E75423F0-77EE-5B00-524F-A7626D6E3792}"/>
              </a:ext>
            </a:extLst>
          </p:cNvPr>
          <p:cNvGraphicFramePr>
            <a:graphicFrameLocks noGrp="1"/>
          </p:cNvGraphicFramePr>
          <p:nvPr>
            <p:ph sz="half" idx="2"/>
            <p:extLst>
              <p:ext uri="{D42A27DB-BD31-4B8C-83A1-F6EECF244321}">
                <p14:modId xmlns:p14="http://schemas.microsoft.com/office/powerpoint/2010/main" val="806646888"/>
              </p:ext>
            </p:extLst>
          </p:nvPr>
        </p:nvGraphicFramePr>
        <p:xfrm>
          <a:off x="4400550" y="1916113"/>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923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923581F-91AA-8C2E-5009-1B93D2105F20}"/>
              </a:ext>
            </a:extLst>
          </p:cNvPr>
          <p:cNvSpPr>
            <a:spLocks noGrp="1"/>
          </p:cNvSpPr>
          <p:nvPr>
            <p:ph type="title"/>
          </p:nvPr>
        </p:nvSpPr>
        <p:spPr>
          <a:xfrm>
            <a:off x="457200" y="1028701"/>
            <a:ext cx="10972800" cy="914400"/>
          </a:xfrm>
        </p:spPr>
        <p:txBody>
          <a:bodyPr anchor="ctr">
            <a:normAutofit/>
          </a:bodyPr>
          <a:lstStyle/>
          <a:p>
            <a:r>
              <a:rPr lang="en-US" dirty="0"/>
              <a:t>Questions re: Compliance Indicators?</a:t>
            </a:r>
          </a:p>
        </p:txBody>
      </p:sp>
      <p:pic>
        <p:nvPicPr>
          <p:cNvPr id="8" name="Content Placeholder 7" descr="Woman adjusting hearing aid on child">
            <a:extLst>
              <a:ext uri="{FF2B5EF4-FFF2-40B4-BE49-F238E27FC236}">
                <a16:creationId xmlns:a16="http://schemas.microsoft.com/office/drawing/2014/main" id="{5638AC14-45CC-E3F2-5D5B-C2CE3473BF1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34575" b="19219"/>
          <a:stretch/>
        </p:blipFill>
        <p:spPr>
          <a:xfrm>
            <a:off x="685800" y="2077244"/>
            <a:ext cx="10515600" cy="3467099"/>
          </a:xfrm>
          <a:noFill/>
        </p:spPr>
      </p:pic>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a:xfrm rot="5400000">
            <a:off x="10158419" y="1790661"/>
            <a:ext cx="990599" cy="304879"/>
          </a:xfrm>
        </p:spPr>
        <p:txBody>
          <a:bodyPr anchor="ctr">
            <a:normAutofit/>
          </a:bodyPr>
          <a:lstStyle/>
          <a:p>
            <a:pPr>
              <a:lnSpc>
                <a:spcPct val="90000"/>
              </a:lnSpc>
              <a:spcAft>
                <a:spcPts val="600"/>
              </a:spcAft>
            </a:pPr>
            <a:r>
              <a:rPr lang="en-US" sz="700"/>
              <a:t>December 10, 2025</a:t>
            </a:r>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2024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9</a:t>
            </a:fld>
            <a:endParaRPr lang="en-US"/>
          </a:p>
        </p:txBody>
      </p:sp>
    </p:spTree>
    <p:extLst>
      <p:ext uri="{BB962C8B-B14F-4D97-AF65-F5344CB8AC3E}">
        <p14:creationId xmlns:p14="http://schemas.microsoft.com/office/powerpoint/2010/main" val="2209480852"/>
      </p:ext>
    </p:extLst>
  </p:cSld>
  <p:clrMapOvr>
    <a:masterClrMapping/>
  </p:clrMapOvr>
</p:sld>
</file>

<file path=ppt/theme/theme1.xml><?xml version="1.0" encoding="utf-8"?>
<a:theme xmlns:a="http://schemas.openxmlformats.org/drawingml/2006/main" name="Office Theme">
  <a:themeElements>
    <a:clrScheme name="DBHDS Brand">
      <a:dk1>
        <a:srgbClr val="00689A"/>
      </a:dk1>
      <a:lt1>
        <a:srgbClr val="FFFFFF"/>
      </a:lt1>
      <a:dk2>
        <a:srgbClr val="53575A"/>
      </a:dk2>
      <a:lt2>
        <a:srgbClr val="E7E6E6"/>
      </a:lt2>
      <a:accent1>
        <a:srgbClr val="6C9742"/>
      </a:accent1>
      <a:accent2>
        <a:srgbClr val="E3B938"/>
      </a:accent2>
      <a:accent3>
        <a:srgbClr val="A5A5A5"/>
      </a:accent3>
      <a:accent4>
        <a:srgbClr val="48AEE1"/>
      </a:accent4>
      <a:accent5>
        <a:srgbClr val="5B9BD5"/>
      </a:accent5>
      <a:accent6>
        <a:srgbClr val="97D147"/>
      </a:accent6>
      <a:hlink>
        <a:srgbClr val="517431"/>
      </a:hlink>
      <a:folHlink>
        <a:srgbClr val="074369"/>
      </a:folHlink>
    </a:clrScheme>
    <a:fontScheme name="Raleway">
      <a:majorFont>
        <a:latin typeface="Raleway Light"/>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65D6DF4-4246-7F44-9F6C-3B03F3793DFB}" vid="{4043341F-36B3-B341-89BF-F19FAB7737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4A873F1237D914497DFA1E8D85B5035" ma:contentTypeVersion="22" ma:contentTypeDescription="Create a new document." ma:contentTypeScope="" ma:versionID="70e10c1e84a375010c78151701e891d9">
  <xsd:schema xmlns:xsd="http://www.w3.org/2001/XMLSchema" xmlns:xs="http://www.w3.org/2001/XMLSchema" xmlns:p="http://schemas.microsoft.com/office/2006/metadata/properties" xmlns:ns2="ce556be0-c294-43de-afe1-0aa1eca57840" xmlns:ns3="93a2e542-a916-4ab4-932f-f5e77b65553e" targetNamespace="http://schemas.microsoft.com/office/2006/metadata/properties" ma:root="true" ma:fieldsID="5da638cf982f03d25fa5c0177be579a2" ns2:_="" ns3:_="">
    <xsd:import namespace="ce556be0-c294-43de-afe1-0aa1eca57840"/>
    <xsd:import namespace="93a2e542-a916-4ab4-932f-f5e77b6555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Comments" minOccurs="0"/>
                <xsd:element ref="ns3:SharedWithUsers" minOccurs="0"/>
                <xsd:element ref="ns3:SharedWithDetails" minOccurs="0"/>
                <xsd:element ref="ns2:ReportType" minOccurs="0"/>
                <xsd:element ref="ns2:Region" minOccurs="0"/>
                <xsd:element ref="ns2:lcf76f155ced4ddcb4097134ff3c332f" minOccurs="0"/>
                <xsd:element ref="ns3:TaxCatchAll" minOccurs="0"/>
                <xsd:element ref="ns2:MediaLengthInSeconds" minOccurs="0"/>
                <xsd:element ref="ns2:Notes" minOccurs="0"/>
                <xsd:element ref="ns2:MediaServiceObjectDetectorVersions" minOccurs="0"/>
                <xsd:element ref="ns2:AddedtoTab"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556be0-c294-43de-afe1-0aa1eca578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2" ma:description=""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ReportType" ma:index="19" nillable="true" ma:displayName="Tags" ma:format="Dropdown" ma:internalName="ReportType">
      <xsd:complexType>
        <xsd:complexContent>
          <xsd:extension base="dms:MultiChoice">
            <xsd:sequence>
              <xsd:element name="Value" maxOccurs="unbounded" minOccurs="0" nillable="true">
                <xsd:simpleType>
                  <xsd:restriction base="dms:Choice">
                    <xsd:enumeration value="Initial"/>
                    <xsd:enumeration value="Midyear"/>
                    <xsd:enumeration value="Final"/>
                    <xsd:enumeration value="Revised"/>
                    <xsd:enumeration value="ARPA"/>
                    <xsd:enumeration value="Therapy"/>
                    <xsd:enumeration value="Active Users"/>
                    <xsd:enumeration value="Fed Balance"/>
                    <xsd:enumeration value="Lookup Table"/>
                    <xsd:enumeration value="Compilation"/>
                    <xsd:enumeration value="SFY Data Table"/>
                  </xsd:restriction>
                </xsd:simpleType>
              </xsd:element>
            </xsd:sequence>
          </xsd:extension>
        </xsd:complexContent>
      </xsd:complexType>
    </xsd:element>
    <xsd:element name="Region" ma:index="20" nillable="true" ma:displayName="Region" ma:format="Dropdown" ma:internalName="Region">
      <xsd:complexType>
        <xsd:complexContent>
          <xsd:extension base="dms:MultiChoice">
            <xsd:sequence>
              <xsd:element name="Value" maxOccurs="unbounded" minOccurs="0" nillable="true">
                <xsd:simpleType>
                  <xsd:restriction base="dms:Choice">
                    <xsd:enumeration value="NOVA"/>
                    <xsd:enumeration value="Central"/>
                    <xsd:enumeration value="South Central"/>
                    <xsd:enumeration value="Southwest"/>
                    <xsd:enumeration value="Tidewater"/>
                    <xsd:enumeration value="Valley"/>
                  </xsd:restriction>
                </xsd:simpleType>
              </xsd:element>
            </xsd:sequence>
          </xsd:extension>
        </xsd:complexContent>
      </xsd:complex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LengthInSeconds" ma:index="24" nillable="true" ma:displayName="MediaLengthInSeconds" ma:hidden="true" ma:internalName="MediaLengthInSeconds" ma:readOnly="true">
      <xsd:simpleType>
        <xsd:restriction base="dms:Unknown"/>
      </xsd:simpleType>
    </xsd:element>
    <xsd:element name="Notes" ma:index="25" nillable="true" ma:displayName="Notes" ma:format="Dropdown" ma:internalName="Notes">
      <xsd:simpleType>
        <xsd:restriction base="dms:Note">
          <xsd:maxLength value="255"/>
        </xsd:restriction>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AddedtoTab" ma:index="27" nillable="true" ma:displayName="Added to Tab" ma:default="1" ma:format="Dropdown" ma:internalName="AddedtoTab">
      <xsd:simpleType>
        <xsd:restriction base="dms:Boolean"/>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3a2e542-a916-4ab4-932f-f5e77b65553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ff9793c-5cf0-4516-952c-887665a41a3e}" ma:internalName="TaxCatchAll" ma:showField="CatchAllData" ma:web="93a2e542-a916-4ab4-932f-f5e77b6555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mments xmlns="ce556be0-c294-43de-afe1-0aa1eca57840" xsi:nil="true"/>
    <AddedtoTab xmlns="ce556be0-c294-43de-afe1-0aa1eca57840">true</AddedtoTab>
    <Notes xmlns="ce556be0-c294-43de-afe1-0aa1eca57840" xsi:nil="true"/>
    <lcf76f155ced4ddcb4097134ff3c332f xmlns="ce556be0-c294-43de-afe1-0aa1eca57840">
      <Terms xmlns="http://schemas.microsoft.com/office/infopath/2007/PartnerControls"/>
    </lcf76f155ced4ddcb4097134ff3c332f>
    <ReportType xmlns="ce556be0-c294-43de-afe1-0aa1eca57840" xsi:nil="true"/>
    <Region xmlns="ce556be0-c294-43de-afe1-0aa1eca57840" xsi:nil="true"/>
    <TaxCatchAll xmlns="93a2e542-a916-4ab4-932f-f5e77b65553e" xsi:nil="true"/>
    <SharedWithUsers xmlns="93a2e542-a916-4ab4-932f-f5e77b65553e">
      <UserInfo>
        <DisplayName/>
        <AccountId xsi:nil="true"/>
        <AccountType/>
      </UserInfo>
    </SharedWithUsers>
  </documentManagement>
</p:properties>
</file>

<file path=customXml/itemProps1.xml><?xml version="1.0" encoding="utf-8"?>
<ds:datastoreItem xmlns:ds="http://schemas.openxmlformats.org/officeDocument/2006/customXml" ds:itemID="{F9FF4E00-CCD7-4FD0-869D-67A19FA501C9}">
  <ds:schemaRefs>
    <ds:schemaRef ds:uri="http://schemas.microsoft.com/sharepoint/v3/contenttype/forms"/>
  </ds:schemaRefs>
</ds:datastoreItem>
</file>

<file path=customXml/itemProps2.xml><?xml version="1.0" encoding="utf-8"?>
<ds:datastoreItem xmlns:ds="http://schemas.openxmlformats.org/officeDocument/2006/customXml" ds:itemID="{5A128B50-F291-48F8-8095-83E0DFF423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e556be0-c294-43de-afe1-0aa1eca57840"/>
    <ds:schemaRef ds:uri="93a2e542-a916-4ab4-932f-f5e77b6555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9A63371-8DB0-4F59-9B16-6FE2E84BE430}">
  <ds:schemaRefs>
    <ds:schemaRef ds:uri="http://schemas.microsoft.com/office/2006/metadata/properties"/>
    <ds:schemaRef ds:uri="http://schemas.microsoft.com/office/infopath/2007/PartnerControls"/>
    <ds:schemaRef ds:uri="ce556be0-c294-43de-afe1-0aa1eca57840"/>
    <ds:schemaRef ds:uri="93a2e542-a916-4ab4-932f-f5e77b65553e"/>
  </ds:schemaRefs>
</ds:datastoreItem>
</file>

<file path=docMetadata/LabelInfo.xml><?xml version="1.0" encoding="utf-8"?>
<clbl:labelList xmlns:clbl="http://schemas.microsoft.com/office/2020/mipLabelMetadata">
  <clbl:label id="{620ae5a9-4ec1-4fa0-8641-5d9f386c7309}" enabled="0" method="" siteId="{620ae5a9-4ec1-4fa0-8641-5d9f386c7309}" removed="1"/>
</clbl:labelList>
</file>

<file path=docProps/app.xml><?xml version="1.0" encoding="utf-8"?>
<Properties xmlns="http://schemas.openxmlformats.org/officeDocument/2006/extended-properties" xmlns:vt="http://schemas.openxmlformats.org/officeDocument/2006/docPropsVTypes">
  <Template>Office Theme</Template>
  <TotalTime>1625</TotalTime>
  <Words>4017</Words>
  <Application>Microsoft Office PowerPoint</Application>
  <PresentationFormat>Widescreen</PresentationFormat>
  <Paragraphs>533</Paragraphs>
  <Slides>29</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Courier New</vt:lpstr>
      <vt:lpstr>Helvetica</vt:lpstr>
      <vt:lpstr>Helvetica Light</vt:lpstr>
      <vt:lpstr>Open Sans</vt:lpstr>
      <vt:lpstr>Raleway Light</vt:lpstr>
      <vt:lpstr>Office Theme</vt:lpstr>
      <vt:lpstr>FFY 2024 SPP/APR Update</vt:lpstr>
      <vt:lpstr>Executive Summary</vt:lpstr>
      <vt:lpstr>PowerPoint Presentation</vt:lpstr>
      <vt:lpstr>C1: Timely Initiation of Services</vt:lpstr>
      <vt:lpstr>C7: 45-Day Timeline</vt:lpstr>
      <vt:lpstr>C8A: Transition Plan Steps &amp; Services</vt:lpstr>
      <vt:lpstr>C8B: Transition Notification to LEA &amp; SEA</vt:lpstr>
      <vt:lpstr>C8C: Transition Planning Conference</vt:lpstr>
      <vt:lpstr>Questions re: Compliance Indicators?</vt:lpstr>
      <vt:lpstr>C2: Primary Service Setting</vt:lpstr>
      <vt:lpstr>C3: Child Outcomes</vt:lpstr>
      <vt:lpstr>PowerPoint Presentation</vt:lpstr>
      <vt:lpstr>C3: Percent of Exiters</vt:lpstr>
      <vt:lpstr>C4: Family Outcomes</vt:lpstr>
      <vt:lpstr>C4: Targets</vt:lpstr>
      <vt:lpstr>C5: Child Find 0-1 / C6: Child Find 0-3</vt:lpstr>
      <vt:lpstr>C5: Child Find 0-1</vt:lpstr>
      <vt:lpstr>C6: Child Find 0-3</vt:lpstr>
      <vt:lpstr>PowerPoint Presentation</vt:lpstr>
      <vt:lpstr>Questions re: Results Indicators?</vt:lpstr>
      <vt:lpstr>State Systemic Improvement Plan (SSIP) 2020-2026</vt:lpstr>
      <vt:lpstr>State Leadership Team</vt:lpstr>
      <vt:lpstr>PowerPoint Presentation</vt:lpstr>
      <vt:lpstr>Broad Improvement Strategies</vt:lpstr>
      <vt:lpstr>Screening/Eligibility/Assessment </vt:lpstr>
      <vt:lpstr>Service Delivery</vt:lpstr>
      <vt:lpstr>Workforce</vt:lpstr>
      <vt:lpstr>Increased Rate of Growth by Exit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FFY 2022 SPP/APR Update</dc:title>
  <dc:creator>Corbett, Richard (DBHDS)</dc:creator>
  <cp:lastModifiedBy>Corbett, Richard (DBHDS)</cp:lastModifiedBy>
  <cp:revision>482</cp:revision>
  <dcterms:created xsi:type="dcterms:W3CDTF">2023-11-29T18:58:31Z</dcterms:created>
  <dcterms:modified xsi:type="dcterms:W3CDTF">2025-12-09T22:22:51Z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0x01010044A873F1237D914497DFA1E8D85B5035</vt:lpwstr>
  </property>
  <property fmtid="{D5CDD505-2E9C-101B-9397-08002B2CF9AE}" pid="3" name="MediaServiceImageTags">
    <vt:lpwstr/>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ies>
</file>