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7" r:id="rId2"/>
    <p:sldId id="318" r:id="rId3"/>
    <p:sldId id="267" r:id="rId4"/>
    <p:sldId id="271" r:id="rId5"/>
    <p:sldId id="268" r:id="rId6"/>
    <p:sldId id="272" r:id="rId7"/>
    <p:sldId id="275" r:id="rId8"/>
    <p:sldId id="274" r:id="rId9"/>
    <p:sldId id="276" r:id="rId10"/>
    <p:sldId id="277" r:id="rId11"/>
    <p:sldId id="278" r:id="rId12"/>
    <p:sldId id="287" r:id="rId13"/>
    <p:sldId id="280" r:id="rId14"/>
    <p:sldId id="281" r:id="rId15"/>
    <p:sldId id="283" r:id="rId16"/>
    <p:sldId id="285" r:id="rId17"/>
    <p:sldId id="322" r:id="rId18"/>
    <p:sldId id="303" r:id="rId19"/>
    <p:sldId id="306" r:id="rId20"/>
    <p:sldId id="328" r:id="rId21"/>
    <p:sldId id="307" r:id="rId22"/>
    <p:sldId id="310" r:id="rId23"/>
    <p:sldId id="32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4480"/>
    <a:srgbClr val="0D0D0D"/>
    <a:srgbClr val="3E5B91"/>
    <a:srgbClr val="5555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55" autoAdjust="0"/>
    <p:restoredTop sz="48366" autoAdjust="0"/>
  </p:normalViewPr>
  <p:slideViewPr>
    <p:cSldViewPr snapToGrid="0">
      <p:cViewPr varScale="1">
        <p:scale>
          <a:sx n="50" d="100"/>
          <a:sy n="50" d="100"/>
        </p:scale>
        <p:origin x="2466" y="42"/>
      </p:cViewPr>
      <p:guideLst>
        <p:guide orient="horz" pos="2160"/>
        <p:guide pos="3840"/>
      </p:guideLst>
    </p:cSldViewPr>
  </p:slideViewPr>
  <p:outlineViewPr>
    <p:cViewPr>
      <p:scale>
        <a:sx n="33" d="100"/>
        <a:sy n="33" d="100"/>
      </p:scale>
      <p:origin x="0" y="-8896"/>
    </p:cViewPr>
  </p:outlineViewPr>
  <p:notesTextViewPr>
    <p:cViewPr>
      <p:scale>
        <a:sx n="1" d="1"/>
        <a:sy n="1" d="1"/>
      </p:scale>
      <p:origin x="0" y="0"/>
    </p:cViewPr>
  </p:notesTextViewPr>
  <p:sorterViewPr>
    <p:cViewPr>
      <p:scale>
        <a:sx n="100" d="100"/>
        <a:sy n="100" d="100"/>
      </p:scale>
      <p:origin x="0" y="-83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ore, Sarah (DBHDS)" userId="be0de7c7-8994-4a09-b20e-fd3215bed6b5" providerId="ADAL" clId="{B671C6BA-D854-4C1C-B67E-0D02B0A61EA3}"/>
    <pc:docChg chg="modSld">
      <pc:chgData name="Moore, Sarah (DBHDS)" userId="be0de7c7-8994-4a09-b20e-fd3215bed6b5" providerId="ADAL" clId="{B671C6BA-D854-4C1C-B67E-0D02B0A61EA3}" dt="2024-03-11T12:24:38.911" v="230" actId="20577"/>
      <pc:docMkLst>
        <pc:docMk/>
      </pc:docMkLst>
      <pc:sldChg chg="modSp mod modNotesTx">
        <pc:chgData name="Moore, Sarah (DBHDS)" userId="be0de7c7-8994-4a09-b20e-fd3215bed6b5" providerId="ADAL" clId="{B671C6BA-D854-4C1C-B67E-0D02B0A61EA3}" dt="2024-03-11T12:24:38.911" v="230" actId="20577"/>
        <pc:sldMkLst>
          <pc:docMk/>
          <pc:sldMk cId="2243589483" sldId="278"/>
        </pc:sldMkLst>
        <pc:spChg chg="mod">
          <ac:chgData name="Moore, Sarah (DBHDS)" userId="be0de7c7-8994-4a09-b20e-fd3215bed6b5" providerId="ADAL" clId="{B671C6BA-D854-4C1C-B67E-0D02B0A61EA3}" dt="2024-03-11T12:24:38.911" v="230" actId="20577"/>
          <ac:spMkLst>
            <pc:docMk/>
            <pc:sldMk cId="2243589483" sldId="278"/>
            <ac:spMk id="4" creationId="{34661F2D-86FB-4F72-A56D-9642DE02960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70128E-993C-4902-8012-4837AFDCDFE9}" type="datetimeFigureOut">
              <a:rPr lang="en-US" smtClean="0"/>
              <a:t>3/11/2024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DDDA28-A9E5-470C-8A90-D17729306CEC}" type="slidenum">
              <a:rPr lang="en-US" smtClean="0"/>
              <a:t>‹#›</a:t>
            </a:fld>
            <a:endParaRPr lang="en-US"/>
          </a:p>
        </p:txBody>
      </p:sp>
    </p:spTree>
    <p:extLst>
      <p:ext uri="{BB962C8B-B14F-4D97-AF65-F5344CB8AC3E}">
        <p14:creationId xmlns:p14="http://schemas.microsoft.com/office/powerpoint/2010/main" val="3834701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Good morning, My name is Sarah Moore, and I am a monitoring consultant with the Infant and Toddler Connection of Virginia.  Today I am going to talk about transition from Part C. </a:t>
            </a:r>
          </a:p>
          <a:p>
            <a:pPr rtl="0" fontAlgn="base">
              <a:spcBef>
                <a:spcPts val="0"/>
              </a:spcBef>
              <a:spcAft>
                <a:spcPts val="0"/>
              </a:spcAft>
              <a:buFont typeface="Arial" panose="020B0604020202020204" pitchFamily="34" charset="0"/>
              <a:buChar char="•"/>
            </a:pPr>
            <a:endParaRPr lang="en-US" sz="1800" b="0" i="0" u="none" strike="noStrike" dirty="0">
              <a:solidFill>
                <a:srgbClr val="000000"/>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a:t>
            </a:fld>
            <a:endParaRPr lang="en-US"/>
          </a:p>
        </p:txBody>
      </p:sp>
    </p:spTree>
    <p:extLst>
      <p:ext uri="{BB962C8B-B14F-4D97-AF65-F5344CB8AC3E}">
        <p14:creationId xmlns:p14="http://schemas.microsoft.com/office/powerpoint/2010/main" val="1944247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Arial" panose="020B0604020202020204" pitchFamily="34" charset="0"/>
              </a:rPr>
              <a:t>Non-negotiables are defined by federal and state regulations and what’s already been negotiated at the state level.  Negotiated state-level agreements between Early Intervention and the Department of Education are documented in the state interagency agreement. </a:t>
            </a:r>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10</a:t>
            </a:fld>
            <a:endParaRPr lang="en-US"/>
          </a:p>
        </p:txBody>
      </p:sp>
    </p:spTree>
    <p:extLst>
      <p:ext uri="{BB962C8B-B14F-4D97-AF65-F5344CB8AC3E}">
        <p14:creationId xmlns:p14="http://schemas.microsoft.com/office/powerpoint/2010/main" val="2926855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Decisions regarding areas of flexibility determined at the local level should be documented in the ITC’s local interagency agreement. Open communication between local Part C and Part B programs helps ensure a successful navigation of the transition process. </a:t>
            </a:r>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11</a:t>
            </a:fld>
            <a:endParaRPr lang="en-US"/>
          </a:p>
        </p:txBody>
      </p:sp>
    </p:spTree>
    <p:extLst>
      <p:ext uri="{BB962C8B-B14F-4D97-AF65-F5344CB8AC3E}">
        <p14:creationId xmlns:p14="http://schemas.microsoft.com/office/powerpoint/2010/main" val="2358167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Arial" panose="020B0604020202020204" pitchFamily="34" charset="0"/>
              </a:rPr>
              <a:t>Notification from Part C constitutes a referral.  Receipt of the referral begins the 65 days.  Referrals are sent all year long no matter the time of the year, staff contract(10 mo., 11 mo., 12 mo.), anyone’s vacation, etc. </a:t>
            </a:r>
          </a:p>
          <a:p>
            <a:pPr rtl="0">
              <a:spcBef>
                <a:spcPts val="0"/>
              </a:spcBef>
              <a:spcAft>
                <a:spcPts val="0"/>
              </a:spcAft>
            </a:pPr>
            <a:r>
              <a:rPr lang="en-US" sz="1800" b="0" i="0" u="none" strike="noStrike" dirty="0">
                <a:solidFill>
                  <a:srgbClr val="000000"/>
                </a:solidFill>
                <a:effectLst/>
                <a:latin typeface="Arial" panose="020B0604020202020204" pitchFamily="34" charset="0"/>
              </a:rPr>
              <a:t>What is negotiable is who at the local education agency receives the referral.</a:t>
            </a:r>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12</a:t>
            </a:fld>
            <a:endParaRPr lang="en-US"/>
          </a:p>
        </p:txBody>
      </p:sp>
    </p:spTree>
    <p:extLst>
      <p:ext uri="{BB962C8B-B14F-4D97-AF65-F5344CB8AC3E}">
        <p14:creationId xmlns:p14="http://schemas.microsoft.com/office/powerpoint/2010/main" val="4037783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Arial" panose="020B0604020202020204" pitchFamily="34" charset="0"/>
              </a:rPr>
              <a:t>Considerations for Notification include who is referred.  Part C refers all potentially eligible children.  All children enrolled in Part C are considered potentially eligible unless there is a clear expectation that they will no longer require services by the time they reach age 3.  </a:t>
            </a:r>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13</a:t>
            </a:fld>
            <a:endParaRPr lang="en-US"/>
          </a:p>
        </p:txBody>
      </p:sp>
    </p:spTree>
    <p:extLst>
      <p:ext uri="{BB962C8B-B14F-4D97-AF65-F5344CB8AC3E}">
        <p14:creationId xmlns:p14="http://schemas.microsoft.com/office/powerpoint/2010/main" val="2357647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Arial" panose="020B0604020202020204" pitchFamily="34" charset="0"/>
              </a:rPr>
              <a:t>Parents may opt out of notification.   If parents agree to notification, notification must be sent 90 days prior to anticipated date of transition.  We have already discussed that our state interagency agreement lists April 1</a:t>
            </a:r>
            <a:r>
              <a:rPr lang="en-US" sz="1800" b="0" i="0" u="none" strike="noStrike" baseline="30000" dirty="0">
                <a:solidFill>
                  <a:srgbClr val="000000"/>
                </a:solidFill>
                <a:effectLst/>
                <a:latin typeface="Arial" panose="020B0604020202020204" pitchFamily="34" charset="0"/>
              </a:rPr>
              <a:t>st</a:t>
            </a:r>
            <a:r>
              <a:rPr lang="en-US" sz="1800" b="0" i="0" u="none" strike="noStrike" dirty="0">
                <a:solidFill>
                  <a:srgbClr val="000000"/>
                </a:solidFill>
                <a:effectLst/>
                <a:latin typeface="Arial" panose="020B0604020202020204" pitchFamily="34" charset="0"/>
              </a:rPr>
              <a:t> for 2 year </a:t>
            </a:r>
            <a:r>
              <a:rPr lang="en-US" sz="1800" b="0" i="0" u="none" strike="noStrike" dirty="0" err="1">
                <a:solidFill>
                  <a:srgbClr val="000000"/>
                </a:solidFill>
                <a:effectLst/>
                <a:latin typeface="Arial" panose="020B0604020202020204" pitchFamily="34" charset="0"/>
              </a:rPr>
              <a:t>olds</a:t>
            </a:r>
            <a:r>
              <a:rPr lang="en-US" sz="1800" b="0" i="0" u="none" strike="noStrike" dirty="0">
                <a:solidFill>
                  <a:srgbClr val="000000"/>
                </a:solidFill>
                <a:effectLst/>
                <a:latin typeface="Arial" panose="020B0604020202020204" pitchFamily="34" charset="0"/>
              </a:rPr>
              <a:t> and six months before the third birthday as the target dates for notification, unless otherwise specified in the local interagency agreement.  Notification can be sent after these target dates if parents opt out and later change their mind.  Under these same circumstances, notification may also be sent less than 90 days before the anticipated date of transition.  This is also true if a child is referred to Part C after April 1</a:t>
            </a:r>
            <a:r>
              <a:rPr lang="en-US" sz="1800" b="0" i="0" u="none" strike="noStrike" baseline="30000" dirty="0">
                <a:solidFill>
                  <a:srgbClr val="000000"/>
                </a:solidFill>
                <a:effectLst/>
                <a:latin typeface="Arial" panose="020B0604020202020204" pitchFamily="34" charset="0"/>
              </a:rPr>
              <a:t>st</a:t>
            </a:r>
            <a:r>
              <a:rPr lang="en-US" sz="1800" b="0" i="0" u="none" strike="noStrike" dirty="0">
                <a:solidFill>
                  <a:srgbClr val="000000"/>
                </a:solidFill>
                <a:effectLst/>
                <a:latin typeface="Arial" panose="020B0604020202020204" pitchFamily="34" charset="0"/>
              </a:rPr>
              <a:t> or 6 months before the third birthday.  </a:t>
            </a:r>
            <a:endParaRPr lang="en-US" b="0" dirty="0">
              <a:effectLst/>
            </a:endParaRPr>
          </a:p>
          <a:p>
            <a:br>
              <a:rPr lang="en-US" b="0" dirty="0">
                <a:effectLst/>
              </a:rPr>
            </a:br>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14</a:t>
            </a:fld>
            <a:endParaRPr lang="en-US"/>
          </a:p>
        </p:txBody>
      </p:sp>
    </p:spTree>
    <p:extLst>
      <p:ext uri="{BB962C8B-B14F-4D97-AF65-F5344CB8AC3E}">
        <p14:creationId xmlns:p14="http://schemas.microsoft.com/office/powerpoint/2010/main" val="152034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Transition</a:t>
            </a:r>
            <a:r>
              <a:rPr lang="en-US" sz="1600" baseline="0" dirty="0"/>
              <a:t>  Conferences must be offered for all children potentially eligible for Part B.  If parent consents to the conference, it must be held </a:t>
            </a:r>
            <a:r>
              <a:rPr lang="en-US" sz="2000" kern="1200" baseline="0" dirty="0">
                <a:solidFill>
                  <a:schemeClr val="tx1"/>
                </a:solidFill>
                <a:effectLst/>
                <a:latin typeface="+mn-lt"/>
                <a:ea typeface="+mn-ea"/>
                <a:cs typeface="+mn-cs"/>
              </a:rPr>
              <a:t>at least 90 days or up to 9 months before the anticipated transition date. Part B must be invited, and Part B must make every effort to attend. What is negotiable is who attends from the local education agency and how they participate. </a:t>
            </a:r>
            <a:endParaRPr lang="en-US" sz="1600" dirty="0"/>
          </a:p>
        </p:txBody>
      </p:sp>
      <p:sp>
        <p:nvSpPr>
          <p:cNvPr id="4" name="Slide Number Placeholder 3"/>
          <p:cNvSpPr>
            <a:spLocks noGrp="1"/>
          </p:cNvSpPr>
          <p:nvPr>
            <p:ph type="sldNum" sz="quarter" idx="5"/>
          </p:nvPr>
        </p:nvSpPr>
        <p:spPr/>
        <p:txBody>
          <a:bodyPr/>
          <a:lstStyle/>
          <a:p>
            <a:fld id="{40DDDA28-A9E5-470C-8A90-D17729306CEC}" type="slidenum">
              <a:rPr lang="en-US" smtClean="0"/>
              <a:t>15</a:t>
            </a:fld>
            <a:endParaRPr lang="en-US"/>
          </a:p>
        </p:txBody>
      </p:sp>
    </p:spTree>
    <p:extLst>
      <p:ext uri="{BB962C8B-B14F-4D97-AF65-F5344CB8AC3E}">
        <p14:creationId xmlns:p14="http://schemas.microsoft.com/office/powerpoint/2010/main" val="1634939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The intent of the Transition Conference is to support families in making decisions about how they will support their child’s development after they discharge from Part C. </a:t>
            </a:r>
          </a:p>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Transition  Conferences are not just with the school system.  Parents not interested in transition to the school system can request a transition conference with representatives from preschools, daycares, head start etc. </a:t>
            </a:r>
          </a:p>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The Service Coordinator can invite representatives from other programs the family is interested in to transition conferences held with the school system. Transition Conferences are a forum for parents to learn more about what other programs have to offer (Part B, community preschools, head start, daycares etc.) Discussion is not about whether the child is eligible for the program or specifically which service the child would receive.  The purpose of a transition conference is information sharing and information gathering to support parents in making an informed decision regarding options when their child is discharged from Part C.</a:t>
            </a:r>
          </a:p>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Transition Conferences can be combined with the Part C meeting to develop the transition plan and/or a school based team meeting with the school division. It is important to remember that a transition conference is not a school based team meeting – the purposes are different. If the Transition Conference is combined with the school based team meeting, it is critical to make a clear distinction between the discussion of what the school system offers through early childhood special education (transition conference content) and discussion of whether or not the school system continues with the eligibility process (school based team meeting content).</a:t>
            </a:r>
          </a:p>
          <a:p>
            <a:br>
              <a:rPr lang="en-US" b="0" dirty="0">
                <a:effectLst/>
              </a:rPr>
            </a:br>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16</a:t>
            </a:fld>
            <a:endParaRPr lang="en-US"/>
          </a:p>
        </p:txBody>
      </p:sp>
    </p:spTree>
    <p:extLst>
      <p:ext uri="{BB962C8B-B14F-4D97-AF65-F5344CB8AC3E}">
        <p14:creationId xmlns:p14="http://schemas.microsoft.com/office/powerpoint/2010/main" val="1942900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By working together to build effective and collaborative working relationships, both Part C and Part B support families as they transition and begin their journey with the school system. </a:t>
            </a:r>
          </a:p>
          <a:p>
            <a:endParaRPr lang="en-US" dirty="0"/>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17</a:t>
            </a:fld>
            <a:endParaRPr lang="en-US"/>
          </a:p>
        </p:txBody>
      </p:sp>
    </p:spTree>
    <p:extLst>
      <p:ext uri="{BB962C8B-B14F-4D97-AF65-F5344CB8AC3E}">
        <p14:creationId xmlns:p14="http://schemas.microsoft.com/office/powerpoint/2010/main" val="36553823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key components to a smooth and timely transition are knowledge and communication. </a:t>
            </a:r>
          </a:p>
          <a:p>
            <a:r>
              <a:rPr lang="en-US" dirty="0"/>
              <a:t>Knowing the transition requirements and regulations for both programs will helps each agency know where the other is coming from. Both agencies have regulations they must meet and have different procedural requirements that are to be followed. </a:t>
            </a:r>
          </a:p>
          <a:p>
            <a:endParaRPr lang="en-US" dirty="0"/>
          </a:p>
          <a:p>
            <a:r>
              <a:rPr lang="en-US" dirty="0"/>
              <a:t>Of course, this takes communication. Frequent and open communication helps keep the working relationship strong and everyone is in the loop. If there are any issues or concerns, they can be addressed right away. </a:t>
            </a:r>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18</a:t>
            </a:fld>
            <a:endParaRPr lang="en-US"/>
          </a:p>
        </p:txBody>
      </p:sp>
    </p:spTree>
    <p:extLst>
      <p:ext uri="{BB962C8B-B14F-4D97-AF65-F5344CB8AC3E}">
        <p14:creationId xmlns:p14="http://schemas.microsoft.com/office/powerpoint/2010/main" val="1397637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Sarah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j-lt"/>
              </a:rPr>
              <a:t>Meeting Regularly is key to communicating, sharing knowledge and making sure the process goes smoothly.  In our presentations on collaboration, we recommend that </a:t>
            </a:r>
            <a:r>
              <a:rPr lang="en-US" dirty="0"/>
              <a:t>Early Childhood Special Education representatives should meet with local system managers at a minimum of annually. Discussion should involve what is going well, identifying areas for improvement and working proactively to address concerns. </a:t>
            </a:r>
          </a:p>
          <a:p>
            <a:endParaRPr lang="en-US" dirty="0"/>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19</a:t>
            </a:fld>
            <a:endParaRPr lang="en-US"/>
          </a:p>
        </p:txBody>
      </p:sp>
    </p:spTree>
    <p:extLst>
      <p:ext uri="{BB962C8B-B14F-4D97-AF65-F5344CB8AC3E}">
        <p14:creationId xmlns:p14="http://schemas.microsoft.com/office/powerpoint/2010/main" val="782249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Topics we will cover include components of the Transition Process, overlap with part B Early Childhood Special Education, negotiables and non-negotiables of the transition process and working together for a smooth and timely transition.</a:t>
            </a:r>
          </a:p>
        </p:txBody>
      </p:sp>
      <p:sp>
        <p:nvSpPr>
          <p:cNvPr id="4" name="Slide Number Placeholder 3"/>
          <p:cNvSpPr>
            <a:spLocks noGrp="1"/>
          </p:cNvSpPr>
          <p:nvPr>
            <p:ph type="sldNum" sz="quarter" idx="5"/>
          </p:nvPr>
        </p:nvSpPr>
        <p:spPr/>
        <p:txBody>
          <a:bodyPr/>
          <a:lstStyle/>
          <a:p>
            <a:fld id="{40DDDA28-A9E5-470C-8A90-D17729306CEC}" type="slidenum">
              <a:rPr lang="en-US" smtClean="0"/>
              <a:t>2</a:t>
            </a:fld>
            <a:endParaRPr lang="en-US"/>
          </a:p>
        </p:txBody>
      </p:sp>
    </p:spTree>
    <p:extLst>
      <p:ext uri="{BB962C8B-B14F-4D97-AF65-F5344CB8AC3E}">
        <p14:creationId xmlns:p14="http://schemas.microsoft.com/office/powerpoint/2010/main" val="10121624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Another topic when meeting involves planning for the future. It is beneficial to let LEAs know what might be coming down the pipeline so they may plan for programs and staffing.  When Part C can provide a prediction of the number of referrals to come in the next school year, it lets school divisions plan ahead.  Of course, this is always subject to change!</a:t>
            </a:r>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20</a:t>
            </a:fld>
            <a:endParaRPr lang="en-US"/>
          </a:p>
        </p:txBody>
      </p:sp>
    </p:spTree>
    <p:extLst>
      <p:ext uri="{BB962C8B-B14F-4D97-AF65-F5344CB8AC3E}">
        <p14:creationId xmlns:p14="http://schemas.microsoft.com/office/powerpoint/2010/main" val="26602814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Representatives use these meetings as an opportunity to educate to effectively collaborate. They educate the local EI system as to what varies across school systems (many Part C systems work with as many as eight different school divisions.  Each school division has local authority and different procedures.  One EI system may be working with numerous school divisions with differing procedures.  They need to know what to expect with each division.)</a:t>
            </a:r>
          </a:p>
          <a:p>
            <a:r>
              <a:rPr lang="en-US" dirty="0"/>
              <a:t>ECSE Representatives share eligibility criteria, placement options, transportation availability and anything else that is unique to their local school system. </a:t>
            </a:r>
          </a:p>
          <a:p>
            <a:r>
              <a:rPr lang="en-US" dirty="0"/>
              <a:t>Local EI systems knowing what to expect with each school system eliminates confusion and helps promote a smooth transition process. It also helps Part C representatives participate more effectively in eligibility and IEP development meetings. </a:t>
            </a:r>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21</a:t>
            </a:fld>
            <a:endParaRPr lang="en-US"/>
          </a:p>
        </p:txBody>
      </p:sp>
    </p:spTree>
    <p:extLst>
      <p:ext uri="{BB962C8B-B14F-4D97-AF65-F5344CB8AC3E}">
        <p14:creationId xmlns:p14="http://schemas.microsoft.com/office/powerpoint/2010/main" val="1745401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Local Early Intervention Systems and local school systems are encouraged to review the local interagency agreement on a regular basis. Document agreed upon processes in the agreement and update as needed.  When decisions are reached regarding the transition negotiables, include these decisions in your agreement.  </a:t>
            </a:r>
          </a:p>
        </p:txBody>
      </p:sp>
      <p:sp>
        <p:nvSpPr>
          <p:cNvPr id="4" name="Slide Number Placeholder 3"/>
          <p:cNvSpPr>
            <a:spLocks noGrp="1"/>
          </p:cNvSpPr>
          <p:nvPr>
            <p:ph type="sldNum" sz="quarter" idx="5"/>
          </p:nvPr>
        </p:nvSpPr>
        <p:spPr/>
        <p:txBody>
          <a:bodyPr/>
          <a:lstStyle/>
          <a:p>
            <a:fld id="{40DDDA28-A9E5-470C-8A90-D17729306CEC}" type="slidenum">
              <a:rPr lang="en-US" smtClean="0"/>
              <a:t>22</a:t>
            </a:fld>
            <a:endParaRPr lang="en-US"/>
          </a:p>
        </p:txBody>
      </p:sp>
    </p:spTree>
    <p:extLst>
      <p:ext uri="{BB962C8B-B14F-4D97-AF65-F5344CB8AC3E}">
        <p14:creationId xmlns:p14="http://schemas.microsoft.com/office/powerpoint/2010/main" val="38072787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DDDA28-A9E5-470C-8A90-D17729306CEC}" type="slidenum">
              <a:rPr lang="en-US" smtClean="0"/>
              <a:t>23</a:t>
            </a:fld>
            <a:endParaRPr lang="en-US"/>
          </a:p>
        </p:txBody>
      </p:sp>
    </p:spTree>
    <p:extLst>
      <p:ext uri="{BB962C8B-B14F-4D97-AF65-F5344CB8AC3E}">
        <p14:creationId xmlns:p14="http://schemas.microsoft.com/office/powerpoint/2010/main" val="2133737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Arial" panose="020B0604020202020204" pitchFamily="34" charset="0"/>
              </a:rPr>
              <a:t>There are three transition-related requirements under Part C that local early intervention systems must address.  The first is a TRANSITION PLAN.  The transition plan documents the individualized steps and supports that will be provided to the child and family to prepare for transition.  A transition plan must be developed for all children exiting early intervention, including those potentially part B eligible and those exiting to community based programs.  The transition plan is part of the child’s IFSP and is developed at either an initial or annual IFSP meeting or an IFSP review.  The plan must be developed at least 90 days and up to 9 months before anticipated transition date.  </a:t>
            </a:r>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3</a:t>
            </a:fld>
            <a:endParaRPr lang="en-US"/>
          </a:p>
        </p:txBody>
      </p:sp>
    </p:spTree>
    <p:extLst>
      <p:ext uri="{BB962C8B-B14F-4D97-AF65-F5344CB8AC3E}">
        <p14:creationId xmlns:p14="http://schemas.microsoft.com/office/powerpoint/2010/main" val="371743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transition requirement under Part C is NOTIFICATION.  Local early intervention systems are required to send the child’s name, birth date and parent contact information to the local school division and the Virginia Department of Education for every child who is potentially eligible for Part B unless the parent opts out. The transition plan in the IFSP identifies when the notification information will be sent, the parent’s choice to opt out (if they do so), and the date the notification is actually sent. Notification and referral must occur at least 90 before the child’s anticipated date of transition. </a:t>
            </a:r>
          </a:p>
          <a:p>
            <a:endParaRPr lang="en-US" dirty="0"/>
          </a:p>
          <a:p>
            <a:r>
              <a:rPr lang="en-US" dirty="0"/>
              <a:t>Notification is the same as referral, and receipt of the notification by the LEA constitutes a referral for an evaluation under Part  B.  </a:t>
            </a:r>
          </a:p>
          <a:p>
            <a:endParaRPr lang="en-US" dirty="0"/>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4</a:t>
            </a:fld>
            <a:endParaRPr lang="en-US"/>
          </a:p>
        </p:txBody>
      </p:sp>
    </p:spTree>
    <p:extLst>
      <p:ext uri="{BB962C8B-B14F-4D97-AF65-F5344CB8AC3E}">
        <p14:creationId xmlns:p14="http://schemas.microsoft.com/office/powerpoint/2010/main" val="1552912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mentioned the federally required timeline …. That notification must be sent at least 90 days before transition.  Our state interagency agreement between DBHDS and DOE further specifies timelines that ensure notification and referral happen early enough for the school system to complete their steps within their timelines and allow the child to start school on time.  Under that agreement, unless otherwise agreed to with the local school division, notification and referral must be made no later than April 1st in a given year or at least 6 months prior to the child’s third birthday in order to ensure the child can begin services at the start of the school year in which they turn two or on their third birthday, respectively.  As I mentioned other dates can be established in a local interagency agreement as long as they ensure the child can start school on time.</a:t>
            </a:r>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5</a:t>
            </a:fld>
            <a:endParaRPr lang="en-US"/>
          </a:p>
        </p:txBody>
      </p:sp>
    </p:spTree>
    <p:extLst>
      <p:ext uri="{BB962C8B-B14F-4D97-AF65-F5344CB8AC3E}">
        <p14:creationId xmlns:p14="http://schemas.microsoft.com/office/powerpoint/2010/main" val="3028390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Arial" panose="020B0604020202020204" pitchFamily="34" charset="0"/>
              </a:rPr>
              <a:t>The third transition requirement under Part C of IDEA is the TRANSITION CONFERENCE.  A transition conference is required, with parent approval, for all children potentially eligible for Part B. The transition conference must be held at least 90 days or up to 9 months before the anticipated transition date and must meet the requirements of an IFSP meeting (prior notice, confirmation of meeting, the parent can invite others, </a:t>
            </a:r>
            <a:r>
              <a:rPr lang="en-US" sz="1800" b="0" i="0" u="none" strike="noStrike" dirty="0" err="1">
                <a:solidFill>
                  <a:srgbClr val="000000"/>
                </a:solidFill>
                <a:effectLst/>
                <a:latin typeface="Arial" panose="020B0604020202020204" pitchFamily="34" charset="0"/>
              </a:rPr>
              <a:t>etc</a:t>
            </a:r>
            <a:r>
              <a:rPr lang="en-US" sz="1800" b="0" i="0" u="none" strike="noStrike" dirty="0">
                <a:solidFill>
                  <a:srgbClr val="000000"/>
                </a:solidFill>
                <a:effectLst/>
                <a:latin typeface="Arial" panose="020B0604020202020204" pitchFamily="34" charset="0"/>
              </a:rPr>
              <a:t>).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The purpose of a transition conference is to discuss the services the child might receive through the public schools as well as potential service delivery options. The transition conference may occur before or after the notification/referral.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Participants in the conference include a Part C representative, a Part B representative and the family. The Part B representative does not have to be a specific position but the person must</a:t>
            </a:r>
            <a:r>
              <a:rPr lang="en-US" sz="1800" b="0" i="0" u="none" strike="noStrike" dirty="0">
                <a:solidFill>
                  <a:srgbClr val="FF0000"/>
                </a:solidFill>
                <a:effectLst/>
                <a:latin typeface="Arial" panose="020B0604020202020204" pitchFamily="34" charset="0"/>
              </a:rPr>
              <a:t> be knowledgeable about the services available in the local school system and be able to provide information and answer questions regarding the continuum of supports and services available through the school system. A face to face meeting is preferred but Part B can participate through teleconference or videoconference.  In the rare instance when none of these means of participation are possible, Part C will provide the parents information about services available through the school system. </a:t>
            </a:r>
            <a:r>
              <a:rPr lang="en-US" sz="1800" b="0" i="0" u="none" strike="noStrike" dirty="0">
                <a:solidFill>
                  <a:srgbClr val="000000"/>
                </a:solidFill>
                <a:effectLst/>
                <a:latin typeface="Arial" panose="020B0604020202020204" pitchFamily="34" charset="0"/>
              </a:rPr>
              <a:t>The local school division must provide the family with a contact name and phone number where the family can call with questions about school services. </a:t>
            </a:r>
            <a:endParaRPr lang="en-US" b="0" dirty="0">
              <a:effectLst/>
            </a:endParaRPr>
          </a:p>
          <a:p>
            <a:br>
              <a:rPr lang="en-US" b="0" dirty="0">
                <a:effectLst/>
              </a:rPr>
            </a:br>
            <a:br>
              <a:rPr lang="en-US" b="0" dirty="0">
                <a:effectLst/>
              </a:rPr>
            </a:br>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6</a:t>
            </a:fld>
            <a:endParaRPr lang="en-US"/>
          </a:p>
        </p:txBody>
      </p:sp>
    </p:spTree>
    <p:extLst>
      <p:ext uri="{BB962C8B-B14F-4D97-AF65-F5344CB8AC3E}">
        <p14:creationId xmlns:p14="http://schemas.microsoft.com/office/powerpoint/2010/main" val="4029035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at the components of the Transition Process for Part C and Part B</a:t>
            </a:r>
          </a:p>
        </p:txBody>
      </p:sp>
      <p:sp>
        <p:nvSpPr>
          <p:cNvPr id="4" name="Slide Number Placeholder 3"/>
          <p:cNvSpPr>
            <a:spLocks noGrp="1"/>
          </p:cNvSpPr>
          <p:nvPr>
            <p:ph type="sldNum" sz="quarter" idx="5"/>
          </p:nvPr>
        </p:nvSpPr>
        <p:spPr/>
        <p:txBody>
          <a:bodyPr/>
          <a:lstStyle/>
          <a:p>
            <a:fld id="{40DDDA28-A9E5-470C-8A90-D17729306CEC}" type="slidenum">
              <a:rPr lang="en-US" smtClean="0"/>
              <a:t>7</a:t>
            </a:fld>
            <a:endParaRPr lang="en-US"/>
          </a:p>
        </p:txBody>
      </p:sp>
    </p:spTree>
    <p:extLst>
      <p:ext uri="{BB962C8B-B14F-4D97-AF65-F5344CB8AC3E}">
        <p14:creationId xmlns:p14="http://schemas.microsoft.com/office/powerpoint/2010/main" val="2318145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As we have already discussed, requirements for Part C include developing a transition plan, notification to Part B and scheduling a transition conference.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Part B receives the notification, attends the transition conference and has requirements for eligibility determination, IEP development and IEP implementation.  Areas of overlap include notification, transition conference, eligibility determination and IEP development.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Notification is sent from Part C and received as a referral by Part B.  Part C and Part B participate together with the family in the transition conference.  Assessment Information from Part C can be used in eligibility determination, the IFSP may be used in developing the IEP and parents may invite Part C to Eligibility Determination and Initial IEP meetings.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Having an effective collaborative relationship between the local EI program and the local school division is critical in ensuring an effective transition process for families  </a:t>
            </a:r>
          </a:p>
          <a:p>
            <a:endParaRPr lang="en-US" dirty="0"/>
          </a:p>
        </p:txBody>
      </p:sp>
      <p:sp>
        <p:nvSpPr>
          <p:cNvPr id="4" name="Slide Number Placeholder 3"/>
          <p:cNvSpPr>
            <a:spLocks noGrp="1"/>
          </p:cNvSpPr>
          <p:nvPr>
            <p:ph type="sldNum" sz="quarter" idx="5"/>
          </p:nvPr>
        </p:nvSpPr>
        <p:spPr/>
        <p:txBody>
          <a:bodyPr/>
          <a:lstStyle/>
          <a:p>
            <a:fld id="{40DDDA28-A9E5-470C-8A90-D17729306CEC}" type="slidenum">
              <a:rPr lang="en-US" smtClean="0"/>
              <a:t>8</a:t>
            </a:fld>
            <a:endParaRPr lang="en-US"/>
          </a:p>
        </p:txBody>
      </p:sp>
    </p:spTree>
    <p:extLst>
      <p:ext uri="{BB962C8B-B14F-4D97-AF65-F5344CB8AC3E}">
        <p14:creationId xmlns:p14="http://schemas.microsoft.com/office/powerpoint/2010/main" val="388856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certain aspects of this relationship between Part C and Part B that are required (non-negotiables), and there are other components where there is flexibility to determine the best process locally (negotiables).  </a:t>
            </a:r>
          </a:p>
        </p:txBody>
      </p:sp>
      <p:sp>
        <p:nvSpPr>
          <p:cNvPr id="4" name="Slide Number Placeholder 3"/>
          <p:cNvSpPr>
            <a:spLocks noGrp="1"/>
          </p:cNvSpPr>
          <p:nvPr>
            <p:ph type="sldNum" sz="quarter" idx="5"/>
          </p:nvPr>
        </p:nvSpPr>
        <p:spPr/>
        <p:txBody>
          <a:bodyPr/>
          <a:lstStyle/>
          <a:p>
            <a:fld id="{40DDDA28-A9E5-470C-8A90-D17729306CEC}" type="slidenum">
              <a:rPr lang="en-US" smtClean="0"/>
              <a:t>9</a:t>
            </a:fld>
            <a:endParaRPr lang="en-US"/>
          </a:p>
        </p:txBody>
      </p:sp>
    </p:spTree>
    <p:extLst>
      <p:ext uri="{BB962C8B-B14F-4D97-AF65-F5344CB8AC3E}">
        <p14:creationId xmlns:p14="http://schemas.microsoft.com/office/powerpoint/2010/main" val="6368324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30909"/>
            <a:ext cx="5254951" cy="2387600"/>
          </a:xfrm>
        </p:spPr>
        <p:txBody>
          <a:bodyPr anchor="b"/>
          <a:lstStyle>
            <a:lvl1pPr algn="l">
              <a:defRPr sz="6000" cap="small" baseline="0"/>
            </a:lvl1pPr>
          </a:lstStyle>
          <a:p>
            <a:r>
              <a:rPr lang="en-US" dirty="0"/>
              <a:t>Click to edit Master title style</a:t>
            </a:r>
          </a:p>
        </p:txBody>
      </p:sp>
      <p:sp>
        <p:nvSpPr>
          <p:cNvPr id="3" name="Subtitle 2"/>
          <p:cNvSpPr>
            <a:spLocks noGrp="1"/>
          </p:cNvSpPr>
          <p:nvPr>
            <p:ph type="subTitle" idx="1"/>
          </p:nvPr>
        </p:nvSpPr>
        <p:spPr>
          <a:xfrm>
            <a:off x="838200" y="3636221"/>
            <a:ext cx="5254951"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5410D7D0-E191-4C83-8A0F-12414189B1E3}" type="datetime1">
              <a:rPr lang="en-US" smtClean="0"/>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02BAA-C61A-4A39-BDF1-4340D572B82C}" type="slidenum">
              <a:rPr lang="en-US" smtClean="0"/>
              <a:t>‹#›</a:t>
            </a:fld>
            <a:endParaRPr lang="en-US"/>
          </a:p>
        </p:txBody>
      </p:sp>
      <p:pic>
        <p:nvPicPr>
          <p:cNvPr id="9" name="Picture 8" descr="Virginia Department of Education Logo">
            <a:extLst>
              <a:ext uri="{FF2B5EF4-FFF2-40B4-BE49-F238E27FC236}">
                <a16:creationId xmlns:a16="http://schemas.microsoft.com/office/drawing/2014/main" id="{E906BC5D-AD27-F662-9404-B2ABC255B9A8}"/>
              </a:ext>
            </a:extLst>
          </p:cNvPr>
          <p:cNvPicPr>
            <a:picLocks noChangeAspect="1"/>
          </p:cNvPicPr>
          <p:nvPr userDrawn="1"/>
        </p:nvPicPr>
        <p:blipFill>
          <a:blip r:embed="rId2" cstate="print">
            <a:alphaModFix amt="20000"/>
            <a:extLst>
              <a:ext uri="{28A0092B-C50C-407E-A947-70E740481C1C}">
                <a14:useLocalDpi xmlns:a14="http://schemas.microsoft.com/office/drawing/2010/main" val="0"/>
              </a:ext>
            </a:extLst>
          </a:blip>
          <a:srcRect/>
          <a:stretch/>
        </p:blipFill>
        <p:spPr>
          <a:xfrm>
            <a:off x="4748713" y="1870364"/>
            <a:ext cx="6809373" cy="4668548"/>
          </a:xfrm>
          <a:prstGeom prst="rect">
            <a:avLst/>
          </a:prstGeom>
        </p:spPr>
      </p:pic>
    </p:spTree>
    <p:extLst>
      <p:ext uri="{BB962C8B-B14F-4D97-AF65-F5344CB8AC3E}">
        <p14:creationId xmlns:p14="http://schemas.microsoft.com/office/powerpoint/2010/main" val="105403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BD541-267A-DAF0-C4B8-B92F657E07DD}"/>
              </a:ext>
            </a:extLst>
          </p:cNvPr>
          <p:cNvSpPr>
            <a:spLocks noGrp="1"/>
          </p:cNvSpPr>
          <p:nvPr>
            <p:ph type="title"/>
          </p:nvPr>
        </p:nvSpPr>
        <p:spPr>
          <a:xfrm>
            <a:off x="0" y="0"/>
            <a:ext cx="12192000" cy="1323975"/>
          </a:xfrm>
          <a:noFill/>
        </p:spPr>
        <p:txBody>
          <a:bodyPr lIns="822960" anchor="b">
            <a:normAutofit/>
          </a:bodyPr>
          <a:lstStyle>
            <a:lvl1pPr>
              <a:defRPr sz="4800" cap="small" baseline="0">
                <a:solidFill>
                  <a:schemeClr val="tx1"/>
                </a:solidFill>
              </a:defRPr>
            </a:lvl1pPr>
          </a:lstStyle>
          <a:p>
            <a:r>
              <a:rPr lang="en-US" dirty="0"/>
              <a:t>Click to edit Master title style</a:t>
            </a:r>
          </a:p>
        </p:txBody>
      </p:sp>
      <p:sp>
        <p:nvSpPr>
          <p:cNvPr id="5" name="Date Placeholder 4"/>
          <p:cNvSpPr>
            <a:spLocks noGrp="1"/>
          </p:cNvSpPr>
          <p:nvPr>
            <p:ph type="dt" sz="half" idx="10"/>
          </p:nvPr>
        </p:nvSpPr>
        <p:spPr/>
        <p:txBody>
          <a:bodyPr/>
          <a:lstStyle/>
          <a:p>
            <a:fld id="{F06C96A5-1280-4BBD-93AB-AD67D678B93B}" type="datetime1">
              <a:rPr lang="en-US" smtClean="0"/>
              <a:t>3/11/2024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02BAA-C61A-4A39-BDF1-4340D572B82C}" type="slidenum">
              <a:rPr lang="en-US" smtClean="0"/>
              <a:t>‹#›</a:t>
            </a:fld>
            <a:endParaRPr lang="en-US"/>
          </a:p>
        </p:txBody>
      </p:sp>
      <p:sp>
        <p:nvSpPr>
          <p:cNvPr id="9" name="Content Placeholder 2"/>
          <p:cNvSpPr>
            <a:spLocks noGrp="1"/>
          </p:cNvSpPr>
          <p:nvPr>
            <p:ph sz="half" idx="1"/>
          </p:nvPr>
        </p:nvSpPr>
        <p:spPr>
          <a:xfrm>
            <a:off x="838200" y="1548622"/>
            <a:ext cx="5181600" cy="462834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3"/>
          <p:cNvSpPr>
            <a:spLocks noGrp="1"/>
          </p:cNvSpPr>
          <p:nvPr>
            <p:ph sz="half" idx="2"/>
          </p:nvPr>
        </p:nvSpPr>
        <p:spPr>
          <a:xfrm>
            <a:off x="6172200" y="1548622"/>
            <a:ext cx="5181600" cy="462834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3911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E2590-EA3D-2431-8ECC-6E434A51295E}"/>
              </a:ext>
            </a:extLst>
          </p:cNvPr>
          <p:cNvSpPr>
            <a:spLocks noGrp="1"/>
          </p:cNvSpPr>
          <p:nvPr>
            <p:ph type="title"/>
          </p:nvPr>
        </p:nvSpPr>
        <p:spPr>
          <a:xfrm>
            <a:off x="0" y="0"/>
            <a:ext cx="12192000" cy="1323975"/>
          </a:xfrm>
          <a:solidFill>
            <a:schemeClr val="tx1"/>
          </a:solidFill>
        </p:spPr>
        <p:txBody>
          <a:bodyPr lIns="822960" anchor="b">
            <a:normAutofit/>
          </a:bodyPr>
          <a:lstStyle>
            <a:lvl1pPr>
              <a:defRPr sz="4800" cap="small" baseline="0">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839788" y="1525199"/>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525199"/>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80D8FE-4F26-421C-BC9E-A31C57605D1F}" type="datetime1">
              <a:rPr lang="en-US" smtClean="0"/>
              <a:t>3/11/2024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3344165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1B387-EEF6-85E8-878F-7654D7B03C94}"/>
              </a:ext>
            </a:extLst>
          </p:cNvPr>
          <p:cNvSpPr>
            <a:spLocks noGrp="1"/>
          </p:cNvSpPr>
          <p:nvPr>
            <p:ph type="title"/>
          </p:nvPr>
        </p:nvSpPr>
        <p:spPr>
          <a:xfrm>
            <a:off x="0" y="0"/>
            <a:ext cx="12192000" cy="1323975"/>
          </a:xfrm>
          <a:noFill/>
        </p:spPr>
        <p:txBody>
          <a:bodyPr lIns="822960" anchor="b">
            <a:normAutofit/>
          </a:bodyPr>
          <a:lstStyle>
            <a:lvl1pPr>
              <a:defRPr sz="4800" cap="small"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839788" y="1525199"/>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525199"/>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80D8FE-4F26-421C-BC9E-A31C57605D1F}" type="datetime1">
              <a:rPr lang="en-US" smtClean="0"/>
              <a:t>3/11/2024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3832358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5D157-36F0-A5D1-DE89-F14DFFE208CB}"/>
              </a:ext>
            </a:extLst>
          </p:cNvPr>
          <p:cNvSpPr>
            <a:spLocks noGrp="1"/>
          </p:cNvSpPr>
          <p:nvPr>
            <p:ph type="title"/>
          </p:nvPr>
        </p:nvSpPr>
        <p:spPr>
          <a:xfrm>
            <a:off x="0" y="0"/>
            <a:ext cx="12192000" cy="1323975"/>
          </a:xfrm>
          <a:noFill/>
        </p:spPr>
        <p:txBody>
          <a:bodyPr lIns="822960" anchor="b">
            <a:normAutofit/>
          </a:bodyPr>
          <a:lstStyle>
            <a:lvl1pPr>
              <a:defRPr sz="4800" cap="small" baseline="0">
                <a:solidFill>
                  <a:schemeClr val="tx1"/>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17859DFB-BBD1-424E-8E61-D0F07BC8954A}" type="datetime1">
              <a:rPr lang="en-US" smtClean="0"/>
              <a:t>3/11/2024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41266679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11DC38-4FAD-4906-B701-8C1D07FFDAE2}" type="datetime1">
              <a:rPr lang="en-US" smtClean="0"/>
              <a:t>3/11/2024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164318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5C962E0-DFCC-480B-934F-571908404525}" type="datetime1">
              <a:rPr lang="en-US" smtClean="0"/>
              <a:t>3/11/2024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3611398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E2DB1A3-8D5C-47DE-BDB0-FBDB82B09CF6}" type="datetime1">
              <a:rPr lang="en-US" smtClean="0"/>
              <a:t>3/11/2024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1686771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225920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E2DB1A3-8D5C-47DE-BDB0-FBDB82B09CF6}" type="datetime1">
              <a:rPr lang="en-US" smtClean="0"/>
              <a:t>3/11/2024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02BAA-C61A-4A39-BDF1-4340D572B82C}" type="slidenum">
              <a:rPr lang="en-US" smtClean="0"/>
              <a:t>‹#›</a:t>
            </a:fld>
            <a:endParaRPr lang="en-US"/>
          </a:p>
        </p:txBody>
      </p:sp>
      <p:sp>
        <p:nvSpPr>
          <p:cNvPr id="9" name="Picture Placeholder 2"/>
          <p:cNvSpPr>
            <a:spLocks noGrp="1"/>
          </p:cNvSpPr>
          <p:nvPr>
            <p:ph type="pic" idx="13"/>
          </p:nvPr>
        </p:nvSpPr>
        <p:spPr>
          <a:xfrm>
            <a:off x="5183188" y="3451509"/>
            <a:ext cx="2970212" cy="225920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0" name="Picture Placeholder 2"/>
          <p:cNvSpPr>
            <a:spLocks noGrp="1"/>
          </p:cNvSpPr>
          <p:nvPr>
            <p:ph type="pic" idx="14"/>
          </p:nvPr>
        </p:nvSpPr>
        <p:spPr>
          <a:xfrm>
            <a:off x="8383588" y="3451508"/>
            <a:ext cx="2970212" cy="225920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776831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38201" y="1130909"/>
            <a:ext cx="10515600" cy="2387600"/>
          </a:xfrm>
        </p:spPr>
        <p:txBody>
          <a:bodyPr anchor="b"/>
          <a:lstStyle>
            <a:lvl1pPr algn="ctr">
              <a:defRPr sz="6000" cap="small" baseline="0"/>
            </a:lvl1pPr>
          </a:lstStyle>
          <a:p>
            <a:r>
              <a:rPr lang="en-US" dirty="0"/>
              <a:t>Click to Edit Master title style</a:t>
            </a:r>
          </a:p>
        </p:txBody>
      </p:sp>
      <p:sp>
        <p:nvSpPr>
          <p:cNvPr id="3" name="Subtitle 2"/>
          <p:cNvSpPr>
            <a:spLocks noGrp="1"/>
          </p:cNvSpPr>
          <p:nvPr>
            <p:ph type="subTitle" idx="1"/>
          </p:nvPr>
        </p:nvSpPr>
        <p:spPr>
          <a:xfrm>
            <a:off x="838200" y="3636221"/>
            <a:ext cx="105156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404C249E-D282-4660-885A-F74A817FB28E}" type="datetime1">
              <a:rPr lang="en-US" smtClean="0"/>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2817396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30909"/>
            <a:ext cx="5254951" cy="2387600"/>
          </a:xfrm>
        </p:spPr>
        <p:txBody>
          <a:bodyPr anchor="b"/>
          <a:lstStyle>
            <a:lvl1pPr algn="l">
              <a:defRPr sz="6000" cap="small" baseline="0"/>
            </a:lvl1pPr>
          </a:lstStyle>
          <a:p>
            <a:r>
              <a:rPr lang="en-US" dirty="0"/>
              <a:t>Click to edit Master title style</a:t>
            </a:r>
          </a:p>
        </p:txBody>
      </p:sp>
      <p:sp>
        <p:nvSpPr>
          <p:cNvPr id="3" name="Subtitle 2"/>
          <p:cNvSpPr>
            <a:spLocks noGrp="1"/>
          </p:cNvSpPr>
          <p:nvPr>
            <p:ph type="subTitle" idx="1"/>
          </p:nvPr>
        </p:nvSpPr>
        <p:spPr>
          <a:xfrm>
            <a:off x="838200" y="3636221"/>
            <a:ext cx="5254951" cy="1655762"/>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9E2D3C0D-AEE8-4C37-B586-2E02B9B135CF}" type="datetime1">
              <a:rPr lang="en-US" smtClean="0"/>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02BAA-C61A-4A39-BDF1-4340D572B82C}" type="slidenum">
              <a:rPr lang="en-US" smtClean="0"/>
              <a:t>‹#›</a:t>
            </a:fld>
            <a:endParaRPr lang="en-US"/>
          </a:p>
        </p:txBody>
      </p:sp>
      <p:pic>
        <p:nvPicPr>
          <p:cNvPr id="10" name="Picture 9" descr="Virginia Department of Education Logo">
            <a:extLst>
              <a:ext uri="{FF2B5EF4-FFF2-40B4-BE49-F238E27FC236}">
                <a16:creationId xmlns:a16="http://schemas.microsoft.com/office/drawing/2014/main" id="{E76F52DC-2E4B-4FD5-C42F-3F0A82DA81A1}"/>
              </a:ext>
            </a:extLst>
          </p:cNvPr>
          <p:cNvPicPr>
            <a:picLocks noChangeAspect="1"/>
          </p:cNvPicPr>
          <p:nvPr userDrawn="1"/>
        </p:nvPicPr>
        <p:blipFill>
          <a:blip r:embed="rId2" cstate="print">
            <a:alphaModFix amt="20000"/>
            <a:extLst>
              <a:ext uri="{28A0092B-C50C-407E-A947-70E740481C1C}">
                <a14:useLocalDpi xmlns:a14="http://schemas.microsoft.com/office/drawing/2010/main" val="0"/>
              </a:ext>
            </a:extLst>
          </a:blip>
          <a:stretch>
            <a:fillRect/>
          </a:stretch>
        </p:blipFill>
        <p:spPr>
          <a:xfrm>
            <a:off x="4710544" y="1513195"/>
            <a:ext cx="6982767" cy="4787427"/>
          </a:xfrm>
          <a:prstGeom prst="rect">
            <a:avLst/>
          </a:prstGeom>
        </p:spPr>
      </p:pic>
    </p:spTree>
    <p:extLst>
      <p:ext uri="{BB962C8B-B14F-4D97-AF65-F5344CB8AC3E}">
        <p14:creationId xmlns:p14="http://schemas.microsoft.com/office/powerpoint/2010/main" val="115817387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30909"/>
            <a:ext cx="10515600" cy="2387600"/>
          </a:xfrm>
        </p:spPr>
        <p:txBody>
          <a:bodyPr anchor="b"/>
          <a:lstStyle>
            <a:lvl1pPr algn="ctr">
              <a:defRPr sz="6000" cap="small" baseline="0"/>
            </a:lvl1pPr>
          </a:lstStyle>
          <a:p>
            <a:r>
              <a:rPr lang="en-US" dirty="0"/>
              <a:t>Click to edit Master title style</a:t>
            </a:r>
          </a:p>
        </p:txBody>
      </p:sp>
      <p:sp>
        <p:nvSpPr>
          <p:cNvPr id="3" name="Subtitle 2"/>
          <p:cNvSpPr>
            <a:spLocks noGrp="1"/>
          </p:cNvSpPr>
          <p:nvPr>
            <p:ph type="subTitle" idx="1"/>
          </p:nvPr>
        </p:nvSpPr>
        <p:spPr>
          <a:xfrm>
            <a:off x="838200" y="3636221"/>
            <a:ext cx="105156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0181799C-EA78-4FD4-8B5A-E18EB096E5C6}" type="datetime1">
              <a:rPr lang="en-US" smtClean="0"/>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387849773"/>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BD67D3E-DC23-56D0-E49A-79F87FFEB4C8}"/>
              </a:ext>
            </a:extLst>
          </p:cNvPr>
          <p:cNvSpPr>
            <a:spLocks noGrp="1"/>
          </p:cNvSpPr>
          <p:nvPr>
            <p:ph type="title"/>
          </p:nvPr>
        </p:nvSpPr>
        <p:spPr>
          <a:xfrm>
            <a:off x="0" y="0"/>
            <a:ext cx="12192000" cy="1323975"/>
          </a:xfrm>
          <a:solidFill>
            <a:schemeClr val="tx1"/>
          </a:solidFill>
        </p:spPr>
        <p:txBody>
          <a:bodyPr lIns="822960" anchor="b">
            <a:normAutofit/>
          </a:bodyPr>
          <a:lstStyle>
            <a:lvl1pPr>
              <a:defRPr sz="4800" cap="sm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fld id="{2A720E70-56EB-42D6-915F-EA4C717EB9E4}" type="datetime1">
              <a:rPr lang="en-US" smtClean="0"/>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02BAA-C61A-4A39-BDF1-4340D572B82C}" type="slidenum">
              <a:rPr lang="en-US" smtClean="0"/>
              <a:t>‹#›</a:t>
            </a:fld>
            <a:endParaRPr lang="en-US"/>
          </a:p>
        </p:txBody>
      </p:sp>
      <p:sp>
        <p:nvSpPr>
          <p:cNvPr id="8" name="Content Placeholder 2"/>
          <p:cNvSpPr>
            <a:spLocks noGrp="1"/>
          </p:cNvSpPr>
          <p:nvPr>
            <p:ph idx="1"/>
          </p:nvPr>
        </p:nvSpPr>
        <p:spPr>
          <a:xfrm>
            <a:off x="838200" y="1458930"/>
            <a:ext cx="10515600" cy="471803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16124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8566EF1-4ABD-9736-83E3-A0AB60E23EF0}"/>
              </a:ext>
            </a:extLst>
          </p:cNvPr>
          <p:cNvSpPr>
            <a:spLocks noGrp="1"/>
          </p:cNvSpPr>
          <p:nvPr>
            <p:ph type="title"/>
          </p:nvPr>
        </p:nvSpPr>
        <p:spPr>
          <a:xfrm>
            <a:off x="0" y="0"/>
            <a:ext cx="12192000" cy="1323975"/>
          </a:xfrm>
          <a:noFill/>
        </p:spPr>
        <p:txBody>
          <a:bodyPr lIns="822960" anchor="b">
            <a:normAutofit/>
          </a:bodyPr>
          <a:lstStyle>
            <a:lvl1pPr>
              <a:defRPr sz="4800" cap="small" baseline="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838200" y="1458930"/>
            <a:ext cx="10515600" cy="47180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A720E70-56EB-42D6-915F-EA4C717EB9E4}" type="datetime1">
              <a:rPr lang="en-US" smtClean="0"/>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4088696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accent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171AC85E-EDEC-42A1-88DA-B1145C21F245}" type="datetime1">
              <a:rPr lang="en-US" smtClean="0"/>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3369611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171AC85E-EDEC-42A1-88DA-B1145C21F245}" type="datetime1">
              <a:rPr lang="en-US" smtClean="0"/>
              <a:t>3/11/2024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2569919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E0B6B-6944-E12E-832D-39E6B070307C}"/>
              </a:ext>
            </a:extLst>
          </p:cNvPr>
          <p:cNvSpPr>
            <a:spLocks noGrp="1"/>
          </p:cNvSpPr>
          <p:nvPr>
            <p:ph type="title"/>
          </p:nvPr>
        </p:nvSpPr>
        <p:spPr>
          <a:xfrm>
            <a:off x="0" y="0"/>
            <a:ext cx="12192000" cy="1323975"/>
          </a:xfrm>
          <a:solidFill>
            <a:schemeClr val="tx1"/>
          </a:solidFill>
        </p:spPr>
        <p:txBody>
          <a:bodyPr lIns="822960" anchor="b">
            <a:normAutofit/>
          </a:bodyPr>
          <a:lstStyle>
            <a:lvl1pPr>
              <a:defRPr sz="4800" cap="small" baseline="0">
                <a:solidFill>
                  <a:schemeClr val="bg1"/>
                </a:solidFill>
              </a:defRPr>
            </a:lvl1pPr>
          </a:lstStyle>
          <a:p>
            <a:r>
              <a:rPr lang="en-US" dirty="0"/>
              <a:t>Click to edit Master title style</a:t>
            </a:r>
          </a:p>
        </p:txBody>
      </p:sp>
      <p:sp>
        <p:nvSpPr>
          <p:cNvPr id="3" name="Content Placeholder 2"/>
          <p:cNvSpPr>
            <a:spLocks noGrp="1"/>
          </p:cNvSpPr>
          <p:nvPr>
            <p:ph sz="half" idx="1"/>
          </p:nvPr>
        </p:nvSpPr>
        <p:spPr>
          <a:xfrm>
            <a:off x="838200" y="1548622"/>
            <a:ext cx="5181600" cy="462834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548622"/>
            <a:ext cx="5181600" cy="462834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F06C96A5-1280-4BBD-93AB-AD67D678B93B}" type="datetime1">
              <a:rPr lang="en-US" smtClean="0"/>
              <a:t>3/11/2024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02BAA-C61A-4A39-BDF1-4340D572B82C}" type="slidenum">
              <a:rPr lang="en-US" smtClean="0"/>
              <a:t>‹#›</a:t>
            </a:fld>
            <a:endParaRPr lang="en-US"/>
          </a:p>
        </p:txBody>
      </p:sp>
    </p:spTree>
    <p:extLst>
      <p:ext uri="{BB962C8B-B14F-4D97-AF65-F5344CB8AC3E}">
        <p14:creationId xmlns:p14="http://schemas.microsoft.com/office/powerpoint/2010/main" val="595260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8F71C4-ABB1-43BF-A1B6-165F4DBACD94}" type="datetime1">
              <a:rPr lang="en-US" smtClean="0"/>
              <a:t>3/11/2024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02BAA-C61A-4A39-BDF1-4340D572B82C}" type="slidenum">
              <a:rPr lang="en-US" smtClean="0"/>
              <a:t>‹#›</a:t>
            </a:fld>
            <a:endParaRPr lang="en-US"/>
          </a:p>
        </p:txBody>
      </p:sp>
    </p:spTree>
    <p:extLst>
      <p:ext uri="{BB962C8B-B14F-4D97-AF65-F5344CB8AC3E}">
        <p14:creationId xmlns:p14="http://schemas.microsoft.com/office/powerpoint/2010/main" val="2468087798"/>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84" r:id="rId3"/>
    <p:sldLayoutId id="2147483686" r:id="rId4"/>
    <p:sldLayoutId id="2147483674" r:id="rId5"/>
    <p:sldLayoutId id="2147483687" r:id="rId6"/>
    <p:sldLayoutId id="2147483675" r:id="rId7"/>
    <p:sldLayoutId id="2147483691" r:id="rId8"/>
    <p:sldLayoutId id="2147483676" r:id="rId9"/>
    <p:sldLayoutId id="2147483689" r:id="rId10"/>
    <p:sldLayoutId id="2147483677" r:id="rId11"/>
    <p:sldLayoutId id="2147483690" r:id="rId12"/>
    <p:sldLayoutId id="2147483678" r:id="rId13"/>
    <p:sldLayoutId id="2147483679" r:id="rId14"/>
    <p:sldLayoutId id="2147483680" r:id="rId15"/>
    <p:sldLayoutId id="2147483681" r:id="rId16"/>
    <p:sldLayoutId id="2147483688" r:id="rId17"/>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a:solidFill>
            <a:srgbClr val="555555"/>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rgbClr val="555555"/>
          </a:solidFill>
          <a:latin typeface="+mn-lt"/>
          <a:ea typeface="+mn-ea"/>
          <a:cs typeface="+mn-cs"/>
        </a:defRPr>
      </a:lvl2pPr>
      <a:lvl3pPr marL="1143000" indent="-228600" algn="l" defTabSz="914400" rtl="0" eaLnBrk="1" latinLnBrk="0" hangingPunct="1">
        <a:lnSpc>
          <a:spcPct val="90000"/>
        </a:lnSpc>
        <a:spcBef>
          <a:spcPts val="500"/>
        </a:spcBef>
        <a:buClr>
          <a:schemeClr val="accent1"/>
        </a:buClr>
        <a:buSzPct val="65000"/>
        <a:buFont typeface="Courier New" panose="02070309020205020404" pitchFamily="49" charset="0"/>
        <a:buChar char="o"/>
        <a:defRPr sz="2000" kern="1200">
          <a:solidFill>
            <a:srgbClr val="555555"/>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rgbClr val="555555"/>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Calibri" panose="020F0502020204030204" pitchFamily="34" charset="0"/>
        <a:buChar char="-"/>
        <a:defRPr sz="1800" kern="1200">
          <a:solidFill>
            <a:srgbClr val="555555"/>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9583" y="592756"/>
            <a:ext cx="11152833" cy="2302844"/>
          </a:xfrm>
        </p:spPr>
        <p:txBody>
          <a:bodyPr>
            <a:normAutofit/>
          </a:bodyPr>
          <a:lstStyle/>
          <a:p>
            <a:r>
              <a:rPr lang="en-US" sz="4400" b="1" i="0" u="none" strike="noStrike" dirty="0">
                <a:effectLst/>
              </a:rPr>
              <a:t>Transition from </a:t>
            </a:r>
            <a:br>
              <a:rPr lang="en-US" sz="4400" b="1" i="0" u="none" strike="noStrike" dirty="0">
                <a:effectLst/>
              </a:rPr>
            </a:br>
            <a:r>
              <a:rPr lang="en-US" sz="4400" b="1" i="0" u="none" strike="noStrike" dirty="0">
                <a:effectLst/>
              </a:rPr>
              <a:t>Part C to Part B</a:t>
            </a:r>
            <a:br>
              <a:rPr lang="en-US" sz="3200" b="0" dirty="0">
                <a:solidFill>
                  <a:schemeClr val="accent1"/>
                </a:solidFill>
                <a:effectLst/>
              </a:rPr>
            </a:br>
            <a:endParaRPr lang="en-US" sz="3200" dirty="0"/>
          </a:p>
        </p:txBody>
      </p:sp>
      <p:sp>
        <p:nvSpPr>
          <p:cNvPr id="4" name="Slide Number Placeholder 3"/>
          <p:cNvSpPr>
            <a:spLocks noGrp="1"/>
          </p:cNvSpPr>
          <p:nvPr>
            <p:ph type="sldNum" sz="quarter" idx="12"/>
          </p:nvPr>
        </p:nvSpPr>
        <p:spPr/>
        <p:txBody>
          <a:bodyPr/>
          <a:lstStyle/>
          <a:p>
            <a:fld id="{B2102BAA-C61A-4A39-BDF1-4340D572B82C}" type="slidenum">
              <a:rPr lang="en-US" smtClean="0"/>
              <a:t>1</a:t>
            </a:fld>
            <a:endParaRPr lang="en-US" dirty="0"/>
          </a:p>
        </p:txBody>
      </p:sp>
      <p:sp>
        <p:nvSpPr>
          <p:cNvPr id="6" name="TextBox 5">
            <a:extLst>
              <a:ext uri="{FF2B5EF4-FFF2-40B4-BE49-F238E27FC236}">
                <a16:creationId xmlns:a16="http://schemas.microsoft.com/office/drawing/2014/main" id="{0D8D0AA0-3340-72A4-6E7F-3447894E7E3C}"/>
              </a:ext>
            </a:extLst>
          </p:cNvPr>
          <p:cNvSpPr txBox="1"/>
          <p:nvPr/>
        </p:nvSpPr>
        <p:spPr>
          <a:xfrm>
            <a:off x="3600450" y="3619500"/>
            <a:ext cx="5181600" cy="1477328"/>
          </a:xfrm>
          <a:prstGeom prst="rect">
            <a:avLst/>
          </a:prstGeom>
          <a:noFill/>
        </p:spPr>
        <p:txBody>
          <a:bodyPr wrap="square" rtlCol="0">
            <a:spAutoFit/>
          </a:bodyPr>
          <a:lstStyle/>
          <a:p>
            <a:pPr algn="ctr"/>
            <a:r>
              <a:rPr lang="en-US" sz="1800" b="1">
                <a:latin typeface="+mj-lt"/>
              </a:rPr>
              <a:t>Sarah Moore</a:t>
            </a:r>
          </a:p>
          <a:p>
            <a:pPr algn="ctr"/>
            <a:r>
              <a:rPr lang="en-US" sz="1800">
                <a:latin typeface="+mj-lt"/>
              </a:rPr>
              <a:t>Early Intervention Monitoring Consultant</a:t>
            </a:r>
          </a:p>
          <a:p>
            <a:pPr algn="ctr"/>
            <a:r>
              <a:rPr lang="en-US" sz="1800">
                <a:latin typeface="+mj-lt"/>
              </a:rPr>
              <a:t>Virginia Department of Behavioral Health and Developmental Services </a:t>
            </a:r>
          </a:p>
          <a:p>
            <a:pPr algn="ctr"/>
            <a:r>
              <a:rPr lang="en-US" sz="1800">
                <a:latin typeface="+mj-lt"/>
              </a:rPr>
              <a:t>Sarah.moore@dbhds.virginia.gov</a:t>
            </a:r>
            <a:endParaRPr lang="en-US" sz="1800" dirty="0">
              <a:latin typeface="+mj-lt"/>
            </a:endParaRPr>
          </a:p>
        </p:txBody>
      </p:sp>
    </p:spTree>
    <p:extLst>
      <p:ext uri="{BB962C8B-B14F-4D97-AF65-F5344CB8AC3E}">
        <p14:creationId xmlns:p14="http://schemas.microsoft.com/office/powerpoint/2010/main" val="920146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5FA7C47-B7C1-4D2E-AB49-ED23BA34BA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6">
            <a:extLst>
              <a:ext uri="{FF2B5EF4-FFF2-40B4-BE49-F238E27FC236}">
                <a16:creationId xmlns:a16="http://schemas.microsoft.com/office/drawing/2014/main" id="{596EE156-ABF1-4329-A6BA-03B4254E08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521144" y="911116"/>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8">
            <a:extLst>
              <a:ext uri="{FF2B5EF4-FFF2-40B4-BE49-F238E27FC236}">
                <a16:creationId xmlns:a16="http://schemas.microsoft.com/office/drawing/2014/main" id="{19B9933F-AAB3-444A-8BB5-9CA194A8B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1370435"/>
            <a:ext cx="527226"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7">
            <a:extLst>
              <a:ext uri="{FF2B5EF4-FFF2-40B4-BE49-F238E27FC236}">
                <a16:creationId xmlns:a16="http://schemas.microsoft.com/office/drawing/2014/main" id="{7D20183A-0B1D-4A1F-89B1-ADBEDBC6E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00164" y="643467"/>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8">
            <a:extLst>
              <a:ext uri="{FF2B5EF4-FFF2-40B4-BE49-F238E27FC236}">
                <a16:creationId xmlns:a16="http://schemas.microsoft.com/office/drawing/2014/main" id="{131031D3-26CD-4214-A9A4-5857EFA15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529" y="644382"/>
            <a:ext cx="3856024"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BF9A4878-BCBA-428C-9FAA-582E21235762}"/>
              </a:ext>
            </a:extLst>
          </p:cNvPr>
          <p:cNvSpPr>
            <a:spLocks noGrp="1"/>
          </p:cNvSpPr>
          <p:nvPr>
            <p:ph type="title"/>
          </p:nvPr>
        </p:nvSpPr>
        <p:spPr>
          <a:xfrm>
            <a:off x="1146879" y="998002"/>
            <a:ext cx="3182940" cy="1471959"/>
          </a:xfrm>
        </p:spPr>
        <p:txBody>
          <a:bodyPr vert="horz" lIns="91440" tIns="45720" rIns="91440" bIns="45720" rtlCol="0" anchor="ctr">
            <a:normAutofit/>
          </a:bodyPr>
          <a:lstStyle/>
          <a:p>
            <a:r>
              <a:rPr lang="en-US" sz="3300" kern="1200">
                <a:solidFill>
                  <a:srgbClr val="FFFFFF"/>
                </a:solidFill>
                <a:latin typeface="+mj-lt"/>
                <a:ea typeface="+mj-ea"/>
                <a:cs typeface="+mj-cs"/>
              </a:rPr>
              <a:t>What guides the non-negotiables?</a:t>
            </a:r>
          </a:p>
        </p:txBody>
      </p:sp>
      <p:sp>
        <p:nvSpPr>
          <p:cNvPr id="4" name="Text Placeholder 3">
            <a:extLst>
              <a:ext uri="{FF2B5EF4-FFF2-40B4-BE49-F238E27FC236}">
                <a16:creationId xmlns:a16="http://schemas.microsoft.com/office/drawing/2014/main" id="{545DA1C8-48F1-4180-8787-FA1DA799CB9B}"/>
              </a:ext>
            </a:extLst>
          </p:cNvPr>
          <p:cNvSpPr>
            <a:spLocks noGrp="1"/>
          </p:cNvSpPr>
          <p:nvPr>
            <p:ph type="body" sz="half" idx="2"/>
          </p:nvPr>
        </p:nvSpPr>
        <p:spPr>
          <a:xfrm>
            <a:off x="891101" y="2546161"/>
            <a:ext cx="3448985" cy="2985929"/>
          </a:xfrm>
        </p:spPr>
        <p:txBody>
          <a:bodyPr vert="horz" lIns="91440" tIns="45720" rIns="91440" bIns="45720" rtlCol="0" anchor="t">
            <a:normAutofit/>
          </a:bodyPr>
          <a:lstStyle/>
          <a:p>
            <a:pPr marL="857250" lvl="1" indent="-342900">
              <a:buClr>
                <a:schemeClr val="bg2"/>
              </a:buClr>
              <a:buFont typeface="Calibri" panose="020F0502020204030204" pitchFamily="34" charset="0"/>
              <a:buChar char="◦"/>
            </a:pPr>
            <a:endParaRPr lang="en-US" sz="2000" dirty="0">
              <a:solidFill>
                <a:srgbClr val="FEFFFF"/>
              </a:solidFill>
              <a:latin typeface="+mj-lt"/>
            </a:endParaRPr>
          </a:p>
          <a:p>
            <a:pPr marL="857250" lvl="1" indent="-342900">
              <a:buClr>
                <a:schemeClr val="bg2"/>
              </a:buClr>
              <a:buFont typeface="Calibri" panose="020F0502020204030204" pitchFamily="34" charset="0"/>
              <a:buChar char="◦"/>
            </a:pPr>
            <a:r>
              <a:rPr lang="en-US" sz="2400" dirty="0">
                <a:solidFill>
                  <a:srgbClr val="FEFFFF"/>
                </a:solidFill>
                <a:latin typeface="+mj-lt"/>
              </a:rPr>
              <a:t>Federal Regulations</a:t>
            </a:r>
          </a:p>
          <a:p>
            <a:pPr marL="857250" lvl="1" indent="-342900">
              <a:buClr>
                <a:schemeClr val="bg2"/>
              </a:buClr>
              <a:buFont typeface="Calibri" panose="020F0502020204030204" pitchFamily="34" charset="0"/>
              <a:buChar char="◦"/>
            </a:pPr>
            <a:r>
              <a:rPr lang="en-US" sz="2400" dirty="0">
                <a:solidFill>
                  <a:srgbClr val="FEFFFF"/>
                </a:solidFill>
                <a:latin typeface="+mj-lt"/>
              </a:rPr>
              <a:t>State Regulations</a:t>
            </a:r>
          </a:p>
          <a:p>
            <a:pPr marL="857250" lvl="1" indent="-342900">
              <a:lnSpc>
                <a:spcPct val="100000"/>
              </a:lnSpc>
              <a:buClr>
                <a:schemeClr val="bg2"/>
              </a:buClr>
              <a:buFont typeface="Calibri" panose="020F0502020204030204" pitchFamily="34" charset="0"/>
              <a:buChar char="◦"/>
            </a:pPr>
            <a:r>
              <a:rPr lang="en-US" sz="2400" b="1" u="sng" dirty="0">
                <a:solidFill>
                  <a:srgbClr val="FEFFFF"/>
                </a:solidFill>
                <a:latin typeface="+mj-lt"/>
              </a:rPr>
              <a:t>State Interagency Agreement</a:t>
            </a:r>
          </a:p>
        </p:txBody>
      </p:sp>
      <p:pic>
        <p:nvPicPr>
          <p:cNvPr id="6" name="Content Placeholder 5">
            <a:extLst>
              <a:ext uri="{FF2B5EF4-FFF2-40B4-BE49-F238E27FC236}">
                <a16:creationId xmlns:a16="http://schemas.microsoft.com/office/drawing/2014/main" id="{CC6399B7-0181-4C28-A62F-B980E95FE619}"/>
              </a:ext>
            </a:extLst>
          </p:cNvPr>
          <p:cNvPicPr>
            <a:picLocks noGrp="1" noChangeAspect="1"/>
          </p:cNvPicPr>
          <p:nvPr>
            <p:ph idx="1"/>
          </p:nvPr>
        </p:nvPicPr>
        <p:blipFill>
          <a:blip r:embed="rId3"/>
          <a:stretch>
            <a:fillRect/>
          </a:stretch>
        </p:blipFill>
        <p:spPr>
          <a:xfrm>
            <a:off x="5341107" y="643467"/>
            <a:ext cx="5853397" cy="5251646"/>
          </a:xfrm>
          <a:prstGeom prst="rect">
            <a:avLst/>
          </a:prstGeom>
        </p:spPr>
      </p:pic>
      <p:sp>
        <p:nvSpPr>
          <p:cNvPr id="5" name="Slide Number Placeholder 4">
            <a:extLst>
              <a:ext uri="{FF2B5EF4-FFF2-40B4-BE49-F238E27FC236}">
                <a16:creationId xmlns:a16="http://schemas.microsoft.com/office/drawing/2014/main" id="{B7C6C403-41A4-439D-BFCC-13EEDD6AD914}"/>
              </a:ext>
            </a:extLst>
          </p:cNvPr>
          <p:cNvSpPr>
            <a:spLocks noGrp="1"/>
          </p:cNvSpPr>
          <p:nvPr>
            <p:ph type="sldNum" sz="quarter" idx="12"/>
          </p:nvPr>
        </p:nvSpPr>
        <p:spPr>
          <a:xfrm>
            <a:off x="10707624" y="6382512"/>
            <a:ext cx="685800" cy="320040"/>
          </a:xfrm>
        </p:spPr>
        <p:txBody>
          <a:bodyPr vert="horz" lIns="91440" tIns="45720" rIns="91440" bIns="45720" rtlCol="0" anchor="ctr">
            <a:normAutofit/>
          </a:bodyPr>
          <a:lstStyle/>
          <a:p>
            <a:pPr>
              <a:spcAft>
                <a:spcPts val="600"/>
              </a:spcAft>
            </a:pPr>
            <a:fld id="{B2102BAA-C61A-4A39-BDF1-4340D572B82C}" type="slidenum">
              <a:rPr lang="en-US" sz="1000"/>
              <a:pPr>
                <a:spcAft>
                  <a:spcPts val="600"/>
                </a:spcAft>
              </a:pPr>
              <a:t>10</a:t>
            </a:fld>
            <a:endParaRPr lang="en-US" sz="1000"/>
          </a:p>
        </p:txBody>
      </p:sp>
      <p:pic>
        <p:nvPicPr>
          <p:cNvPr id="8" name="Picture 7">
            <a:extLst>
              <a:ext uri="{FF2B5EF4-FFF2-40B4-BE49-F238E27FC236}">
                <a16:creationId xmlns:a16="http://schemas.microsoft.com/office/drawing/2014/main" id="{403B8164-9532-4A24-B936-DE95CBA042C7}"/>
              </a:ext>
            </a:extLst>
          </p:cNvPr>
          <p:cNvPicPr>
            <a:picLocks noChangeAspect="1"/>
          </p:cNvPicPr>
          <p:nvPr/>
        </p:nvPicPr>
        <p:blipFill>
          <a:blip r:embed="rId4"/>
          <a:stretch>
            <a:fillRect/>
          </a:stretch>
        </p:blipFill>
        <p:spPr>
          <a:xfrm>
            <a:off x="891101" y="6436413"/>
            <a:ext cx="1847248" cy="402371"/>
          </a:xfrm>
          <a:prstGeom prst="rect">
            <a:avLst/>
          </a:prstGeom>
        </p:spPr>
      </p:pic>
      <p:pic>
        <p:nvPicPr>
          <p:cNvPr id="3" name="Picture 2">
            <a:extLst>
              <a:ext uri="{FF2B5EF4-FFF2-40B4-BE49-F238E27FC236}">
                <a16:creationId xmlns:a16="http://schemas.microsoft.com/office/drawing/2014/main" id="{657E92DA-9986-4ED5-9AD9-16DC1E30159F}"/>
              </a:ext>
            </a:extLst>
          </p:cNvPr>
          <p:cNvPicPr>
            <a:picLocks noChangeAspect="1"/>
          </p:cNvPicPr>
          <p:nvPr/>
        </p:nvPicPr>
        <p:blipFill>
          <a:blip r:embed="rId5"/>
          <a:stretch>
            <a:fillRect/>
          </a:stretch>
        </p:blipFill>
        <p:spPr>
          <a:xfrm>
            <a:off x="9677045" y="5943521"/>
            <a:ext cx="1335140" cy="914479"/>
          </a:xfrm>
          <a:prstGeom prst="rect">
            <a:avLst/>
          </a:prstGeom>
        </p:spPr>
      </p:pic>
    </p:spTree>
    <p:extLst>
      <p:ext uri="{BB962C8B-B14F-4D97-AF65-F5344CB8AC3E}">
        <p14:creationId xmlns:p14="http://schemas.microsoft.com/office/powerpoint/2010/main" val="2895679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B5FA7C47-B7C1-4D2E-AB49-ED23BA34BA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6">
            <a:extLst>
              <a:ext uri="{FF2B5EF4-FFF2-40B4-BE49-F238E27FC236}">
                <a16:creationId xmlns:a16="http://schemas.microsoft.com/office/drawing/2014/main" id="{596EE156-ABF1-4329-A6BA-03B4254E08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521144" y="911116"/>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8">
            <a:extLst>
              <a:ext uri="{FF2B5EF4-FFF2-40B4-BE49-F238E27FC236}">
                <a16:creationId xmlns:a16="http://schemas.microsoft.com/office/drawing/2014/main" id="{19B9933F-AAB3-444A-8BB5-9CA194A8B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1370435"/>
            <a:ext cx="527226"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7">
            <a:extLst>
              <a:ext uri="{FF2B5EF4-FFF2-40B4-BE49-F238E27FC236}">
                <a16:creationId xmlns:a16="http://schemas.microsoft.com/office/drawing/2014/main" id="{7D20183A-0B1D-4A1F-89B1-ADBEDBC6E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00164" y="643467"/>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8">
            <a:extLst>
              <a:ext uri="{FF2B5EF4-FFF2-40B4-BE49-F238E27FC236}">
                <a16:creationId xmlns:a16="http://schemas.microsoft.com/office/drawing/2014/main" id="{131031D3-26CD-4214-A9A4-5857EFA15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529" y="644382"/>
            <a:ext cx="3856024"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52B0826A-54B9-41EB-A0A6-9DD394468B97}"/>
              </a:ext>
            </a:extLst>
          </p:cNvPr>
          <p:cNvSpPr>
            <a:spLocks noGrp="1"/>
          </p:cNvSpPr>
          <p:nvPr>
            <p:ph type="title"/>
          </p:nvPr>
        </p:nvSpPr>
        <p:spPr>
          <a:xfrm>
            <a:off x="1146879" y="998002"/>
            <a:ext cx="3182940" cy="1471959"/>
          </a:xfrm>
        </p:spPr>
        <p:txBody>
          <a:bodyPr vert="horz" lIns="91440" tIns="45720" rIns="91440" bIns="45720" rtlCol="0" anchor="ctr">
            <a:normAutofit/>
          </a:bodyPr>
          <a:lstStyle/>
          <a:p>
            <a:r>
              <a:rPr lang="en-US" sz="2800" kern="1200">
                <a:solidFill>
                  <a:srgbClr val="FFFFFF"/>
                </a:solidFill>
                <a:latin typeface="+mj-lt"/>
                <a:ea typeface="+mj-ea"/>
                <a:cs typeface="+mj-cs"/>
              </a:rPr>
              <a:t>What about the negotiables – local level decisions?</a:t>
            </a:r>
          </a:p>
        </p:txBody>
      </p:sp>
      <p:sp>
        <p:nvSpPr>
          <p:cNvPr id="4" name="Text Placeholder 3">
            <a:extLst>
              <a:ext uri="{FF2B5EF4-FFF2-40B4-BE49-F238E27FC236}">
                <a16:creationId xmlns:a16="http://schemas.microsoft.com/office/drawing/2014/main" id="{34661F2D-86FB-4F72-A56D-9642DE02960B}"/>
              </a:ext>
            </a:extLst>
          </p:cNvPr>
          <p:cNvSpPr>
            <a:spLocks noGrp="1"/>
          </p:cNvSpPr>
          <p:nvPr>
            <p:ph type="body" sz="half" idx="2"/>
          </p:nvPr>
        </p:nvSpPr>
        <p:spPr>
          <a:xfrm>
            <a:off x="1139635" y="2546161"/>
            <a:ext cx="3200451" cy="2985929"/>
          </a:xfrm>
        </p:spPr>
        <p:txBody>
          <a:bodyPr vert="horz" lIns="91440" tIns="45720" rIns="91440" bIns="45720" rtlCol="0" anchor="t">
            <a:normAutofit/>
          </a:bodyPr>
          <a:lstStyle/>
          <a:p>
            <a:pPr marL="114300" indent="-342900">
              <a:buClr>
                <a:schemeClr val="bg2"/>
              </a:buClr>
              <a:buFont typeface="Courier New" panose="02070309020205020404" pitchFamily="49" charset="0"/>
              <a:buChar char="o"/>
            </a:pPr>
            <a:r>
              <a:rPr lang="en-US" sz="2800" dirty="0">
                <a:solidFill>
                  <a:srgbClr val="FEFFFF"/>
                </a:solidFill>
              </a:rPr>
              <a:t>Documented in Local Interagency Agreements</a:t>
            </a:r>
          </a:p>
          <a:p>
            <a:pPr marL="114300" indent="-342900">
              <a:buClr>
                <a:schemeClr val="bg2"/>
              </a:buClr>
              <a:buFont typeface="Courier New" panose="02070309020205020404" pitchFamily="49" charset="0"/>
              <a:buChar char="o"/>
            </a:pPr>
            <a:r>
              <a:rPr lang="en-US" sz="2800" dirty="0">
                <a:solidFill>
                  <a:srgbClr val="FEFFFF"/>
                </a:solidFill>
              </a:rPr>
              <a:t>Established through collaboration</a:t>
            </a:r>
          </a:p>
        </p:txBody>
      </p:sp>
      <p:pic>
        <p:nvPicPr>
          <p:cNvPr id="6" name="Content Placeholder 5">
            <a:extLst>
              <a:ext uri="{FF2B5EF4-FFF2-40B4-BE49-F238E27FC236}">
                <a16:creationId xmlns:a16="http://schemas.microsoft.com/office/drawing/2014/main" id="{C120D272-A6C7-4060-B4C8-650D5A00A17E}"/>
              </a:ext>
            </a:extLst>
          </p:cNvPr>
          <p:cNvPicPr>
            <a:picLocks noGrp="1" noChangeAspect="1"/>
          </p:cNvPicPr>
          <p:nvPr>
            <p:ph idx="1"/>
          </p:nvPr>
        </p:nvPicPr>
        <p:blipFill>
          <a:blip r:embed="rId3"/>
          <a:stretch>
            <a:fillRect/>
          </a:stretch>
        </p:blipFill>
        <p:spPr>
          <a:xfrm>
            <a:off x="4998268" y="702703"/>
            <a:ext cx="6539075" cy="5133174"/>
          </a:xfrm>
          <a:prstGeom prst="rect">
            <a:avLst/>
          </a:prstGeom>
        </p:spPr>
      </p:pic>
      <p:sp>
        <p:nvSpPr>
          <p:cNvPr id="5" name="Slide Number Placeholder 4">
            <a:extLst>
              <a:ext uri="{FF2B5EF4-FFF2-40B4-BE49-F238E27FC236}">
                <a16:creationId xmlns:a16="http://schemas.microsoft.com/office/drawing/2014/main" id="{EE6C39E3-6948-4FA4-A5B4-0D0050FDEF70}"/>
              </a:ext>
            </a:extLst>
          </p:cNvPr>
          <p:cNvSpPr>
            <a:spLocks noGrp="1"/>
          </p:cNvSpPr>
          <p:nvPr>
            <p:ph type="sldNum" sz="quarter" idx="12"/>
          </p:nvPr>
        </p:nvSpPr>
        <p:spPr>
          <a:xfrm>
            <a:off x="10707624" y="6382512"/>
            <a:ext cx="685800" cy="320040"/>
          </a:xfrm>
        </p:spPr>
        <p:txBody>
          <a:bodyPr vert="horz" lIns="91440" tIns="45720" rIns="91440" bIns="45720" rtlCol="0" anchor="ctr">
            <a:normAutofit/>
          </a:bodyPr>
          <a:lstStyle/>
          <a:p>
            <a:pPr>
              <a:spcAft>
                <a:spcPts val="600"/>
              </a:spcAft>
            </a:pPr>
            <a:fld id="{B2102BAA-C61A-4A39-BDF1-4340D572B82C}" type="slidenum">
              <a:rPr lang="en-US" sz="1000" smtClean="0"/>
              <a:pPr>
                <a:spcAft>
                  <a:spcPts val="600"/>
                </a:spcAft>
              </a:pPr>
              <a:t>11</a:t>
            </a:fld>
            <a:endParaRPr lang="en-US" sz="1000"/>
          </a:p>
        </p:txBody>
      </p:sp>
    </p:spTree>
    <p:extLst>
      <p:ext uri="{BB962C8B-B14F-4D97-AF65-F5344CB8AC3E}">
        <p14:creationId xmlns:p14="http://schemas.microsoft.com/office/powerpoint/2010/main" val="2243589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08795-621D-4E97-A784-04EBEA50C9C9}"/>
              </a:ext>
            </a:extLst>
          </p:cNvPr>
          <p:cNvSpPr>
            <a:spLocks noGrp="1"/>
          </p:cNvSpPr>
          <p:nvPr>
            <p:ph type="title"/>
          </p:nvPr>
        </p:nvSpPr>
        <p:spPr/>
        <p:txBody>
          <a:bodyPr/>
          <a:lstStyle/>
          <a:p>
            <a:pPr algn="ctr"/>
            <a:r>
              <a:rPr lang="en-US" dirty="0"/>
              <a:t>Notification  </a:t>
            </a:r>
          </a:p>
        </p:txBody>
      </p:sp>
      <p:sp>
        <p:nvSpPr>
          <p:cNvPr id="9" name="Text Placeholder 8">
            <a:extLst>
              <a:ext uri="{FF2B5EF4-FFF2-40B4-BE49-F238E27FC236}">
                <a16:creationId xmlns:a16="http://schemas.microsoft.com/office/drawing/2014/main" id="{4D0B153E-879A-A18C-7972-A0A2A60BDDA6}"/>
              </a:ext>
            </a:extLst>
          </p:cNvPr>
          <p:cNvSpPr>
            <a:spLocks noGrp="1"/>
          </p:cNvSpPr>
          <p:nvPr>
            <p:ph type="body" idx="1"/>
          </p:nvPr>
        </p:nvSpPr>
        <p:spPr/>
        <p:txBody>
          <a:bodyPr>
            <a:normAutofit/>
          </a:bodyPr>
          <a:lstStyle/>
          <a:p>
            <a:r>
              <a:rPr lang="en-US" sz="3200" dirty="0">
                <a:latin typeface="+mj-lt"/>
              </a:rPr>
              <a:t>Non-Negotiables</a:t>
            </a:r>
          </a:p>
        </p:txBody>
      </p:sp>
      <p:sp>
        <p:nvSpPr>
          <p:cNvPr id="4" name="Content Placeholder 3">
            <a:extLst>
              <a:ext uri="{FF2B5EF4-FFF2-40B4-BE49-F238E27FC236}">
                <a16:creationId xmlns:a16="http://schemas.microsoft.com/office/drawing/2014/main" id="{96D30844-55FD-49AF-B6B8-89968B28999C}"/>
              </a:ext>
            </a:extLst>
          </p:cNvPr>
          <p:cNvSpPr>
            <a:spLocks noGrp="1"/>
          </p:cNvSpPr>
          <p:nvPr>
            <p:ph sz="half" idx="2"/>
          </p:nvPr>
        </p:nvSpPr>
        <p:spPr>
          <a:xfrm>
            <a:off x="704322" y="2245431"/>
            <a:ext cx="5157787" cy="3684588"/>
          </a:xfrm>
        </p:spPr>
        <p:txBody>
          <a:bodyPr>
            <a:noAutofit/>
          </a:bodyPr>
          <a:lstStyle/>
          <a:p>
            <a:pPr>
              <a:lnSpc>
                <a:spcPct val="300000"/>
              </a:lnSpc>
            </a:pPr>
            <a:r>
              <a:rPr lang="en-US" sz="2400" b="1" dirty="0">
                <a:latin typeface="+mj-lt"/>
              </a:rPr>
              <a:t>Notification = Referral</a:t>
            </a:r>
          </a:p>
          <a:p>
            <a:pPr>
              <a:lnSpc>
                <a:spcPct val="120000"/>
              </a:lnSpc>
            </a:pPr>
            <a:r>
              <a:rPr lang="en-US" sz="2400" b="1" dirty="0">
                <a:latin typeface="+mj-lt"/>
              </a:rPr>
              <a:t>Receipt of Referral begins the 65 day timeline</a:t>
            </a:r>
          </a:p>
          <a:p>
            <a:pPr>
              <a:lnSpc>
                <a:spcPct val="120000"/>
              </a:lnSpc>
            </a:pPr>
            <a:r>
              <a:rPr lang="en-US" sz="2400" b="1" dirty="0">
                <a:latin typeface="+mj-lt"/>
              </a:rPr>
              <a:t>Notifications are sent all year long</a:t>
            </a:r>
          </a:p>
          <a:p>
            <a:pPr>
              <a:lnSpc>
                <a:spcPct val="120000"/>
              </a:lnSpc>
            </a:pPr>
            <a:r>
              <a:rPr lang="en-US" sz="2400" b="1" dirty="0">
                <a:latin typeface="+mj-lt"/>
              </a:rPr>
              <a:t>Includes name, date and parent contact information</a:t>
            </a:r>
          </a:p>
        </p:txBody>
      </p:sp>
      <p:sp>
        <p:nvSpPr>
          <p:cNvPr id="10" name="Text Placeholder 9">
            <a:extLst>
              <a:ext uri="{FF2B5EF4-FFF2-40B4-BE49-F238E27FC236}">
                <a16:creationId xmlns:a16="http://schemas.microsoft.com/office/drawing/2014/main" id="{8BA5F650-355F-6CA7-1C8E-6DA48A58DC58}"/>
              </a:ext>
            </a:extLst>
          </p:cNvPr>
          <p:cNvSpPr>
            <a:spLocks noGrp="1"/>
          </p:cNvSpPr>
          <p:nvPr>
            <p:ph type="body" sz="quarter" idx="3"/>
          </p:nvPr>
        </p:nvSpPr>
        <p:spPr>
          <a:xfrm>
            <a:off x="7288306" y="1681163"/>
            <a:ext cx="5183188" cy="823912"/>
          </a:xfrm>
        </p:spPr>
        <p:txBody>
          <a:bodyPr>
            <a:normAutofit/>
          </a:bodyPr>
          <a:lstStyle/>
          <a:p>
            <a:r>
              <a:rPr lang="en-US" sz="3200" dirty="0">
                <a:latin typeface="+mj-lt"/>
              </a:rPr>
              <a:t>Negotiables</a:t>
            </a:r>
          </a:p>
        </p:txBody>
      </p:sp>
      <p:sp>
        <p:nvSpPr>
          <p:cNvPr id="11" name="Content Placeholder 10">
            <a:extLst>
              <a:ext uri="{FF2B5EF4-FFF2-40B4-BE49-F238E27FC236}">
                <a16:creationId xmlns:a16="http://schemas.microsoft.com/office/drawing/2014/main" id="{686FCF16-0BD7-C239-5756-4BA1E0A635AE}"/>
              </a:ext>
            </a:extLst>
          </p:cNvPr>
          <p:cNvSpPr>
            <a:spLocks noGrp="1"/>
          </p:cNvSpPr>
          <p:nvPr>
            <p:ph sz="quarter" idx="4"/>
          </p:nvPr>
        </p:nvSpPr>
        <p:spPr>
          <a:xfrm>
            <a:off x="7126941" y="3115796"/>
            <a:ext cx="5183188" cy="3240554"/>
          </a:xfrm>
        </p:spPr>
        <p:txBody>
          <a:bodyPr>
            <a:normAutofit/>
          </a:bodyPr>
          <a:lstStyle/>
          <a:p>
            <a:pPr>
              <a:lnSpc>
                <a:spcPct val="100000"/>
              </a:lnSpc>
            </a:pPr>
            <a:r>
              <a:rPr lang="en-US" b="1" dirty="0">
                <a:latin typeface="+mj-lt"/>
              </a:rPr>
              <a:t>Who at LEA receives the referral</a:t>
            </a:r>
            <a:endParaRPr lang="en-US" sz="2800" b="1" dirty="0">
              <a:latin typeface="+mj-lt"/>
            </a:endParaRPr>
          </a:p>
          <a:p>
            <a:endParaRPr lang="en-US" dirty="0"/>
          </a:p>
        </p:txBody>
      </p:sp>
      <p:sp>
        <p:nvSpPr>
          <p:cNvPr id="3" name="Slide Number Placeholder 2">
            <a:extLst>
              <a:ext uri="{FF2B5EF4-FFF2-40B4-BE49-F238E27FC236}">
                <a16:creationId xmlns:a16="http://schemas.microsoft.com/office/drawing/2014/main" id="{96BEB835-9FC4-4188-9939-7A4E589FFDFA}"/>
              </a:ext>
            </a:extLst>
          </p:cNvPr>
          <p:cNvSpPr>
            <a:spLocks noGrp="1"/>
          </p:cNvSpPr>
          <p:nvPr>
            <p:ph type="sldNum" sz="quarter" idx="12"/>
          </p:nvPr>
        </p:nvSpPr>
        <p:spPr/>
        <p:txBody>
          <a:bodyPr/>
          <a:lstStyle/>
          <a:p>
            <a:fld id="{B2102BAA-C61A-4A39-BDF1-4340D572B82C}" type="slidenum">
              <a:rPr lang="en-US" smtClean="0"/>
              <a:t>12</a:t>
            </a:fld>
            <a:endParaRPr lang="en-US"/>
          </a:p>
        </p:txBody>
      </p:sp>
    </p:spTree>
    <p:extLst>
      <p:ext uri="{BB962C8B-B14F-4D97-AF65-F5344CB8AC3E}">
        <p14:creationId xmlns:p14="http://schemas.microsoft.com/office/powerpoint/2010/main" val="844062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08795-621D-4E97-A784-04EBEA50C9C9}"/>
              </a:ext>
            </a:extLst>
          </p:cNvPr>
          <p:cNvSpPr>
            <a:spLocks noGrp="1"/>
          </p:cNvSpPr>
          <p:nvPr>
            <p:ph type="title"/>
          </p:nvPr>
        </p:nvSpPr>
        <p:spPr/>
        <p:txBody>
          <a:bodyPr/>
          <a:lstStyle/>
          <a:p>
            <a:pPr algn="ctr"/>
            <a:r>
              <a:rPr lang="en-US" dirty="0"/>
              <a:t>Notification - Considerations</a:t>
            </a:r>
          </a:p>
        </p:txBody>
      </p:sp>
      <p:sp>
        <p:nvSpPr>
          <p:cNvPr id="3" name="Slide Number Placeholder 2">
            <a:extLst>
              <a:ext uri="{FF2B5EF4-FFF2-40B4-BE49-F238E27FC236}">
                <a16:creationId xmlns:a16="http://schemas.microsoft.com/office/drawing/2014/main" id="{96BEB835-9FC4-4188-9939-7A4E589FFDFA}"/>
              </a:ext>
            </a:extLst>
          </p:cNvPr>
          <p:cNvSpPr>
            <a:spLocks noGrp="1"/>
          </p:cNvSpPr>
          <p:nvPr>
            <p:ph type="sldNum" sz="quarter" idx="12"/>
          </p:nvPr>
        </p:nvSpPr>
        <p:spPr/>
        <p:txBody>
          <a:bodyPr/>
          <a:lstStyle/>
          <a:p>
            <a:fld id="{B2102BAA-C61A-4A39-BDF1-4340D572B82C}" type="slidenum">
              <a:rPr lang="en-US" smtClean="0"/>
              <a:t>13</a:t>
            </a:fld>
            <a:endParaRPr lang="en-US"/>
          </a:p>
        </p:txBody>
      </p:sp>
      <p:sp>
        <p:nvSpPr>
          <p:cNvPr id="4" name="Content Placeholder 3">
            <a:extLst>
              <a:ext uri="{FF2B5EF4-FFF2-40B4-BE49-F238E27FC236}">
                <a16:creationId xmlns:a16="http://schemas.microsoft.com/office/drawing/2014/main" id="{96D30844-55FD-49AF-B6B8-89968B28999C}"/>
              </a:ext>
            </a:extLst>
          </p:cNvPr>
          <p:cNvSpPr>
            <a:spLocks noGrp="1"/>
          </p:cNvSpPr>
          <p:nvPr>
            <p:ph idx="1"/>
          </p:nvPr>
        </p:nvSpPr>
        <p:spPr>
          <a:xfrm>
            <a:off x="286871" y="1638317"/>
            <a:ext cx="10515600" cy="4718033"/>
          </a:xfrm>
        </p:spPr>
        <p:txBody>
          <a:bodyPr>
            <a:normAutofit/>
          </a:bodyPr>
          <a:lstStyle/>
          <a:p>
            <a:pPr marL="0" indent="0" algn="ctr">
              <a:lnSpc>
                <a:spcPct val="300000"/>
              </a:lnSpc>
              <a:buNone/>
            </a:pPr>
            <a:r>
              <a:rPr lang="en-US" sz="3200" b="1" dirty="0">
                <a:latin typeface="+mj-lt"/>
              </a:rPr>
              <a:t>Part C refers all potentially eligible children</a:t>
            </a:r>
          </a:p>
          <a:p>
            <a:pPr marL="457200" lvl="1" indent="0" algn="ctr">
              <a:buNone/>
            </a:pPr>
            <a:r>
              <a:rPr lang="en-US" sz="3200" dirty="0">
                <a:latin typeface="+mj-lt"/>
              </a:rPr>
              <a:t>Children in early intervention are considered “potentially eligible” for Part, unless there is a clear expectation that they will no longer require services by the time they reach age 3.</a:t>
            </a:r>
          </a:p>
        </p:txBody>
      </p:sp>
    </p:spTree>
    <p:extLst>
      <p:ext uri="{BB962C8B-B14F-4D97-AF65-F5344CB8AC3E}">
        <p14:creationId xmlns:p14="http://schemas.microsoft.com/office/powerpoint/2010/main" val="3185075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08795-621D-4E97-A784-04EBEA50C9C9}"/>
              </a:ext>
            </a:extLst>
          </p:cNvPr>
          <p:cNvSpPr>
            <a:spLocks noGrp="1"/>
          </p:cNvSpPr>
          <p:nvPr>
            <p:ph type="title"/>
          </p:nvPr>
        </p:nvSpPr>
        <p:spPr/>
        <p:txBody>
          <a:bodyPr/>
          <a:lstStyle/>
          <a:p>
            <a:pPr algn="ctr"/>
            <a:r>
              <a:rPr lang="en-US" dirty="0">
                <a:solidFill>
                  <a:schemeClr val="bg1"/>
                </a:solidFill>
                <a:highlight>
                  <a:srgbClr val="1A4480"/>
                </a:highlight>
              </a:rPr>
              <a:t>Notification</a:t>
            </a:r>
            <a:r>
              <a:rPr lang="en-US" dirty="0">
                <a:highlight>
                  <a:srgbClr val="1A4480"/>
                </a:highlight>
              </a:rPr>
              <a:t> </a:t>
            </a:r>
            <a:r>
              <a:rPr lang="en-US" dirty="0">
                <a:solidFill>
                  <a:schemeClr val="bg1"/>
                </a:solidFill>
                <a:highlight>
                  <a:srgbClr val="1A4480"/>
                </a:highlight>
              </a:rPr>
              <a:t>- Considerations</a:t>
            </a:r>
          </a:p>
        </p:txBody>
      </p:sp>
      <p:sp>
        <p:nvSpPr>
          <p:cNvPr id="3" name="Slide Number Placeholder 2">
            <a:extLst>
              <a:ext uri="{FF2B5EF4-FFF2-40B4-BE49-F238E27FC236}">
                <a16:creationId xmlns:a16="http://schemas.microsoft.com/office/drawing/2014/main" id="{96BEB835-9FC4-4188-9939-7A4E589FFDFA}"/>
              </a:ext>
            </a:extLst>
          </p:cNvPr>
          <p:cNvSpPr>
            <a:spLocks noGrp="1"/>
          </p:cNvSpPr>
          <p:nvPr>
            <p:ph type="sldNum" sz="quarter" idx="12"/>
          </p:nvPr>
        </p:nvSpPr>
        <p:spPr/>
        <p:txBody>
          <a:bodyPr/>
          <a:lstStyle/>
          <a:p>
            <a:fld id="{B2102BAA-C61A-4A39-BDF1-4340D572B82C}" type="slidenum">
              <a:rPr lang="en-US" smtClean="0"/>
              <a:t>14</a:t>
            </a:fld>
            <a:endParaRPr lang="en-US"/>
          </a:p>
        </p:txBody>
      </p:sp>
      <p:sp>
        <p:nvSpPr>
          <p:cNvPr id="4" name="Content Placeholder 3">
            <a:extLst>
              <a:ext uri="{FF2B5EF4-FFF2-40B4-BE49-F238E27FC236}">
                <a16:creationId xmlns:a16="http://schemas.microsoft.com/office/drawing/2014/main" id="{96D30844-55FD-49AF-B6B8-89968B28999C}"/>
              </a:ext>
            </a:extLst>
          </p:cNvPr>
          <p:cNvSpPr>
            <a:spLocks noGrp="1"/>
          </p:cNvSpPr>
          <p:nvPr>
            <p:ph idx="1"/>
          </p:nvPr>
        </p:nvSpPr>
        <p:spPr/>
        <p:txBody>
          <a:bodyPr>
            <a:noAutofit/>
          </a:bodyPr>
          <a:lstStyle/>
          <a:p>
            <a:pPr>
              <a:lnSpc>
                <a:spcPct val="100000"/>
              </a:lnSpc>
            </a:pPr>
            <a:r>
              <a:rPr lang="en-US" sz="3200" dirty="0">
                <a:latin typeface="+mj-lt"/>
              </a:rPr>
              <a:t>Parents may opt out of notification</a:t>
            </a:r>
          </a:p>
          <a:p>
            <a:pPr lvl="1">
              <a:lnSpc>
                <a:spcPct val="100000"/>
              </a:lnSpc>
            </a:pPr>
            <a:r>
              <a:rPr lang="en-US" sz="3200" dirty="0">
                <a:latin typeface="+mj-lt"/>
              </a:rPr>
              <a:t>Parents are offered for notification to transition to be sent at age 2, if 2 by September 30</a:t>
            </a:r>
            <a:r>
              <a:rPr lang="en-US" sz="3200" baseline="30000" dirty="0">
                <a:latin typeface="+mj-lt"/>
              </a:rPr>
              <a:t>th</a:t>
            </a:r>
            <a:r>
              <a:rPr lang="en-US" sz="3200" dirty="0">
                <a:latin typeface="+mj-lt"/>
              </a:rPr>
              <a:t> </a:t>
            </a:r>
          </a:p>
          <a:p>
            <a:pPr lvl="1">
              <a:lnSpc>
                <a:spcPct val="100000"/>
              </a:lnSpc>
            </a:pPr>
            <a:r>
              <a:rPr lang="en-US" sz="3200" dirty="0">
                <a:latin typeface="+mj-lt"/>
              </a:rPr>
              <a:t>If parents opt out, offered notification at age 3</a:t>
            </a:r>
          </a:p>
          <a:p>
            <a:pPr lvl="1">
              <a:lnSpc>
                <a:spcPct val="100000"/>
              </a:lnSpc>
            </a:pPr>
            <a:endParaRPr lang="en-US" sz="3200" dirty="0">
              <a:latin typeface="+mj-lt"/>
            </a:endParaRPr>
          </a:p>
          <a:p>
            <a:pPr>
              <a:lnSpc>
                <a:spcPct val="100000"/>
              </a:lnSpc>
            </a:pPr>
            <a:r>
              <a:rPr lang="en-US" sz="3200" dirty="0">
                <a:latin typeface="+mj-lt"/>
              </a:rPr>
              <a:t>Parents can change their mind and opt in for notification at any time</a:t>
            </a:r>
          </a:p>
        </p:txBody>
      </p:sp>
    </p:spTree>
    <p:extLst>
      <p:ext uri="{BB962C8B-B14F-4D97-AF65-F5344CB8AC3E}">
        <p14:creationId xmlns:p14="http://schemas.microsoft.com/office/powerpoint/2010/main" val="776784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08795-621D-4E97-A784-04EBEA50C9C9}"/>
              </a:ext>
            </a:extLst>
          </p:cNvPr>
          <p:cNvSpPr>
            <a:spLocks noGrp="1"/>
          </p:cNvSpPr>
          <p:nvPr>
            <p:ph type="title"/>
          </p:nvPr>
        </p:nvSpPr>
        <p:spPr/>
        <p:txBody>
          <a:bodyPr>
            <a:normAutofit/>
          </a:bodyPr>
          <a:lstStyle/>
          <a:p>
            <a:r>
              <a:rPr lang="en-US" dirty="0">
                <a:solidFill>
                  <a:schemeClr val="bg1"/>
                </a:solidFill>
                <a:highlight>
                  <a:srgbClr val="1A4480"/>
                </a:highlight>
              </a:rPr>
              <a:t>Transition Conference</a:t>
            </a:r>
          </a:p>
        </p:txBody>
      </p:sp>
      <p:sp>
        <p:nvSpPr>
          <p:cNvPr id="7" name="Text Placeholder 6">
            <a:extLst>
              <a:ext uri="{FF2B5EF4-FFF2-40B4-BE49-F238E27FC236}">
                <a16:creationId xmlns:a16="http://schemas.microsoft.com/office/drawing/2014/main" id="{FE39B208-B7A1-A6FF-2194-78EA3C87F0BB}"/>
              </a:ext>
            </a:extLst>
          </p:cNvPr>
          <p:cNvSpPr>
            <a:spLocks noGrp="1"/>
          </p:cNvSpPr>
          <p:nvPr>
            <p:ph type="body" idx="1"/>
          </p:nvPr>
        </p:nvSpPr>
        <p:spPr/>
        <p:txBody>
          <a:bodyPr/>
          <a:lstStyle/>
          <a:p>
            <a:r>
              <a:rPr lang="en-US" dirty="0">
                <a:latin typeface="+mj-lt"/>
              </a:rPr>
              <a:t>Non-Negotiables</a:t>
            </a:r>
          </a:p>
        </p:txBody>
      </p:sp>
      <p:sp>
        <p:nvSpPr>
          <p:cNvPr id="4" name="Content Placeholder 3">
            <a:extLst>
              <a:ext uri="{FF2B5EF4-FFF2-40B4-BE49-F238E27FC236}">
                <a16:creationId xmlns:a16="http://schemas.microsoft.com/office/drawing/2014/main" id="{96D30844-55FD-49AF-B6B8-89968B28999C}"/>
              </a:ext>
            </a:extLst>
          </p:cNvPr>
          <p:cNvSpPr>
            <a:spLocks noGrp="1"/>
          </p:cNvSpPr>
          <p:nvPr>
            <p:ph sz="half" idx="2"/>
          </p:nvPr>
        </p:nvSpPr>
        <p:spPr>
          <a:xfrm>
            <a:off x="839788" y="2505074"/>
            <a:ext cx="5157787" cy="4098925"/>
          </a:xfrm>
        </p:spPr>
        <p:txBody>
          <a:bodyPr>
            <a:normAutofit/>
          </a:bodyPr>
          <a:lstStyle/>
          <a:p>
            <a:pPr>
              <a:lnSpc>
                <a:spcPct val="120000"/>
              </a:lnSpc>
            </a:pPr>
            <a:r>
              <a:rPr lang="en-US" sz="2400" b="1" dirty="0">
                <a:latin typeface="+mj-lt"/>
              </a:rPr>
              <a:t>Must be offered to families for all children potentially eligible for Part B</a:t>
            </a:r>
          </a:p>
          <a:p>
            <a:pPr>
              <a:lnSpc>
                <a:spcPct val="120000"/>
              </a:lnSpc>
            </a:pPr>
            <a:r>
              <a:rPr lang="en-US" sz="2400" b="1" dirty="0">
                <a:latin typeface="+mj-lt"/>
              </a:rPr>
              <a:t>Held at least 90 days or up to 9 months before anticipated transition date – if parent consents</a:t>
            </a:r>
          </a:p>
          <a:p>
            <a:pPr>
              <a:lnSpc>
                <a:spcPct val="120000"/>
              </a:lnSpc>
            </a:pPr>
            <a:r>
              <a:rPr lang="en-US" sz="2400" b="1" dirty="0">
                <a:latin typeface="+mj-lt"/>
              </a:rPr>
              <a:t>Part B must be invited</a:t>
            </a:r>
          </a:p>
        </p:txBody>
      </p:sp>
      <p:sp>
        <p:nvSpPr>
          <p:cNvPr id="8" name="Text Placeholder 7">
            <a:extLst>
              <a:ext uri="{FF2B5EF4-FFF2-40B4-BE49-F238E27FC236}">
                <a16:creationId xmlns:a16="http://schemas.microsoft.com/office/drawing/2014/main" id="{2DF047AB-D431-4994-CF53-A88A8086DCB8}"/>
              </a:ext>
            </a:extLst>
          </p:cNvPr>
          <p:cNvSpPr>
            <a:spLocks noGrp="1"/>
          </p:cNvSpPr>
          <p:nvPr>
            <p:ph type="body" sz="quarter" idx="3"/>
          </p:nvPr>
        </p:nvSpPr>
        <p:spPr>
          <a:xfrm>
            <a:off x="6578600" y="1503714"/>
            <a:ext cx="5183188" cy="823912"/>
          </a:xfrm>
        </p:spPr>
        <p:txBody>
          <a:bodyPr/>
          <a:lstStyle/>
          <a:p>
            <a:r>
              <a:rPr lang="en-US" dirty="0">
                <a:latin typeface="+mj-lt"/>
              </a:rPr>
              <a:t>Negotiables</a:t>
            </a:r>
          </a:p>
        </p:txBody>
      </p:sp>
      <p:sp>
        <p:nvSpPr>
          <p:cNvPr id="9" name="Content Placeholder 8">
            <a:extLst>
              <a:ext uri="{FF2B5EF4-FFF2-40B4-BE49-F238E27FC236}">
                <a16:creationId xmlns:a16="http://schemas.microsoft.com/office/drawing/2014/main" id="{ABB6F8AB-C225-2D42-75EE-B1605FB76D01}"/>
              </a:ext>
            </a:extLst>
          </p:cNvPr>
          <p:cNvSpPr>
            <a:spLocks noGrp="1"/>
          </p:cNvSpPr>
          <p:nvPr>
            <p:ph sz="quarter" idx="4"/>
          </p:nvPr>
        </p:nvSpPr>
        <p:spPr>
          <a:xfrm>
            <a:off x="6443133" y="2550335"/>
            <a:ext cx="5183188" cy="3684588"/>
          </a:xfrm>
        </p:spPr>
        <p:txBody>
          <a:bodyPr>
            <a:normAutofit/>
          </a:bodyPr>
          <a:lstStyle/>
          <a:p>
            <a:pPr>
              <a:lnSpc>
                <a:spcPct val="120000"/>
              </a:lnSpc>
            </a:pPr>
            <a:r>
              <a:rPr lang="en-US" sz="2800" b="1" dirty="0">
                <a:latin typeface="+mj-lt"/>
              </a:rPr>
              <a:t>Who represents the LEA</a:t>
            </a:r>
          </a:p>
          <a:p>
            <a:pPr>
              <a:lnSpc>
                <a:spcPct val="120000"/>
              </a:lnSpc>
            </a:pPr>
            <a:r>
              <a:rPr lang="en-US" sz="2800" b="1" dirty="0">
                <a:latin typeface="+mj-lt"/>
              </a:rPr>
              <a:t>How the LEA representative participates (e.g., in person or phone)</a:t>
            </a:r>
          </a:p>
          <a:p>
            <a:endParaRPr lang="en-US" dirty="0"/>
          </a:p>
        </p:txBody>
      </p:sp>
      <p:sp>
        <p:nvSpPr>
          <p:cNvPr id="3" name="Slide Number Placeholder 2">
            <a:extLst>
              <a:ext uri="{FF2B5EF4-FFF2-40B4-BE49-F238E27FC236}">
                <a16:creationId xmlns:a16="http://schemas.microsoft.com/office/drawing/2014/main" id="{96BEB835-9FC4-4188-9939-7A4E589FFDFA}"/>
              </a:ext>
            </a:extLst>
          </p:cNvPr>
          <p:cNvSpPr>
            <a:spLocks noGrp="1"/>
          </p:cNvSpPr>
          <p:nvPr>
            <p:ph type="sldNum" sz="quarter" idx="12"/>
          </p:nvPr>
        </p:nvSpPr>
        <p:spPr/>
        <p:txBody>
          <a:bodyPr/>
          <a:lstStyle/>
          <a:p>
            <a:fld id="{B2102BAA-C61A-4A39-BDF1-4340D572B82C}" type="slidenum">
              <a:rPr lang="en-US" smtClean="0"/>
              <a:t>15</a:t>
            </a:fld>
            <a:endParaRPr lang="en-US"/>
          </a:p>
        </p:txBody>
      </p:sp>
    </p:spTree>
    <p:extLst>
      <p:ext uri="{BB962C8B-B14F-4D97-AF65-F5344CB8AC3E}">
        <p14:creationId xmlns:p14="http://schemas.microsoft.com/office/powerpoint/2010/main" val="1295761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C6BEC6B-5C77-412D-B45A-5B0F46FED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6D08795-621D-4E97-A784-04EBEA50C9C9}"/>
              </a:ext>
            </a:extLst>
          </p:cNvPr>
          <p:cNvSpPr>
            <a:spLocks noGrp="1"/>
          </p:cNvSpPr>
          <p:nvPr>
            <p:ph type="title"/>
          </p:nvPr>
        </p:nvSpPr>
        <p:spPr>
          <a:xfrm>
            <a:off x="838200" y="176214"/>
            <a:ext cx="10515600" cy="1481188"/>
          </a:xfrm>
        </p:spPr>
        <p:txBody>
          <a:bodyPr vert="horz" lIns="91440" tIns="45720" rIns="91440" bIns="45720" rtlCol="0" anchor="ctr">
            <a:normAutofit/>
          </a:bodyPr>
          <a:lstStyle/>
          <a:p>
            <a:pPr algn="ctr"/>
            <a:r>
              <a:rPr lang="en-US" sz="4000" dirty="0">
                <a:highlight>
                  <a:srgbClr val="1A4480"/>
                </a:highlight>
              </a:rPr>
              <a:t>Transition Conference – Considerations</a:t>
            </a:r>
          </a:p>
        </p:txBody>
      </p:sp>
      <p:sp>
        <p:nvSpPr>
          <p:cNvPr id="4" name="Content Placeholder 3">
            <a:extLst>
              <a:ext uri="{FF2B5EF4-FFF2-40B4-BE49-F238E27FC236}">
                <a16:creationId xmlns:a16="http://schemas.microsoft.com/office/drawing/2014/main" id="{96D30844-55FD-49AF-B6B8-89968B28999C}"/>
              </a:ext>
            </a:extLst>
          </p:cNvPr>
          <p:cNvSpPr>
            <a:spLocks noGrp="1"/>
          </p:cNvSpPr>
          <p:nvPr>
            <p:ph idx="1"/>
          </p:nvPr>
        </p:nvSpPr>
        <p:spPr>
          <a:xfrm>
            <a:off x="838200" y="1847128"/>
            <a:ext cx="3990968" cy="4272681"/>
          </a:xfrm>
        </p:spPr>
        <p:txBody>
          <a:bodyPr vert="horz" lIns="91440" tIns="45720" rIns="91440" bIns="45720" rtlCol="0">
            <a:normAutofit/>
          </a:bodyPr>
          <a:lstStyle/>
          <a:p>
            <a:r>
              <a:rPr lang="en-US" sz="2400" dirty="0">
                <a:solidFill>
                  <a:schemeClr val="tx1"/>
                </a:solidFill>
              </a:rPr>
              <a:t>Intent is to support families in making decisions about how they will support their child’s development after they discharge from Part C</a:t>
            </a:r>
          </a:p>
          <a:p>
            <a:r>
              <a:rPr lang="en-US" sz="2400" dirty="0">
                <a:solidFill>
                  <a:schemeClr val="tx1"/>
                </a:solidFill>
              </a:rPr>
              <a:t>It is important for Part B to represent their program</a:t>
            </a:r>
          </a:p>
          <a:p>
            <a:r>
              <a:rPr lang="en-US" sz="2400" dirty="0">
                <a:solidFill>
                  <a:schemeClr val="tx1"/>
                </a:solidFill>
              </a:rPr>
              <a:t>Representatives from other programs may be invited</a:t>
            </a:r>
          </a:p>
          <a:p>
            <a:r>
              <a:rPr lang="en-US" sz="2400" dirty="0">
                <a:solidFill>
                  <a:schemeClr val="tx1"/>
                </a:solidFill>
              </a:rPr>
              <a:t>It may be combined with other meetings</a:t>
            </a:r>
          </a:p>
        </p:txBody>
      </p:sp>
      <p:pic>
        <p:nvPicPr>
          <p:cNvPr id="6" name="Picture 5" descr="Mother kissing baby girl">
            <a:extLst>
              <a:ext uri="{FF2B5EF4-FFF2-40B4-BE49-F238E27FC236}">
                <a16:creationId xmlns:a16="http://schemas.microsoft.com/office/drawing/2014/main" id="{CBC40C53-2146-4957-2EDB-9E371DDCDBF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23" r="3" b="3"/>
          <a:stretch/>
        </p:blipFill>
        <p:spPr>
          <a:xfrm>
            <a:off x="5191128" y="1847129"/>
            <a:ext cx="6162670" cy="4272677"/>
          </a:xfrm>
          <a:prstGeom prst="rect">
            <a:avLst/>
          </a:prstGeom>
        </p:spPr>
      </p:pic>
      <p:sp>
        <p:nvSpPr>
          <p:cNvPr id="3" name="Slide Number Placeholder 2">
            <a:extLst>
              <a:ext uri="{FF2B5EF4-FFF2-40B4-BE49-F238E27FC236}">
                <a16:creationId xmlns:a16="http://schemas.microsoft.com/office/drawing/2014/main" id="{96BEB835-9FC4-4188-9939-7A4E589FFDFA}"/>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B2102BAA-C61A-4A39-BDF1-4340D572B82C}" type="slidenum">
              <a:rPr lang="en-US" smtClean="0">
                <a:solidFill>
                  <a:prstClr val="black">
                    <a:tint val="75000"/>
                  </a:prstClr>
                </a:solidFill>
                <a:latin typeface="Calibri" panose="020F0502020204030204"/>
              </a:rPr>
              <a:pPr>
                <a:spcAft>
                  <a:spcPts val="600"/>
                </a:spcAft>
                <a:defRPr/>
              </a:pPr>
              <a:t>16</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167891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EADFB54-83A5-48A7-BBFC-DA2D6960D684}"/>
              </a:ext>
            </a:extLst>
          </p:cNvPr>
          <p:cNvPicPr>
            <a:picLocks noGrp="1" noChangeAspect="1"/>
          </p:cNvPicPr>
          <p:nvPr>
            <p:ph idx="1"/>
          </p:nvPr>
        </p:nvPicPr>
        <p:blipFill rotWithShape="1">
          <a:blip r:embed="rId3"/>
          <a:srcRect l="23494" t="1972" r="11764" b="23548"/>
          <a:stretch/>
        </p:blipFill>
        <p:spPr>
          <a:xfrm>
            <a:off x="2178424" y="351678"/>
            <a:ext cx="7595346" cy="4914943"/>
          </a:xfrm>
          <a:prstGeom prst="rect">
            <a:avLst/>
          </a:prstGeom>
        </p:spPr>
      </p:pic>
      <p:sp>
        <p:nvSpPr>
          <p:cNvPr id="4" name="Slide Number Placeholder 3">
            <a:extLst>
              <a:ext uri="{FF2B5EF4-FFF2-40B4-BE49-F238E27FC236}">
                <a16:creationId xmlns:a16="http://schemas.microsoft.com/office/drawing/2014/main" id="{5A54F6F0-9F3D-45F3-82F5-FED15E7172B3}"/>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B2102BAA-C61A-4A39-BDF1-4340D572B82C}" type="slidenum">
              <a:rPr lang="en-US">
                <a:solidFill>
                  <a:srgbClr val="FFFFFF"/>
                </a:solidFill>
              </a:rPr>
              <a:pPr>
                <a:spcAft>
                  <a:spcPts val="600"/>
                </a:spcAft>
              </a:pPr>
              <a:t>17</a:t>
            </a:fld>
            <a:endParaRPr lang="en-US">
              <a:solidFill>
                <a:srgbClr val="FFFFFF"/>
              </a:solidFill>
            </a:endParaRPr>
          </a:p>
        </p:txBody>
      </p:sp>
      <p:sp>
        <p:nvSpPr>
          <p:cNvPr id="2" name="Text Placeholder 5">
            <a:extLst>
              <a:ext uri="{FF2B5EF4-FFF2-40B4-BE49-F238E27FC236}">
                <a16:creationId xmlns:a16="http://schemas.microsoft.com/office/drawing/2014/main" id="{B08ECE3C-A5AF-40AB-DB35-80DABB45DE74}"/>
              </a:ext>
            </a:extLst>
          </p:cNvPr>
          <p:cNvSpPr txBox="1">
            <a:spLocks/>
          </p:cNvSpPr>
          <p:nvPr/>
        </p:nvSpPr>
        <p:spPr>
          <a:xfrm>
            <a:off x="838200" y="5606256"/>
            <a:ext cx="10515600" cy="15001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a:solidFill>
                  <a:srgbClr val="555555"/>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rgbClr val="555555"/>
                </a:solidFill>
                <a:latin typeface="+mn-lt"/>
                <a:ea typeface="+mn-ea"/>
                <a:cs typeface="+mn-cs"/>
              </a:defRPr>
            </a:lvl2pPr>
            <a:lvl3pPr marL="1143000" indent="-228600" algn="l" defTabSz="914400" rtl="0" eaLnBrk="1" latinLnBrk="0" hangingPunct="1">
              <a:lnSpc>
                <a:spcPct val="90000"/>
              </a:lnSpc>
              <a:spcBef>
                <a:spcPts val="500"/>
              </a:spcBef>
              <a:buClr>
                <a:schemeClr val="accent1"/>
              </a:buClr>
              <a:buSzPct val="65000"/>
              <a:buFont typeface="Courier New" panose="02070309020205020404" pitchFamily="49" charset="0"/>
              <a:buChar char="o"/>
              <a:defRPr sz="2000" kern="1200">
                <a:solidFill>
                  <a:srgbClr val="555555"/>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rgbClr val="555555"/>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Calibri" panose="020F0502020204030204" pitchFamily="34" charset="0"/>
              <a:buChar char="-"/>
              <a:defRPr sz="1800" kern="1200">
                <a:solidFill>
                  <a:srgbClr val="555555"/>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000" b="1" dirty="0">
                <a:solidFill>
                  <a:schemeClr val="tx1"/>
                </a:solidFill>
                <a:latin typeface="+mj-lt"/>
              </a:rPr>
              <a:t>Working Together</a:t>
            </a:r>
            <a:br>
              <a:rPr lang="en-US" sz="1050" dirty="0">
                <a:solidFill>
                  <a:schemeClr val="tx1"/>
                </a:solidFill>
              </a:rPr>
            </a:br>
            <a:endParaRPr lang="en-US" dirty="0"/>
          </a:p>
        </p:txBody>
      </p:sp>
    </p:spTree>
    <p:extLst>
      <p:ext uri="{BB962C8B-B14F-4D97-AF65-F5344CB8AC3E}">
        <p14:creationId xmlns:p14="http://schemas.microsoft.com/office/powerpoint/2010/main" val="3989568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0EFAF-740C-470F-A00B-D289E80F9FA3}"/>
              </a:ext>
            </a:extLst>
          </p:cNvPr>
          <p:cNvSpPr>
            <a:spLocks noGrp="1"/>
          </p:cNvSpPr>
          <p:nvPr>
            <p:ph type="title"/>
          </p:nvPr>
        </p:nvSpPr>
        <p:spPr>
          <a:xfrm>
            <a:off x="-344033" y="-74198"/>
            <a:ext cx="5269117" cy="1776250"/>
          </a:xfrm>
        </p:spPr>
        <p:txBody>
          <a:bodyPr>
            <a:normAutofit/>
          </a:bodyPr>
          <a:lstStyle/>
          <a:p>
            <a:r>
              <a:rPr lang="en-US" dirty="0"/>
              <a:t>Key Components</a:t>
            </a:r>
          </a:p>
        </p:txBody>
      </p:sp>
      <p:sp>
        <p:nvSpPr>
          <p:cNvPr id="4" name="Slide Number Placeholder 3">
            <a:extLst>
              <a:ext uri="{FF2B5EF4-FFF2-40B4-BE49-F238E27FC236}">
                <a16:creationId xmlns:a16="http://schemas.microsoft.com/office/drawing/2014/main" id="{FC9C2DAF-4260-4826-9A9A-F126FE4B912A}"/>
              </a:ext>
            </a:extLst>
          </p:cNvPr>
          <p:cNvSpPr>
            <a:spLocks noGrp="1"/>
          </p:cNvSpPr>
          <p:nvPr>
            <p:ph type="sldNum" sz="quarter" idx="12"/>
          </p:nvPr>
        </p:nvSpPr>
        <p:spPr/>
        <p:txBody>
          <a:bodyPr/>
          <a:lstStyle/>
          <a:p>
            <a:fld id="{B2102BAA-C61A-4A39-BDF1-4340D572B82C}" type="slidenum">
              <a:rPr lang="en-US" smtClean="0"/>
              <a:t>18</a:t>
            </a:fld>
            <a:endParaRPr lang="en-US"/>
          </a:p>
        </p:txBody>
      </p:sp>
      <p:pic>
        <p:nvPicPr>
          <p:cNvPr id="6" name="Picture 5">
            <a:extLst>
              <a:ext uri="{FF2B5EF4-FFF2-40B4-BE49-F238E27FC236}">
                <a16:creationId xmlns:a16="http://schemas.microsoft.com/office/drawing/2014/main" id="{78A89FD1-22F3-4550-B89B-5CA503384A13}"/>
              </a:ext>
            </a:extLst>
          </p:cNvPr>
          <p:cNvPicPr>
            <a:picLocks noChangeAspect="1"/>
          </p:cNvPicPr>
          <p:nvPr/>
        </p:nvPicPr>
        <p:blipFill>
          <a:blip r:embed="rId3"/>
          <a:stretch>
            <a:fillRect/>
          </a:stretch>
        </p:blipFill>
        <p:spPr>
          <a:xfrm>
            <a:off x="1064284" y="2978901"/>
            <a:ext cx="3016469" cy="1776249"/>
          </a:xfrm>
          <a:prstGeom prst="rect">
            <a:avLst/>
          </a:prstGeom>
        </p:spPr>
      </p:pic>
      <p:pic>
        <p:nvPicPr>
          <p:cNvPr id="7" name="Picture 6">
            <a:extLst>
              <a:ext uri="{FF2B5EF4-FFF2-40B4-BE49-F238E27FC236}">
                <a16:creationId xmlns:a16="http://schemas.microsoft.com/office/drawing/2014/main" id="{2CC10835-51D1-409B-BFF7-729BA5837B2D}"/>
              </a:ext>
            </a:extLst>
          </p:cNvPr>
          <p:cNvPicPr>
            <a:picLocks noChangeAspect="1"/>
          </p:cNvPicPr>
          <p:nvPr/>
        </p:nvPicPr>
        <p:blipFill>
          <a:blip r:embed="rId4"/>
          <a:stretch>
            <a:fillRect/>
          </a:stretch>
        </p:blipFill>
        <p:spPr>
          <a:xfrm>
            <a:off x="2290525" y="4324852"/>
            <a:ext cx="2364827" cy="1219199"/>
          </a:xfrm>
          <a:prstGeom prst="rect">
            <a:avLst/>
          </a:prstGeom>
        </p:spPr>
      </p:pic>
      <p:pic>
        <p:nvPicPr>
          <p:cNvPr id="22" name="Content Placeholder 21" descr="The word brainstorming engraved in a metal">
            <a:extLst>
              <a:ext uri="{FF2B5EF4-FFF2-40B4-BE49-F238E27FC236}">
                <a16:creationId xmlns:a16="http://schemas.microsoft.com/office/drawing/2014/main" id="{7E7A1C23-0CC6-EB4E-5E78-82533CCD0B7E}"/>
              </a:ext>
            </a:extLst>
          </p:cNvPr>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4655352" y="1313949"/>
            <a:ext cx="7077075" cy="4718050"/>
          </a:xfrm>
        </p:spPr>
      </p:pic>
    </p:spTree>
    <p:extLst>
      <p:ext uri="{BB962C8B-B14F-4D97-AF65-F5344CB8AC3E}">
        <p14:creationId xmlns:p14="http://schemas.microsoft.com/office/powerpoint/2010/main" val="2968292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232B152-3720-4D3B-97ED-45CE5483F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11BAB570-FF10-4E96-8A3F-FA9804702B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693698" cy="6858000"/>
          </a:xfrm>
          <a:custGeom>
            <a:avLst/>
            <a:gdLst>
              <a:gd name="connsiteX0" fmla="*/ 0 w 4693698"/>
              <a:gd name="connsiteY0" fmla="*/ 0 h 6858000"/>
              <a:gd name="connsiteX1" fmla="*/ 420914 w 4693698"/>
              <a:gd name="connsiteY1" fmla="*/ 0 h 6858000"/>
              <a:gd name="connsiteX2" fmla="*/ 1582057 w 4693698"/>
              <a:gd name="connsiteY2" fmla="*/ 0 h 6858000"/>
              <a:gd name="connsiteX3" fmla="*/ 4503903 w 4693698"/>
              <a:gd name="connsiteY3" fmla="*/ 0 h 6858000"/>
              <a:gd name="connsiteX4" fmla="*/ 4508943 w 4693698"/>
              <a:gd name="connsiteY4" fmla="*/ 66675 h 6858000"/>
              <a:gd name="connsiteX5" fmla="*/ 4517340 w 4693698"/>
              <a:gd name="connsiteY5" fmla="*/ 122237 h 6858000"/>
              <a:gd name="connsiteX6" fmla="*/ 4527418 w 4693698"/>
              <a:gd name="connsiteY6" fmla="*/ 174625 h 6858000"/>
              <a:gd name="connsiteX7" fmla="*/ 4544214 w 4693698"/>
              <a:gd name="connsiteY7" fmla="*/ 217487 h 6858000"/>
              <a:gd name="connsiteX8" fmla="*/ 4561010 w 4693698"/>
              <a:gd name="connsiteY8" fmla="*/ 260350 h 6858000"/>
              <a:gd name="connsiteX9" fmla="*/ 4581165 w 4693698"/>
              <a:gd name="connsiteY9" fmla="*/ 296862 h 6858000"/>
              <a:gd name="connsiteX10" fmla="*/ 4601320 w 4693698"/>
              <a:gd name="connsiteY10" fmla="*/ 334962 h 6858000"/>
              <a:gd name="connsiteX11" fmla="*/ 4619796 w 4693698"/>
              <a:gd name="connsiteY11" fmla="*/ 369887 h 6858000"/>
              <a:gd name="connsiteX12" fmla="*/ 4638271 w 4693698"/>
              <a:gd name="connsiteY12" fmla="*/ 409575 h 6858000"/>
              <a:gd name="connsiteX13" fmla="*/ 4655067 w 4693698"/>
              <a:gd name="connsiteY13" fmla="*/ 450850 h 6858000"/>
              <a:gd name="connsiteX14" fmla="*/ 4670184 w 4693698"/>
              <a:gd name="connsiteY14" fmla="*/ 496887 h 6858000"/>
              <a:gd name="connsiteX15" fmla="*/ 4681941 w 4693698"/>
              <a:gd name="connsiteY15" fmla="*/ 546100 h 6858000"/>
              <a:gd name="connsiteX16" fmla="*/ 4690339 w 4693698"/>
              <a:gd name="connsiteY16" fmla="*/ 606425 h 6858000"/>
              <a:gd name="connsiteX17" fmla="*/ 4693698 w 4693698"/>
              <a:gd name="connsiteY17" fmla="*/ 673100 h 6858000"/>
              <a:gd name="connsiteX18" fmla="*/ 4690339 w 4693698"/>
              <a:gd name="connsiteY18" fmla="*/ 744537 h 6858000"/>
              <a:gd name="connsiteX19" fmla="*/ 4681941 w 4693698"/>
              <a:gd name="connsiteY19" fmla="*/ 801687 h 6858000"/>
              <a:gd name="connsiteX20" fmla="*/ 4670184 w 4693698"/>
              <a:gd name="connsiteY20" fmla="*/ 854075 h 6858000"/>
              <a:gd name="connsiteX21" fmla="*/ 4655067 w 4693698"/>
              <a:gd name="connsiteY21" fmla="*/ 901700 h 6858000"/>
              <a:gd name="connsiteX22" fmla="*/ 4638271 w 4693698"/>
              <a:gd name="connsiteY22" fmla="*/ 942975 h 6858000"/>
              <a:gd name="connsiteX23" fmla="*/ 4618116 w 4693698"/>
              <a:gd name="connsiteY23" fmla="*/ 981075 h 6858000"/>
              <a:gd name="connsiteX24" fmla="*/ 4597961 w 4693698"/>
              <a:gd name="connsiteY24" fmla="*/ 1017587 h 6858000"/>
              <a:gd name="connsiteX25" fmla="*/ 4577806 w 4693698"/>
              <a:gd name="connsiteY25" fmla="*/ 1055687 h 6858000"/>
              <a:gd name="connsiteX26" fmla="*/ 4559330 w 4693698"/>
              <a:gd name="connsiteY26" fmla="*/ 1095375 h 6858000"/>
              <a:gd name="connsiteX27" fmla="*/ 4540854 w 4693698"/>
              <a:gd name="connsiteY27" fmla="*/ 1136650 h 6858000"/>
              <a:gd name="connsiteX28" fmla="*/ 4525739 w 4693698"/>
              <a:gd name="connsiteY28" fmla="*/ 1182687 h 6858000"/>
              <a:gd name="connsiteX29" fmla="*/ 4515661 w 4693698"/>
              <a:gd name="connsiteY29" fmla="*/ 1235075 h 6858000"/>
              <a:gd name="connsiteX30" fmla="*/ 4505583 w 4693698"/>
              <a:gd name="connsiteY30" fmla="*/ 1295400 h 6858000"/>
              <a:gd name="connsiteX31" fmla="*/ 4503903 w 4693698"/>
              <a:gd name="connsiteY31" fmla="*/ 1363662 h 6858000"/>
              <a:gd name="connsiteX32" fmla="*/ 4505583 w 4693698"/>
              <a:gd name="connsiteY32" fmla="*/ 1431925 h 6858000"/>
              <a:gd name="connsiteX33" fmla="*/ 4515661 w 4693698"/>
              <a:gd name="connsiteY33" fmla="*/ 1492250 h 6858000"/>
              <a:gd name="connsiteX34" fmla="*/ 4525739 w 4693698"/>
              <a:gd name="connsiteY34" fmla="*/ 1544637 h 6858000"/>
              <a:gd name="connsiteX35" fmla="*/ 4540854 w 4693698"/>
              <a:gd name="connsiteY35" fmla="*/ 1589087 h 6858000"/>
              <a:gd name="connsiteX36" fmla="*/ 4559330 w 4693698"/>
              <a:gd name="connsiteY36" fmla="*/ 1631950 h 6858000"/>
              <a:gd name="connsiteX37" fmla="*/ 4577806 w 4693698"/>
              <a:gd name="connsiteY37" fmla="*/ 1671637 h 6858000"/>
              <a:gd name="connsiteX38" fmla="*/ 4597961 w 4693698"/>
              <a:gd name="connsiteY38" fmla="*/ 1708150 h 6858000"/>
              <a:gd name="connsiteX39" fmla="*/ 4618116 w 4693698"/>
              <a:gd name="connsiteY39" fmla="*/ 1743075 h 6858000"/>
              <a:gd name="connsiteX40" fmla="*/ 4638271 w 4693698"/>
              <a:gd name="connsiteY40" fmla="*/ 1782762 h 6858000"/>
              <a:gd name="connsiteX41" fmla="*/ 4655067 w 4693698"/>
              <a:gd name="connsiteY41" fmla="*/ 1824037 h 6858000"/>
              <a:gd name="connsiteX42" fmla="*/ 4670184 w 4693698"/>
              <a:gd name="connsiteY42" fmla="*/ 1870075 h 6858000"/>
              <a:gd name="connsiteX43" fmla="*/ 4681941 w 4693698"/>
              <a:gd name="connsiteY43" fmla="*/ 1922462 h 6858000"/>
              <a:gd name="connsiteX44" fmla="*/ 4690339 w 4693698"/>
              <a:gd name="connsiteY44" fmla="*/ 1982787 h 6858000"/>
              <a:gd name="connsiteX45" fmla="*/ 4693698 w 4693698"/>
              <a:gd name="connsiteY45" fmla="*/ 2051050 h 6858000"/>
              <a:gd name="connsiteX46" fmla="*/ 4690339 w 4693698"/>
              <a:gd name="connsiteY46" fmla="*/ 2119312 h 6858000"/>
              <a:gd name="connsiteX47" fmla="*/ 4681941 w 4693698"/>
              <a:gd name="connsiteY47" fmla="*/ 2179637 h 6858000"/>
              <a:gd name="connsiteX48" fmla="*/ 4670184 w 4693698"/>
              <a:gd name="connsiteY48" fmla="*/ 2232025 h 6858000"/>
              <a:gd name="connsiteX49" fmla="*/ 4655067 w 4693698"/>
              <a:gd name="connsiteY49" fmla="*/ 2278062 h 6858000"/>
              <a:gd name="connsiteX50" fmla="*/ 4638271 w 4693698"/>
              <a:gd name="connsiteY50" fmla="*/ 2319337 h 6858000"/>
              <a:gd name="connsiteX51" fmla="*/ 4618116 w 4693698"/>
              <a:gd name="connsiteY51" fmla="*/ 2359025 h 6858000"/>
              <a:gd name="connsiteX52" fmla="*/ 4597961 w 4693698"/>
              <a:gd name="connsiteY52" fmla="*/ 2395537 h 6858000"/>
              <a:gd name="connsiteX53" fmla="*/ 4577806 w 4693698"/>
              <a:gd name="connsiteY53" fmla="*/ 2433637 h 6858000"/>
              <a:gd name="connsiteX54" fmla="*/ 4559330 w 4693698"/>
              <a:gd name="connsiteY54" fmla="*/ 2471737 h 6858000"/>
              <a:gd name="connsiteX55" fmla="*/ 4540854 w 4693698"/>
              <a:gd name="connsiteY55" fmla="*/ 2513012 h 6858000"/>
              <a:gd name="connsiteX56" fmla="*/ 4525739 w 4693698"/>
              <a:gd name="connsiteY56" fmla="*/ 2560637 h 6858000"/>
              <a:gd name="connsiteX57" fmla="*/ 4515661 w 4693698"/>
              <a:gd name="connsiteY57" fmla="*/ 2613025 h 6858000"/>
              <a:gd name="connsiteX58" fmla="*/ 4505583 w 4693698"/>
              <a:gd name="connsiteY58" fmla="*/ 2671762 h 6858000"/>
              <a:gd name="connsiteX59" fmla="*/ 4503903 w 4693698"/>
              <a:gd name="connsiteY59" fmla="*/ 2741612 h 6858000"/>
              <a:gd name="connsiteX60" fmla="*/ 4505583 w 4693698"/>
              <a:gd name="connsiteY60" fmla="*/ 2809875 h 6858000"/>
              <a:gd name="connsiteX61" fmla="*/ 4515661 w 4693698"/>
              <a:gd name="connsiteY61" fmla="*/ 2868612 h 6858000"/>
              <a:gd name="connsiteX62" fmla="*/ 4525739 w 4693698"/>
              <a:gd name="connsiteY62" fmla="*/ 2922587 h 6858000"/>
              <a:gd name="connsiteX63" fmla="*/ 4540854 w 4693698"/>
              <a:gd name="connsiteY63" fmla="*/ 2967037 h 6858000"/>
              <a:gd name="connsiteX64" fmla="*/ 4559330 w 4693698"/>
              <a:gd name="connsiteY64" fmla="*/ 3009900 h 6858000"/>
              <a:gd name="connsiteX65" fmla="*/ 4577806 w 4693698"/>
              <a:gd name="connsiteY65" fmla="*/ 3046412 h 6858000"/>
              <a:gd name="connsiteX66" fmla="*/ 4597961 w 4693698"/>
              <a:gd name="connsiteY66" fmla="*/ 3084512 h 6858000"/>
              <a:gd name="connsiteX67" fmla="*/ 4618116 w 4693698"/>
              <a:gd name="connsiteY67" fmla="*/ 3121025 h 6858000"/>
              <a:gd name="connsiteX68" fmla="*/ 4638271 w 4693698"/>
              <a:gd name="connsiteY68" fmla="*/ 3160712 h 6858000"/>
              <a:gd name="connsiteX69" fmla="*/ 4655067 w 4693698"/>
              <a:gd name="connsiteY69" fmla="*/ 3201987 h 6858000"/>
              <a:gd name="connsiteX70" fmla="*/ 4670184 w 4693698"/>
              <a:gd name="connsiteY70" fmla="*/ 3248025 h 6858000"/>
              <a:gd name="connsiteX71" fmla="*/ 4681941 w 4693698"/>
              <a:gd name="connsiteY71" fmla="*/ 3300412 h 6858000"/>
              <a:gd name="connsiteX72" fmla="*/ 4690339 w 4693698"/>
              <a:gd name="connsiteY72" fmla="*/ 3360737 h 6858000"/>
              <a:gd name="connsiteX73" fmla="*/ 4693698 w 4693698"/>
              <a:gd name="connsiteY73" fmla="*/ 3427412 h 6858000"/>
              <a:gd name="connsiteX74" fmla="*/ 4690339 w 4693698"/>
              <a:gd name="connsiteY74" fmla="*/ 3497262 h 6858000"/>
              <a:gd name="connsiteX75" fmla="*/ 4681941 w 4693698"/>
              <a:gd name="connsiteY75" fmla="*/ 3557587 h 6858000"/>
              <a:gd name="connsiteX76" fmla="*/ 4670184 w 4693698"/>
              <a:gd name="connsiteY76" fmla="*/ 3609975 h 6858000"/>
              <a:gd name="connsiteX77" fmla="*/ 4655067 w 4693698"/>
              <a:gd name="connsiteY77" fmla="*/ 3656012 h 6858000"/>
              <a:gd name="connsiteX78" fmla="*/ 4638271 w 4693698"/>
              <a:gd name="connsiteY78" fmla="*/ 3697287 h 6858000"/>
              <a:gd name="connsiteX79" fmla="*/ 4618116 w 4693698"/>
              <a:gd name="connsiteY79" fmla="*/ 3736975 h 6858000"/>
              <a:gd name="connsiteX80" fmla="*/ 4577806 w 4693698"/>
              <a:gd name="connsiteY80" fmla="*/ 3811587 h 6858000"/>
              <a:gd name="connsiteX81" fmla="*/ 4559330 w 4693698"/>
              <a:gd name="connsiteY81" fmla="*/ 3848100 h 6858000"/>
              <a:gd name="connsiteX82" fmla="*/ 4540854 w 4693698"/>
              <a:gd name="connsiteY82" fmla="*/ 3890962 h 6858000"/>
              <a:gd name="connsiteX83" fmla="*/ 4525739 w 4693698"/>
              <a:gd name="connsiteY83" fmla="*/ 3935412 h 6858000"/>
              <a:gd name="connsiteX84" fmla="*/ 4515661 w 4693698"/>
              <a:gd name="connsiteY84" fmla="*/ 3987800 h 6858000"/>
              <a:gd name="connsiteX85" fmla="*/ 4505583 w 4693698"/>
              <a:gd name="connsiteY85" fmla="*/ 4048125 h 6858000"/>
              <a:gd name="connsiteX86" fmla="*/ 4503903 w 4693698"/>
              <a:gd name="connsiteY86" fmla="*/ 4116387 h 6858000"/>
              <a:gd name="connsiteX87" fmla="*/ 4505583 w 4693698"/>
              <a:gd name="connsiteY87" fmla="*/ 4186237 h 6858000"/>
              <a:gd name="connsiteX88" fmla="*/ 4515661 w 4693698"/>
              <a:gd name="connsiteY88" fmla="*/ 4244975 h 6858000"/>
              <a:gd name="connsiteX89" fmla="*/ 4525739 w 4693698"/>
              <a:gd name="connsiteY89" fmla="*/ 4297362 h 6858000"/>
              <a:gd name="connsiteX90" fmla="*/ 4540854 w 4693698"/>
              <a:gd name="connsiteY90" fmla="*/ 4343400 h 6858000"/>
              <a:gd name="connsiteX91" fmla="*/ 4559330 w 4693698"/>
              <a:gd name="connsiteY91" fmla="*/ 4386262 h 6858000"/>
              <a:gd name="connsiteX92" fmla="*/ 4577806 w 4693698"/>
              <a:gd name="connsiteY92" fmla="*/ 4424362 h 6858000"/>
              <a:gd name="connsiteX93" fmla="*/ 4618116 w 4693698"/>
              <a:gd name="connsiteY93" fmla="*/ 4498975 h 6858000"/>
              <a:gd name="connsiteX94" fmla="*/ 4638271 w 4693698"/>
              <a:gd name="connsiteY94" fmla="*/ 4537075 h 6858000"/>
              <a:gd name="connsiteX95" fmla="*/ 4655067 w 4693698"/>
              <a:gd name="connsiteY95" fmla="*/ 4579937 h 6858000"/>
              <a:gd name="connsiteX96" fmla="*/ 4670184 w 4693698"/>
              <a:gd name="connsiteY96" fmla="*/ 4625975 h 6858000"/>
              <a:gd name="connsiteX97" fmla="*/ 4681941 w 4693698"/>
              <a:gd name="connsiteY97" fmla="*/ 4678362 h 6858000"/>
              <a:gd name="connsiteX98" fmla="*/ 4690339 w 4693698"/>
              <a:gd name="connsiteY98" fmla="*/ 4738687 h 6858000"/>
              <a:gd name="connsiteX99" fmla="*/ 4693698 w 4693698"/>
              <a:gd name="connsiteY99" fmla="*/ 4806950 h 6858000"/>
              <a:gd name="connsiteX100" fmla="*/ 4690339 w 4693698"/>
              <a:gd name="connsiteY100" fmla="*/ 4875212 h 6858000"/>
              <a:gd name="connsiteX101" fmla="*/ 4681941 w 4693698"/>
              <a:gd name="connsiteY101" fmla="*/ 4935537 h 6858000"/>
              <a:gd name="connsiteX102" fmla="*/ 4670184 w 4693698"/>
              <a:gd name="connsiteY102" fmla="*/ 4987925 h 6858000"/>
              <a:gd name="connsiteX103" fmla="*/ 4655067 w 4693698"/>
              <a:gd name="connsiteY103" fmla="*/ 5033962 h 6858000"/>
              <a:gd name="connsiteX104" fmla="*/ 4638271 w 4693698"/>
              <a:gd name="connsiteY104" fmla="*/ 5075237 h 6858000"/>
              <a:gd name="connsiteX105" fmla="*/ 4618116 w 4693698"/>
              <a:gd name="connsiteY105" fmla="*/ 5114925 h 6858000"/>
              <a:gd name="connsiteX106" fmla="*/ 4597961 w 4693698"/>
              <a:gd name="connsiteY106" fmla="*/ 5149850 h 6858000"/>
              <a:gd name="connsiteX107" fmla="*/ 4577806 w 4693698"/>
              <a:gd name="connsiteY107" fmla="*/ 5186362 h 6858000"/>
              <a:gd name="connsiteX108" fmla="*/ 4559330 w 4693698"/>
              <a:gd name="connsiteY108" fmla="*/ 5226050 h 6858000"/>
              <a:gd name="connsiteX109" fmla="*/ 4540854 w 4693698"/>
              <a:gd name="connsiteY109" fmla="*/ 5268912 h 6858000"/>
              <a:gd name="connsiteX110" fmla="*/ 4525739 w 4693698"/>
              <a:gd name="connsiteY110" fmla="*/ 5313362 h 6858000"/>
              <a:gd name="connsiteX111" fmla="*/ 4515661 w 4693698"/>
              <a:gd name="connsiteY111" fmla="*/ 5365750 h 6858000"/>
              <a:gd name="connsiteX112" fmla="*/ 4505583 w 4693698"/>
              <a:gd name="connsiteY112" fmla="*/ 5426075 h 6858000"/>
              <a:gd name="connsiteX113" fmla="*/ 4503903 w 4693698"/>
              <a:gd name="connsiteY113" fmla="*/ 5494337 h 6858000"/>
              <a:gd name="connsiteX114" fmla="*/ 4505583 w 4693698"/>
              <a:gd name="connsiteY114" fmla="*/ 5562600 h 6858000"/>
              <a:gd name="connsiteX115" fmla="*/ 4515661 w 4693698"/>
              <a:gd name="connsiteY115" fmla="*/ 5622925 h 6858000"/>
              <a:gd name="connsiteX116" fmla="*/ 4525739 w 4693698"/>
              <a:gd name="connsiteY116" fmla="*/ 5675312 h 6858000"/>
              <a:gd name="connsiteX117" fmla="*/ 4540854 w 4693698"/>
              <a:gd name="connsiteY117" fmla="*/ 5721350 h 6858000"/>
              <a:gd name="connsiteX118" fmla="*/ 4559330 w 4693698"/>
              <a:gd name="connsiteY118" fmla="*/ 5762625 h 6858000"/>
              <a:gd name="connsiteX119" fmla="*/ 4577806 w 4693698"/>
              <a:gd name="connsiteY119" fmla="*/ 5802312 h 6858000"/>
              <a:gd name="connsiteX120" fmla="*/ 4597961 w 4693698"/>
              <a:gd name="connsiteY120" fmla="*/ 5840412 h 6858000"/>
              <a:gd name="connsiteX121" fmla="*/ 4618116 w 4693698"/>
              <a:gd name="connsiteY121" fmla="*/ 5876925 h 6858000"/>
              <a:gd name="connsiteX122" fmla="*/ 4638271 w 4693698"/>
              <a:gd name="connsiteY122" fmla="*/ 5915025 h 6858000"/>
              <a:gd name="connsiteX123" fmla="*/ 4655067 w 4693698"/>
              <a:gd name="connsiteY123" fmla="*/ 5956300 h 6858000"/>
              <a:gd name="connsiteX124" fmla="*/ 4670184 w 4693698"/>
              <a:gd name="connsiteY124" fmla="*/ 6003925 h 6858000"/>
              <a:gd name="connsiteX125" fmla="*/ 4681941 w 4693698"/>
              <a:gd name="connsiteY125" fmla="*/ 6056312 h 6858000"/>
              <a:gd name="connsiteX126" fmla="*/ 4690339 w 4693698"/>
              <a:gd name="connsiteY126" fmla="*/ 6113462 h 6858000"/>
              <a:gd name="connsiteX127" fmla="*/ 4693698 w 4693698"/>
              <a:gd name="connsiteY127" fmla="*/ 6183312 h 6858000"/>
              <a:gd name="connsiteX128" fmla="*/ 4690339 w 4693698"/>
              <a:gd name="connsiteY128" fmla="*/ 6251575 h 6858000"/>
              <a:gd name="connsiteX129" fmla="*/ 4681941 w 4693698"/>
              <a:gd name="connsiteY129" fmla="*/ 6311900 h 6858000"/>
              <a:gd name="connsiteX130" fmla="*/ 4670184 w 4693698"/>
              <a:gd name="connsiteY130" fmla="*/ 6361112 h 6858000"/>
              <a:gd name="connsiteX131" fmla="*/ 4655067 w 4693698"/>
              <a:gd name="connsiteY131" fmla="*/ 6407150 h 6858000"/>
              <a:gd name="connsiteX132" fmla="*/ 4638271 w 4693698"/>
              <a:gd name="connsiteY132" fmla="*/ 6448425 h 6858000"/>
              <a:gd name="connsiteX133" fmla="*/ 4619796 w 4693698"/>
              <a:gd name="connsiteY133" fmla="*/ 6488112 h 6858000"/>
              <a:gd name="connsiteX134" fmla="*/ 4601320 w 4693698"/>
              <a:gd name="connsiteY134" fmla="*/ 6523037 h 6858000"/>
              <a:gd name="connsiteX135" fmla="*/ 4581165 w 4693698"/>
              <a:gd name="connsiteY135" fmla="*/ 6561137 h 6858000"/>
              <a:gd name="connsiteX136" fmla="*/ 4561010 w 4693698"/>
              <a:gd name="connsiteY136" fmla="*/ 6597650 h 6858000"/>
              <a:gd name="connsiteX137" fmla="*/ 4544214 w 4693698"/>
              <a:gd name="connsiteY137" fmla="*/ 6640512 h 6858000"/>
              <a:gd name="connsiteX138" fmla="*/ 4527418 w 4693698"/>
              <a:gd name="connsiteY138" fmla="*/ 6683375 h 6858000"/>
              <a:gd name="connsiteX139" fmla="*/ 4517340 w 4693698"/>
              <a:gd name="connsiteY139" fmla="*/ 6735762 h 6858000"/>
              <a:gd name="connsiteX140" fmla="*/ 4508943 w 4693698"/>
              <a:gd name="connsiteY140" fmla="*/ 6791325 h 6858000"/>
              <a:gd name="connsiteX141" fmla="*/ 4503903 w 4693698"/>
              <a:gd name="connsiteY141" fmla="*/ 6858000 h 6858000"/>
              <a:gd name="connsiteX142" fmla="*/ 1582057 w 4693698"/>
              <a:gd name="connsiteY142" fmla="*/ 6858000 h 6858000"/>
              <a:gd name="connsiteX143" fmla="*/ 420914 w 4693698"/>
              <a:gd name="connsiteY143" fmla="*/ 6858000 h 6858000"/>
              <a:gd name="connsiteX144" fmla="*/ 0 w 4693698"/>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693698" h="6858000">
                <a:moveTo>
                  <a:pt x="0" y="0"/>
                </a:moveTo>
                <a:lnTo>
                  <a:pt x="420914" y="0"/>
                </a:lnTo>
                <a:lnTo>
                  <a:pt x="1582057" y="0"/>
                </a:lnTo>
                <a:lnTo>
                  <a:pt x="4503903" y="0"/>
                </a:lnTo>
                <a:lnTo>
                  <a:pt x="4508943" y="66675"/>
                </a:lnTo>
                <a:lnTo>
                  <a:pt x="4517340" y="122237"/>
                </a:lnTo>
                <a:lnTo>
                  <a:pt x="4527418" y="174625"/>
                </a:lnTo>
                <a:lnTo>
                  <a:pt x="4544214" y="217487"/>
                </a:lnTo>
                <a:lnTo>
                  <a:pt x="4561010" y="260350"/>
                </a:lnTo>
                <a:lnTo>
                  <a:pt x="4581165" y="296862"/>
                </a:lnTo>
                <a:lnTo>
                  <a:pt x="4601320" y="334962"/>
                </a:lnTo>
                <a:lnTo>
                  <a:pt x="4619796" y="369887"/>
                </a:lnTo>
                <a:lnTo>
                  <a:pt x="4638271" y="409575"/>
                </a:lnTo>
                <a:lnTo>
                  <a:pt x="4655067" y="450850"/>
                </a:lnTo>
                <a:lnTo>
                  <a:pt x="4670184" y="496887"/>
                </a:lnTo>
                <a:lnTo>
                  <a:pt x="4681941" y="546100"/>
                </a:lnTo>
                <a:lnTo>
                  <a:pt x="4690339" y="606425"/>
                </a:lnTo>
                <a:lnTo>
                  <a:pt x="4693698" y="673100"/>
                </a:lnTo>
                <a:lnTo>
                  <a:pt x="4690339" y="744537"/>
                </a:lnTo>
                <a:lnTo>
                  <a:pt x="4681941" y="801687"/>
                </a:lnTo>
                <a:lnTo>
                  <a:pt x="4670184" y="854075"/>
                </a:lnTo>
                <a:lnTo>
                  <a:pt x="4655067" y="901700"/>
                </a:lnTo>
                <a:lnTo>
                  <a:pt x="4638271" y="942975"/>
                </a:lnTo>
                <a:lnTo>
                  <a:pt x="4618116" y="981075"/>
                </a:lnTo>
                <a:lnTo>
                  <a:pt x="4597961" y="1017587"/>
                </a:lnTo>
                <a:lnTo>
                  <a:pt x="4577806" y="1055687"/>
                </a:lnTo>
                <a:lnTo>
                  <a:pt x="4559330" y="1095375"/>
                </a:lnTo>
                <a:lnTo>
                  <a:pt x="4540854" y="1136650"/>
                </a:lnTo>
                <a:lnTo>
                  <a:pt x="4525739" y="1182687"/>
                </a:lnTo>
                <a:lnTo>
                  <a:pt x="4515661" y="1235075"/>
                </a:lnTo>
                <a:lnTo>
                  <a:pt x="4505583" y="1295400"/>
                </a:lnTo>
                <a:lnTo>
                  <a:pt x="4503903" y="1363662"/>
                </a:lnTo>
                <a:lnTo>
                  <a:pt x="4505583" y="1431925"/>
                </a:lnTo>
                <a:lnTo>
                  <a:pt x="4515661" y="1492250"/>
                </a:lnTo>
                <a:lnTo>
                  <a:pt x="4525739" y="1544637"/>
                </a:lnTo>
                <a:lnTo>
                  <a:pt x="4540854" y="1589087"/>
                </a:lnTo>
                <a:lnTo>
                  <a:pt x="4559330" y="1631950"/>
                </a:lnTo>
                <a:lnTo>
                  <a:pt x="4577806" y="1671637"/>
                </a:lnTo>
                <a:lnTo>
                  <a:pt x="4597961" y="1708150"/>
                </a:lnTo>
                <a:lnTo>
                  <a:pt x="4618116" y="1743075"/>
                </a:lnTo>
                <a:lnTo>
                  <a:pt x="4638271" y="1782762"/>
                </a:lnTo>
                <a:lnTo>
                  <a:pt x="4655067" y="1824037"/>
                </a:lnTo>
                <a:lnTo>
                  <a:pt x="4670184" y="1870075"/>
                </a:lnTo>
                <a:lnTo>
                  <a:pt x="4681941" y="1922462"/>
                </a:lnTo>
                <a:lnTo>
                  <a:pt x="4690339" y="1982787"/>
                </a:lnTo>
                <a:lnTo>
                  <a:pt x="4693698" y="2051050"/>
                </a:lnTo>
                <a:lnTo>
                  <a:pt x="4690339" y="2119312"/>
                </a:lnTo>
                <a:lnTo>
                  <a:pt x="4681941" y="2179637"/>
                </a:lnTo>
                <a:lnTo>
                  <a:pt x="4670184" y="2232025"/>
                </a:lnTo>
                <a:lnTo>
                  <a:pt x="4655067" y="2278062"/>
                </a:lnTo>
                <a:lnTo>
                  <a:pt x="4638271" y="2319337"/>
                </a:lnTo>
                <a:lnTo>
                  <a:pt x="4618116" y="2359025"/>
                </a:lnTo>
                <a:lnTo>
                  <a:pt x="4597961" y="2395537"/>
                </a:lnTo>
                <a:lnTo>
                  <a:pt x="4577806" y="2433637"/>
                </a:lnTo>
                <a:lnTo>
                  <a:pt x="4559330" y="2471737"/>
                </a:lnTo>
                <a:lnTo>
                  <a:pt x="4540854" y="2513012"/>
                </a:lnTo>
                <a:lnTo>
                  <a:pt x="4525739" y="2560637"/>
                </a:lnTo>
                <a:lnTo>
                  <a:pt x="4515661" y="2613025"/>
                </a:lnTo>
                <a:lnTo>
                  <a:pt x="4505583" y="2671762"/>
                </a:lnTo>
                <a:lnTo>
                  <a:pt x="4503903" y="2741612"/>
                </a:lnTo>
                <a:lnTo>
                  <a:pt x="4505583" y="2809875"/>
                </a:lnTo>
                <a:lnTo>
                  <a:pt x="4515661" y="2868612"/>
                </a:lnTo>
                <a:lnTo>
                  <a:pt x="4525739" y="2922587"/>
                </a:lnTo>
                <a:lnTo>
                  <a:pt x="4540854" y="2967037"/>
                </a:lnTo>
                <a:lnTo>
                  <a:pt x="4559330" y="3009900"/>
                </a:lnTo>
                <a:lnTo>
                  <a:pt x="4577806" y="3046412"/>
                </a:lnTo>
                <a:lnTo>
                  <a:pt x="4597961" y="3084512"/>
                </a:lnTo>
                <a:lnTo>
                  <a:pt x="4618116" y="3121025"/>
                </a:lnTo>
                <a:lnTo>
                  <a:pt x="4638271" y="3160712"/>
                </a:lnTo>
                <a:lnTo>
                  <a:pt x="4655067" y="3201987"/>
                </a:lnTo>
                <a:lnTo>
                  <a:pt x="4670184" y="3248025"/>
                </a:lnTo>
                <a:lnTo>
                  <a:pt x="4681941" y="3300412"/>
                </a:lnTo>
                <a:lnTo>
                  <a:pt x="4690339" y="3360737"/>
                </a:lnTo>
                <a:lnTo>
                  <a:pt x="4693698" y="3427412"/>
                </a:lnTo>
                <a:lnTo>
                  <a:pt x="4690339" y="3497262"/>
                </a:lnTo>
                <a:lnTo>
                  <a:pt x="4681941" y="3557587"/>
                </a:lnTo>
                <a:lnTo>
                  <a:pt x="4670184" y="3609975"/>
                </a:lnTo>
                <a:lnTo>
                  <a:pt x="4655067" y="3656012"/>
                </a:lnTo>
                <a:lnTo>
                  <a:pt x="4638271" y="3697287"/>
                </a:lnTo>
                <a:lnTo>
                  <a:pt x="4618116" y="3736975"/>
                </a:lnTo>
                <a:lnTo>
                  <a:pt x="4577806" y="3811587"/>
                </a:lnTo>
                <a:lnTo>
                  <a:pt x="4559330" y="3848100"/>
                </a:lnTo>
                <a:lnTo>
                  <a:pt x="4540854" y="3890962"/>
                </a:lnTo>
                <a:lnTo>
                  <a:pt x="4525739" y="3935412"/>
                </a:lnTo>
                <a:lnTo>
                  <a:pt x="4515661" y="3987800"/>
                </a:lnTo>
                <a:lnTo>
                  <a:pt x="4505583" y="4048125"/>
                </a:lnTo>
                <a:lnTo>
                  <a:pt x="4503903" y="4116387"/>
                </a:lnTo>
                <a:lnTo>
                  <a:pt x="4505583" y="4186237"/>
                </a:lnTo>
                <a:lnTo>
                  <a:pt x="4515661" y="4244975"/>
                </a:lnTo>
                <a:lnTo>
                  <a:pt x="4525739" y="4297362"/>
                </a:lnTo>
                <a:lnTo>
                  <a:pt x="4540854" y="4343400"/>
                </a:lnTo>
                <a:lnTo>
                  <a:pt x="4559330" y="4386262"/>
                </a:lnTo>
                <a:lnTo>
                  <a:pt x="4577806" y="4424362"/>
                </a:lnTo>
                <a:lnTo>
                  <a:pt x="4618116" y="4498975"/>
                </a:lnTo>
                <a:lnTo>
                  <a:pt x="4638271" y="4537075"/>
                </a:lnTo>
                <a:lnTo>
                  <a:pt x="4655067" y="4579937"/>
                </a:lnTo>
                <a:lnTo>
                  <a:pt x="4670184" y="4625975"/>
                </a:lnTo>
                <a:lnTo>
                  <a:pt x="4681941" y="4678362"/>
                </a:lnTo>
                <a:lnTo>
                  <a:pt x="4690339" y="4738687"/>
                </a:lnTo>
                <a:lnTo>
                  <a:pt x="4693698" y="4806950"/>
                </a:lnTo>
                <a:lnTo>
                  <a:pt x="4690339" y="4875212"/>
                </a:lnTo>
                <a:lnTo>
                  <a:pt x="4681941" y="4935537"/>
                </a:lnTo>
                <a:lnTo>
                  <a:pt x="4670184" y="4987925"/>
                </a:lnTo>
                <a:lnTo>
                  <a:pt x="4655067" y="5033962"/>
                </a:lnTo>
                <a:lnTo>
                  <a:pt x="4638271" y="5075237"/>
                </a:lnTo>
                <a:lnTo>
                  <a:pt x="4618116" y="5114925"/>
                </a:lnTo>
                <a:lnTo>
                  <a:pt x="4597961" y="5149850"/>
                </a:lnTo>
                <a:lnTo>
                  <a:pt x="4577806" y="5186362"/>
                </a:lnTo>
                <a:lnTo>
                  <a:pt x="4559330" y="5226050"/>
                </a:lnTo>
                <a:lnTo>
                  <a:pt x="4540854" y="5268912"/>
                </a:lnTo>
                <a:lnTo>
                  <a:pt x="4525739" y="5313362"/>
                </a:lnTo>
                <a:lnTo>
                  <a:pt x="4515661" y="5365750"/>
                </a:lnTo>
                <a:lnTo>
                  <a:pt x="4505583" y="5426075"/>
                </a:lnTo>
                <a:lnTo>
                  <a:pt x="4503903" y="5494337"/>
                </a:lnTo>
                <a:lnTo>
                  <a:pt x="4505583" y="5562600"/>
                </a:lnTo>
                <a:lnTo>
                  <a:pt x="4515661" y="5622925"/>
                </a:lnTo>
                <a:lnTo>
                  <a:pt x="4525739" y="5675312"/>
                </a:lnTo>
                <a:lnTo>
                  <a:pt x="4540854" y="5721350"/>
                </a:lnTo>
                <a:lnTo>
                  <a:pt x="4559330" y="5762625"/>
                </a:lnTo>
                <a:lnTo>
                  <a:pt x="4577806" y="5802312"/>
                </a:lnTo>
                <a:lnTo>
                  <a:pt x="4597961" y="5840412"/>
                </a:lnTo>
                <a:lnTo>
                  <a:pt x="4618116" y="5876925"/>
                </a:lnTo>
                <a:lnTo>
                  <a:pt x="4638271" y="5915025"/>
                </a:lnTo>
                <a:lnTo>
                  <a:pt x="4655067" y="5956300"/>
                </a:lnTo>
                <a:lnTo>
                  <a:pt x="4670184" y="6003925"/>
                </a:lnTo>
                <a:lnTo>
                  <a:pt x="4681941" y="6056312"/>
                </a:lnTo>
                <a:lnTo>
                  <a:pt x="4690339" y="6113462"/>
                </a:lnTo>
                <a:lnTo>
                  <a:pt x="4693698" y="6183312"/>
                </a:lnTo>
                <a:lnTo>
                  <a:pt x="4690339" y="6251575"/>
                </a:lnTo>
                <a:lnTo>
                  <a:pt x="4681941" y="6311900"/>
                </a:lnTo>
                <a:lnTo>
                  <a:pt x="4670184" y="6361112"/>
                </a:lnTo>
                <a:lnTo>
                  <a:pt x="4655067" y="6407150"/>
                </a:lnTo>
                <a:lnTo>
                  <a:pt x="4638271" y="6448425"/>
                </a:lnTo>
                <a:lnTo>
                  <a:pt x="4619796" y="6488112"/>
                </a:lnTo>
                <a:lnTo>
                  <a:pt x="4601320" y="6523037"/>
                </a:lnTo>
                <a:lnTo>
                  <a:pt x="4581165" y="6561137"/>
                </a:lnTo>
                <a:lnTo>
                  <a:pt x="4561010" y="6597650"/>
                </a:lnTo>
                <a:lnTo>
                  <a:pt x="4544214" y="6640512"/>
                </a:lnTo>
                <a:lnTo>
                  <a:pt x="4527418" y="6683375"/>
                </a:lnTo>
                <a:lnTo>
                  <a:pt x="4517340" y="6735762"/>
                </a:lnTo>
                <a:lnTo>
                  <a:pt x="4508943" y="6791325"/>
                </a:lnTo>
                <a:lnTo>
                  <a:pt x="4503903" y="6858000"/>
                </a:lnTo>
                <a:lnTo>
                  <a:pt x="1582057" y="6858000"/>
                </a:lnTo>
                <a:lnTo>
                  <a:pt x="420914" y="6858000"/>
                </a:lnTo>
                <a:lnTo>
                  <a:pt x="0" y="6858000"/>
                </a:lnTo>
                <a:close/>
              </a:path>
            </a:pathLst>
          </a:custGeom>
          <a:solidFill>
            <a:schemeClr val="tx1"/>
          </a:solidFill>
          <a:ln w="0">
            <a:noFill/>
            <a:prstDash val="solid"/>
            <a:round/>
            <a:headEnd/>
            <a:tailEnd/>
          </a:ln>
        </p:spPr>
        <p:txBody>
          <a:bodyPr wrap="square">
            <a:noAutofit/>
          </a:bodyPr>
          <a:lstStyle/>
          <a:p>
            <a:endParaRPr lang="en-US" dirty="0"/>
          </a:p>
        </p:txBody>
      </p:sp>
      <p:sp>
        <p:nvSpPr>
          <p:cNvPr id="15" name="Freeform: Shape 14">
            <a:extLst>
              <a:ext uri="{FF2B5EF4-FFF2-40B4-BE49-F238E27FC236}">
                <a16:creationId xmlns:a16="http://schemas.microsoft.com/office/drawing/2014/main" id="{4B9FAFB2-BEB5-4848-8018-BCAD99E2E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838076" cy="6858000"/>
          </a:xfrm>
          <a:custGeom>
            <a:avLst/>
            <a:gdLst>
              <a:gd name="connsiteX0" fmla="*/ 4838076 w 4838076"/>
              <a:gd name="connsiteY0" fmla="*/ 0 h 6858000"/>
              <a:gd name="connsiteX1" fmla="*/ 4417162 w 4838076"/>
              <a:gd name="connsiteY1" fmla="*/ 0 h 6858000"/>
              <a:gd name="connsiteX2" fmla="*/ 3459219 w 4838076"/>
              <a:gd name="connsiteY2" fmla="*/ 0 h 6858000"/>
              <a:gd name="connsiteX3" fmla="*/ 334174 w 4838076"/>
              <a:gd name="connsiteY3" fmla="*/ 0 h 6858000"/>
              <a:gd name="connsiteX4" fmla="*/ 334173 w 4838076"/>
              <a:gd name="connsiteY4" fmla="*/ 0 h 6858000"/>
              <a:gd name="connsiteX5" fmla="*/ 189795 w 4838076"/>
              <a:gd name="connsiteY5" fmla="*/ 0 h 6858000"/>
              <a:gd name="connsiteX6" fmla="*/ 184756 w 4838076"/>
              <a:gd name="connsiteY6" fmla="*/ 66675 h 6858000"/>
              <a:gd name="connsiteX7" fmla="*/ 176358 w 4838076"/>
              <a:gd name="connsiteY7" fmla="*/ 122237 h 6858000"/>
              <a:gd name="connsiteX8" fmla="*/ 166281 w 4838076"/>
              <a:gd name="connsiteY8" fmla="*/ 174625 h 6858000"/>
              <a:gd name="connsiteX9" fmla="*/ 149485 w 4838076"/>
              <a:gd name="connsiteY9" fmla="*/ 217487 h 6858000"/>
              <a:gd name="connsiteX10" fmla="*/ 132689 w 4838076"/>
              <a:gd name="connsiteY10" fmla="*/ 260350 h 6858000"/>
              <a:gd name="connsiteX11" fmla="*/ 112534 w 4838076"/>
              <a:gd name="connsiteY11" fmla="*/ 296862 h 6858000"/>
              <a:gd name="connsiteX12" fmla="*/ 92379 w 4838076"/>
              <a:gd name="connsiteY12" fmla="*/ 334962 h 6858000"/>
              <a:gd name="connsiteX13" fmla="*/ 73903 w 4838076"/>
              <a:gd name="connsiteY13" fmla="*/ 369887 h 6858000"/>
              <a:gd name="connsiteX14" fmla="*/ 55427 w 4838076"/>
              <a:gd name="connsiteY14" fmla="*/ 409575 h 6858000"/>
              <a:gd name="connsiteX15" fmla="*/ 38632 w 4838076"/>
              <a:gd name="connsiteY15" fmla="*/ 450850 h 6858000"/>
              <a:gd name="connsiteX16" fmla="*/ 23515 w 4838076"/>
              <a:gd name="connsiteY16" fmla="*/ 496887 h 6858000"/>
              <a:gd name="connsiteX17" fmla="*/ 11758 w 4838076"/>
              <a:gd name="connsiteY17" fmla="*/ 546100 h 6858000"/>
              <a:gd name="connsiteX18" fmla="*/ 3359 w 4838076"/>
              <a:gd name="connsiteY18" fmla="*/ 606425 h 6858000"/>
              <a:gd name="connsiteX19" fmla="*/ 0 w 4838076"/>
              <a:gd name="connsiteY19" fmla="*/ 673100 h 6858000"/>
              <a:gd name="connsiteX20" fmla="*/ 3359 w 4838076"/>
              <a:gd name="connsiteY20" fmla="*/ 744537 h 6858000"/>
              <a:gd name="connsiteX21" fmla="*/ 11758 w 4838076"/>
              <a:gd name="connsiteY21" fmla="*/ 801687 h 6858000"/>
              <a:gd name="connsiteX22" fmla="*/ 23515 w 4838076"/>
              <a:gd name="connsiteY22" fmla="*/ 854075 h 6858000"/>
              <a:gd name="connsiteX23" fmla="*/ 38632 w 4838076"/>
              <a:gd name="connsiteY23" fmla="*/ 901700 h 6858000"/>
              <a:gd name="connsiteX24" fmla="*/ 55427 w 4838076"/>
              <a:gd name="connsiteY24" fmla="*/ 942975 h 6858000"/>
              <a:gd name="connsiteX25" fmla="*/ 75583 w 4838076"/>
              <a:gd name="connsiteY25" fmla="*/ 981075 h 6858000"/>
              <a:gd name="connsiteX26" fmla="*/ 95738 w 4838076"/>
              <a:gd name="connsiteY26" fmla="*/ 1017587 h 6858000"/>
              <a:gd name="connsiteX27" fmla="*/ 115893 w 4838076"/>
              <a:gd name="connsiteY27" fmla="*/ 1055687 h 6858000"/>
              <a:gd name="connsiteX28" fmla="*/ 134368 w 4838076"/>
              <a:gd name="connsiteY28" fmla="*/ 1095375 h 6858000"/>
              <a:gd name="connsiteX29" fmla="*/ 152844 w 4838076"/>
              <a:gd name="connsiteY29" fmla="*/ 1136650 h 6858000"/>
              <a:gd name="connsiteX30" fmla="*/ 167960 w 4838076"/>
              <a:gd name="connsiteY30" fmla="*/ 1182687 h 6858000"/>
              <a:gd name="connsiteX31" fmla="*/ 178038 w 4838076"/>
              <a:gd name="connsiteY31" fmla="*/ 1235075 h 6858000"/>
              <a:gd name="connsiteX32" fmla="*/ 188115 w 4838076"/>
              <a:gd name="connsiteY32" fmla="*/ 1295400 h 6858000"/>
              <a:gd name="connsiteX33" fmla="*/ 189795 w 4838076"/>
              <a:gd name="connsiteY33" fmla="*/ 1363662 h 6858000"/>
              <a:gd name="connsiteX34" fmla="*/ 188115 w 4838076"/>
              <a:gd name="connsiteY34" fmla="*/ 1431925 h 6858000"/>
              <a:gd name="connsiteX35" fmla="*/ 178038 w 4838076"/>
              <a:gd name="connsiteY35" fmla="*/ 1492250 h 6858000"/>
              <a:gd name="connsiteX36" fmla="*/ 167960 w 4838076"/>
              <a:gd name="connsiteY36" fmla="*/ 1544637 h 6858000"/>
              <a:gd name="connsiteX37" fmla="*/ 152844 w 4838076"/>
              <a:gd name="connsiteY37" fmla="*/ 1589087 h 6858000"/>
              <a:gd name="connsiteX38" fmla="*/ 134368 w 4838076"/>
              <a:gd name="connsiteY38" fmla="*/ 1631950 h 6858000"/>
              <a:gd name="connsiteX39" fmla="*/ 115893 w 4838076"/>
              <a:gd name="connsiteY39" fmla="*/ 1671637 h 6858000"/>
              <a:gd name="connsiteX40" fmla="*/ 95738 w 4838076"/>
              <a:gd name="connsiteY40" fmla="*/ 1708150 h 6858000"/>
              <a:gd name="connsiteX41" fmla="*/ 75583 w 4838076"/>
              <a:gd name="connsiteY41" fmla="*/ 1743075 h 6858000"/>
              <a:gd name="connsiteX42" fmla="*/ 55427 w 4838076"/>
              <a:gd name="connsiteY42" fmla="*/ 1782762 h 6858000"/>
              <a:gd name="connsiteX43" fmla="*/ 38632 w 4838076"/>
              <a:gd name="connsiteY43" fmla="*/ 1824037 h 6858000"/>
              <a:gd name="connsiteX44" fmla="*/ 23515 w 4838076"/>
              <a:gd name="connsiteY44" fmla="*/ 1870075 h 6858000"/>
              <a:gd name="connsiteX45" fmla="*/ 11758 w 4838076"/>
              <a:gd name="connsiteY45" fmla="*/ 1922462 h 6858000"/>
              <a:gd name="connsiteX46" fmla="*/ 3359 w 4838076"/>
              <a:gd name="connsiteY46" fmla="*/ 1982787 h 6858000"/>
              <a:gd name="connsiteX47" fmla="*/ 0 w 4838076"/>
              <a:gd name="connsiteY47" fmla="*/ 2051050 h 6858000"/>
              <a:gd name="connsiteX48" fmla="*/ 3359 w 4838076"/>
              <a:gd name="connsiteY48" fmla="*/ 2119312 h 6858000"/>
              <a:gd name="connsiteX49" fmla="*/ 11758 w 4838076"/>
              <a:gd name="connsiteY49" fmla="*/ 2179637 h 6858000"/>
              <a:gd name="connsiteX50" fmla="*/ 23515 w 4838076"/>
              <a:gd name="connsiteY50" fmla="*/ 2232025 h 6858000"/>
              <a:gd name="connsiteX51" fmla="*/ 38632 w 4838076"/>
              <a:gd name="connsiteY51" fmla="*/ 2278062 h 6858000"/>
              <a:gd name="connsiteX52" fmla="*/ 55427 w 4838076"/>
              <a:gd name="connsiteY52" fmla="*/ 2319337 h 6858000"/>
              <a:gd name="connsiteX53" fmla="*/ 75583 w 4838076"/>
              <a:gd name="connsiteY53" fmla="*/ 2359025 h 6858000"/>
              <a:gd name="connsiteX54" fmla="*/ 95738 w 4838076"/>
              <a:gd name="connsiteY54" fmla="*/ 2395537 h 6858000"/>
              <a:gd name="connsiteX55" fmla="*/ 115893 w 4838076"/>
              <a:gd name="connsiteY55" fmla="*/ 2433637 h 6858000"/>
              <a:gd name="connsiteX56" fmla="*/ 134368 w 4838076"/>
              <a:gd name="connsiteY56" fmla="*/ 2471737 h 6858000"/>
              <a:gd name="connsiteX57" fmla="*/ 152844 w 4838076"/>
              <a:gd name="connsiteY57" fmla="*/ 2513012 h 6858000"/>
              <a:gd name="connsiteX58" fmla="*/ 167960 w 4838076"/>
              <a:gd name="connsiteY58" fmla="*/ 2560637 h 6858000"/>
              <a:gd name="connsiteX59" fmla="*/ 178038 w 4838076"/>
              <a:gd name="connsiteY59" fmla="*/ 2613025 h 6858000"/>
              <a:gd name="connsiteX60" fmla="*/ 188115 w 4838076"/>
              <a:gd name="connsiteY60" fmla="*/ 2671762 h 6858000"/>
              <a:gd name="connsiteX61" fmla="*/ 189795 w 4838076"/>
              <a:gd name="connsiteY61" fmla="*/ 2741612 h 6858000"/>
              <a:gd name="connsiteX62" fmla="*/ 188115 w 4838076"/>
              <a:gd name="connsiteY62" fmla="*/ 2809875 h 6858000"/>
              <a:gd name="connsiteX63" fmla="*/ 178038 w 4838076"/>
              <a:gd name="connsiteY63" fmla="*/ 2868612 h 6858000"/>
              <a:gd name="connsiteX64" fmla="*/ 167960 w 4838076"/>
              <a:gd name="connsiteY64" fmla="*/ 2922587 h 6858000"/>
              <a:gd name="connsiteX65" fmla="*/ 152844 w 4838076"/>
              <a:gd name="connsiteY65" fmla="*/ 2967037 h 6858000"/>
              <a:gd name="connsiteX66" fmla="*/ 134368 w 4838076"/>
              <a:gd name="connsiteY66" fmla="*/ 3009900 h 6858000"/>
              <a:gd name="connsiteX67" fmla="*/ 115893 w 4838076"/>
              <a:gd name="connsiteY67" fmla="*/ 3046412 h 6858000"/>
              <a:gd name="connsiteX68" fmla="*/ 95738 w 4838076"/>
              <a:gd name="connsiteY68" fmla="*/ 3084512 h 6858000"/>
              <a:gd name="connsiteX69" fmla="*/ 75583 w 4838076"/>
              <a:gd name="connsiteY69" fmla="*/ 3121025 h 6858000"/>
              <a:gd name="connsiteX70" fmla="*/ 55427 w 4838076"/>
              <a:gd name="connsiteY70" fmla="*/ 3160712 h 6858000"/>
              <a:gd name="connsiteX71" fmla="*/ 38632 w 4838076"/>
              <a:gd name="connsiteY71" fmla="*/ 3201987 h 6858000"/>
              <a:gd name="connsiteX72" fmla="*/ 23515 w 4838076"/>
              <a:gd name="connsiteY72" fmla="*/ 3248025 h 6858000"/>
              <a:gd name="connsiteX73" fmla="*/ 11758 w 4838076"/>
              <a:gd name="connsiteY73" fmla="*/ 3300412 h 6858000"/>
              <a:gd name="connsiteX74" fmla="*/ 3359 w 4838076"/>
              <a:gd name="connsiteY74" fmla="*/ 3360737 h 6858000"/>
              <a:gd name="connsiteX75" fmla="*/ 0 w 4838076"/>
              <a:gd name="connsiteY75" fmla="*/ 3427412 h 6858000"/>
              <a:gd name="connsiteX76" fmla="*/ 3359 w 4838076"/>
              <a:gd name="connsiteY76" fmla="*/ 3497262 h 6858000"/>
              <a:gd name="connsiteX77" fmla="*/ 11758 w 4838076"/>
              <a:gd name="connsiteY77" fmla="*/ 3557587 h 6858000"/>
              <a:gd name="connsiteX78" fmla="*/ 23515 w 4838076"/>
              <a:gd name="connsiteY78" fmla="*/ 3609975 h 6858000"/>
              <a:gd name="connsiteX79" fmla="*/ 38632 w 4838076"/>
              <a:gd name="connsiteY79" fmla="*/ 3656012 h 6858000"/>
              <a:gd name="connsiteX80" fmla="*/ 55427 w 4838076"/>
              <a:gd name="connsiteY80" fmla="*/ 3697287 h 6858000"/>
              <a:gd name="connsiteX81" fmla="*/ 75583 w 4838076"/>
              <a:gd name="connsiteY81" fmla="*/ 3736975 h 6858000"/>
              <a:gd name="connsiteX82" fmla="*/ 115893 w 4838076"/>
              <a:gd name="connsiteY82" fmla="*/ 3811587 h 6858000"/>
              <a:gd name="connsiteX83" fmla="*/ 134368 w 4838076"/>
              <a:gd name="connsiteY83" fmla="*/ 3848100 h 6858000"/>
              <a:gd name="connsiteX84" fmla="*/ 152844 w 4838076"/>
              <a:gd name="connsiteY84" fmla="*/ 3890962 h 6858000"/>
              <a:gd name="connsiteX85" fmla="*/ 167960 w 4838076"/>
              <a:gd name="connsiteY85" fmla="*/ 3935412 h 6858000"/>
              <a:gd name="connsiteX86" fmla="*/ 178038 w 4838076"/>
              <a:gd name="connsiteY86" fmla="*/ 3987800 h 6858000"/>
              <a:gd name="connsiteX87" fmla="*/ 188115 w 4838076"/>
              <a:gd name="connsiteY87" fmla="*/ 4048125 h 6858000"/>
              <a:gd name="connsiteX88" fmla="*/ 189795 w 4838076"/>
              <a:gd name="connsiteY88" fmla="*/ 4116387 h 6858000"/>
              <a:gd name="connsiteX89" fmla="*/ 188115 w 4838076"/>
              <a:gd name="connsiteY89" fmla="*/ 4186237 h 6858000"/>
              <a:gd name="connsiteX90" fmla="*/ 178038 w 4838076"/>
              <a:gd name="connsiteY90" fmla="*/ 4244975 h 6858000"/>
              <a:gd name="connsiteX91" fmla="*/ 167960 w 4838076"/>
              <a:gd name="connsiteY91" fmla="*/ 4297362 h 6858000"/>
              <a:gd name="connsiteX92" fmla="*/ 152844 w 4838076"/>
              <a:gd name="connsiteY92" fmla="*/ 4343400 h 6858000"/>
              <a:gd name="connsiteX93" fmla="*/ 134368 w 4838076"/>
              <a:gd name="connsiteY93" fmla="*/ 4386262 h 6858000"/>
              <a:gd name="connsiteX94" fmla="*/ 115893 w 4838076"/>
              <a:gd name="connsiteY94" fmla="*/ 4424362 h 6858000"/>
              <a:gd name="connsiteX95" fmla="*/ 75583 w 4838076"/>
              <a:gd name="connsiteY95" fmla="*/ 4498975 h 6858000"/>
              <a:gd name="connsiteX96" fmla="*/ 55427 w 4838076"/>
              <a:gd name="connsiteY96" fmla="*/ 4537075 h 6858000"/>
              <a:gd name="connsiteX97" fmla="*/ 38632 w 4838076"/>
              <a:gd name="connsiteY97" fmla="*/ 4579937 h 6858000"/>
              <a:gd name="connsiteX98" fmla="*/ 23515 w 4838076"/>
              <a:gd name="connsiteY98" fmla="*/ 4625975 h 6858000"/>
              <a:gd name="connsiteX99" fmla="*/ 11758 w 4838076"/>
              <a:gd name="connsiteY99" fmla="*/ 4678362 h 6858000"/>
              <a:gd name="connsiteX100" fmla="*/ 3359 w 4838076"/>
              <a:gd name="connsiteY100" fmla="*/ 4738687 h 6858000"/>
              <a:gd name="connsiteX101" fmla="*/ 0 w 4838076"/>
              <a:gd name="connsiteY101" fmla="*/ 4806950 h 6858000"/>
              <a:gd name="connsiteX102" fmla="*/ 3359 w 4838076"/>
              <a:gd name="connsiteY102" fmla="*/ 4875212 h 6858000"/>
              <a:gd name="connsiteX103" fmla="*/ 11758 w 4838076"/>
              <a:gd name="connsiteY103" fmla="*/ 4935537 h 6858000"/>
              <a:gd name="connsiteX104" fmla="*/ 23515 w 4838076"/>
              <a:gd name="connsiteY104" fmla="*/ 4987925 h 6858000"/>
              <a:gd name="connsiteX105" fmla="*/ 38632 w 4838076"/>
              <a:gd name="connsiteY105" fmla="*/ 5033962 h 6858000"/>
              <a:gd name="connsiteX106" fmla="*/ 55427 w 4838076"/>
              <a:gd name="connsiteY106" fmla="*/ 5075237 h 6858000"/>
              <a:gd name="connsiteX107" fmla="*/ 75583 w 4838076"/>
              <a:gd name="connsiteY107" fmla="*/ 5114925 h 6858000"/>
              <a:gd name="connsiteX108" fmla="*/ 95738 w 4838076"/>
              <a:gd name="connsiteY108" fmla="*/ 5149850 h 6858000"/>
              <a:gd name="connsiteX109" fmla="*/ 115893 w 4838076"/>
              <a:gd name="connsiteY109" fmla="*/ 5186362 h 6858000"/>
              <a:gd name="connsiteX110" fmla="*/ 134368 w 4838076"/>
              <a:gd name="connsiteY110" fmla="*/ 5226050 h 6858000"/>
              <a:gd name="connsiteX111" fmla="*/ 152844 w 4838076"/>
              <a:gd name="connsiteY111" fmla="*/ 5268912 h 6858000"/>
              <a:gd name="connsiteX112" fmla="*/ 167960 w 4838076"/>
              <a:gd name="connsiteY112" fmla="*/ 5313362 h 6858000"/>
              <a:gd name="connsiteX113" fmla="*/ 178038 w 4838076"/>
              <a:gd name="connsiteY113" fmla="*/ 5365750 h 6858000"/>
              <a:gd name="connsiteX114" fmla="*/ 188115 w 4838076"/>
              <a:gd name="connsiteY114" fmla="*/ 5426075 h 6858000"/>
              <a:gd name="connsiteX115" fmla="*/ 189795 w 4838076"/>
              <a:gd name="connsiteY115" fmla="*/ 5494337 h 6858000"/>
              <a:gd name="connsiteX116" fmla="*/ 188115 w 4838076"/>
              <a:gd name="connsiteY116" fmla="*/ 5562600 h 6858000"/>
              <a:gd name="connsiteX117" fmla="*/ 178038 w 4838076"/>
              <a:gd name="connsiteY117" fmla="*/ 5622925 h 6858000"/>
              <a:gd name="connsiteX118" fmla="*/ 167960 w 4838076"/>
              <a:gd name="connsiteY118" fmla="*/ 5675312 h 6858000"/>
              <a:gd name="connsiteX119" fmla="*/ 152844 w 4838076"/>
              <a:gd name="connsiteY119" fmla="*/ 5721350 h 6858000"/>
              <a:gd name="connsiteX120" fmla="*/ 134368 w 4838076"/>
              <a:gd name="connsiteY120" fmla="*/ 5762625 h 6858000"/>
              <a:gd name="connsiteX121" fmla="*/ 115893 w 4838076"/>
              <a:gd name="connsiteY121" fmla="*/ 5802312 h 6858000"/>
              <a:gd name="connsiteX122" fmla="*/ 95738 w 4838076"/>
              <a:gd name="connsiteY122" fmla="*/ 5840412 h 6858000"/>
              <a:gd name="connsiteX123" fmla="*/ 75583 w 4838076"/>
              <a:gd name="connsiteY123" fmla="*/ 5876925 h 6858000"/>
              <a:gd name="connsiteX124" fmla="*/ 55427 w 4838076"/>
              <a:gd name="connsiteY124" fmla="*/ 5915025 h 6858000"/>
              <a:gd name="connsiteX125" fmla="*/ 38632 w 4838076"/>
              <a:gd name="connsiteY125" fmla="*/ 5956300 h 6858000"/>
              <a:gd name="connsiteX126" fmla="*/ 23515 w 4838076"/>
              <a:gd name="connsiteY126" fmla="*/ 6003925 h 6858000"/>
              <a:gd name="connsiteX127" fmla="*/ 11758 w 4838076"/>
              <a:gd name="connsiteY127" fmla="*/ 6056312 h 6858000"/>
              <a:gd name="connsiteX128" fmla="*/ 3359 w 4838076"/>
              <a:gd name="connsiteY128" fmla="*/ 6113462 h 6858000"/>
              <a:gd name="connsiteX129" fmla="*/ 0 w 4838076"/>
              <a:gd name="connsiteY129" fmla="*/ 6183312 h 6858000"/>
              <a:gd name="connsiteX130" fmla="*/ 3359 w 4838076"/>
              <a:gd name="connsiteY130" fmla="*/ 6251575 h 6858000"/>
              <a:gd name="connsiteX131" fmla="*/ 11758 w 4838076"/>
              <a:gd name="connsiteY131" fmla="*/ 6311900 h 6858000"/>
              <a:gd name="connsiteX132" fmla="*/ 23515 w 4838076"/>
              <a:gd name="connsiteY132" fmla="*/ 6361112 h 6858000"/>
              <a:gd name="connsiteX133" fmla="*/ 38632 w 4838076"/>
              <a:gd name="connsiteY133" fmla="*/ 6407150 h 6858000"/>
              <a:gd name="connsiteX134" fmla="*/ 55427 w 4838076"/>
              <a:gd name="connsiteY134" fmla="*/ 6448425 h 6858000"/>
              <a:gd name="connsiteX135" fmla="*/ 73903 w 4838076"/>
              <a:gd name="connsiteY135" fmla="*/ 6488112 h 6858000"/>
              <a:gd name="connsiteX136" fmla="*/ 92379 w 4838076"/>
              <a:gd name="connsiteY136" fmla="*/ 6523037 h 6858000"/>
              <a:gd name="connsiteX137" fmla="*/ 112534 w 4838076"/>
              <a:gd name="connsiteY137" fmla="*/ 6561137 h 6858000"/>
              <a:gd name="connsiteX138" fmla="*/ 132689 w 4838076"/>
              <a:gd name="connsiteY138" fmla="*/ 6597650 h 6858000"/>
              <a:gd name="connsiteX139" fmla="*/ 149485 w 4838076"/>
              <a:gd name="connsiteY139" fmla="*/ 6640512 h 6858000"/>
              <a:gd name="connsiteX140" fmla="*/ 166281 w 4838076"/>
              <a:gd name="connsiteY140" fmla="*/ 6683375 h 6858000"/>
              <a:gd name="connsiteX141" fmla="*/ 176358 w 4838076"/>
              <a:gd name="connsiteY141" fmla="*/ 6735762 h 6858000"/>
              <a:gd name="connsiteX142" fmla="*/ 184756 w 4838076"/>
              <a:gd name="connsiteY142" fmla="*/ 6791325 h 6858000"/>
              <a:gd name="connsiteX143" fmla="*/ 189795 w 4838076"/>
              <a:gd name="connsiteY143" fmla="*/ 6858000 h 6858000"/>
              <a:gd name="connsiteX144" fmla="*/ 334173 w 4838076"/>
              <a:gd name="connsiteY144" fmla="*/ 6858000 h 6858000"/>
              <a:gd name="connsiteX145" fmla="*/ 334174 w 4838076"/>
              <a:gd name="connsiteY145" fmla="*/ 6858000 h 6858000"/>
              <a:gd name="connsiteX146" fmla="*/ 3459219 w 4838076"/>
              <a:gd name="connsiteY146" fmla="*/ 6858000 h 6858000"/>
              <a:gd name="connsiteX147" fmla="*/ 4417162 w 4838076"/>
              <a:gd name="connsiteY147" fmla="*/ 6858000 h 6858000"/>
              <a:gd name="connsiteX148" fmla="*/ 4838076 w 4838076"/>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4838076" h="6858000">
                <a:moveTo>
                  <a:pt x="4838076" y="0"/>
                </a:moveTo>
                <a:lnTo>
                  <a:pt x="4417162" y="0"/>
                </a:lnTo>
                <a:lnTo>
                  <a:pt x="3459219" y="0"/>
                </a:ln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3459219" y="6858000"/>
                </a:lnTo>
                <a:lnTo>
                  <a:pt x="4417162" y="6858000"/>
                </a:lnTo>
                <a:lnTo>
                  <a:pt x="4838076"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F9AF6BC1-A0BD-4FEE-9ED1-544EBD94E475}"/>
              </a:ext>
            </a:extLst>
          </p:cNvPr>
          <p:cNvSpPr>
            <a:spLocks noGrp="1"/>
          </p:cNvSpPr>
          <p:nvPr>
            <p:ph type="title"/>
          </p:nvPr>
        </p:nvSpPr>
        <p:spPr>
          <a:xfrm>
            <a:off x="765051" y="662400"/>
            <a:ext cx="3384000" cy="1649876"/>
          </a:xfrm>
        </p:spPr>
        <p:txBody>
          <a:bodyPr vert="horz" lIns="91440" tIns="45720" rIns="91440" bIns="45720" rtlCol="0" anchor="t">
            <a:normAutofit/>
          </a:bodyPr>
          <a:lstStyle/>
          <a:p>
            <a:pPr algn="ctr"/>
            <a:r>
              <a:rPr lang="en-US" sz="2800" kern="1200" dirty="0">
                <a:solidFill>
                  <a:schemeClr val="bg1"/>
                </a:solidFill>
                <a:latin typeface="+mj-lt"/>
                <a:ea typeface="+mj-ea"/>
                <a:cs typeface="+mj-cs"/>
              </a:rPr>
              <a:t>Meet Regularly with Local System Managers</a:t>
            </a:r>
            <a:br>
              <a:rPr lang="en-US" sz="2400" kern="1200" dirty="0">
                <a:solidFill>
                  <a:schemeClr val="bg1"/>
                </a:solidFill>
                <a:latin typeface="+mj-lt"/>
                <a:ea typeface="+mj-ea"/>
                <a:cs typeface="+mj-cs"/>
              </a:rPr>
            </a:br>
            <a:endParaRPr lang="en-US" sz="2400" kern="1200" dirty="0">
              <a:solidFill>
                <a:schemeClr val="bg1"/>
              </a:solidFill>
              <a:latin typeface="+mj-lt"/>
              <a:ea typeface="+mj-ea"/>
              <a:cs typeface="+mj-cs"/>
            </a:endParaRPr>
          </a:p>
        </p:txBody>
      </p:sp>
      <p:sp>
        <p:nvSpPr>
          <p:cNvPr id="4" name="Text Placeholder 3">
            <a:extLst>
              <a:ext uri="{FF2B5EF4-FFF2-40B4-BE49-F238E27FC236}">
                <a16:creationId xmlns:a16="http://schemas.microsoft.com/office/drawing/2014/main" id="{CE5092E2-B7F7-4428-A4E0-1517568E2A57}"/>
              </a:ext>
            </a:extLst>
          </p:cNvPr>
          <p:cNvSpPr>
            <a:spLocks noGrp="1"/>
          </p:cNvSpPr>
          <p:nvPr>
            <p:ph type="body" sz="half" idx="2"/>
          </p:nvPr>
        </p:nvSpPr>
        <p:spPr>
          <a:xfrm>
            <a:off x="765051" y="2364828"/>
            <a:ext cx="3384000" cy="3765972"/>
          </a:xfrm>
        </p:spPr>
        <p:txBody>
          <a:bodyPr vert="horz" lIns="91440" tIns="45720" rIns="91440" bIns="45720" rtlCol="0">
            <a:normAutofit lnSpcReduction="10000"/>
          </a:bodyPr>
          <a:lstStyle/>
          <a:p>
            <a:pPr marL="457200" indent="-228600">
              <a:lnSpc>
                <a:spcPct val="100000"/>
              </a:lnSpc>
              <a:buClr>
                <a:schemeClr val="bg2"/>
              </a:buClr>
              <a:buFont typeface="Arial" panose="020B0604020202020204" pitchFamily="34" charset="0"/>
              <a:buChar char="•"/>
            </a:pPr>
            <a:r>
              <a:rPr lang="en-US" sz="2600" dirty="0">
                <a:solidFill>
                  <a:schemeClr val="bg2">
                    <a:alpha val="60000"/>
                  </a:schemeClr>
                </a:solidFill>
                <a:latin typeface="+mj-lt"/>
              </a:rPr>
              <a:t>Discuss what is going well</a:t>
            </a:r>
          </a:p>
          <a:p>
            <a:pPr marL="457200" indent="-228600">
              <a:lnSpc>
                <a:spcPct val="100000"/>
              </a:lnSpc>
              <a:buClr>
                <a:schemeClr val="bg2"/>
              </a:buClr>
              <a:buFont typeface="Arial" panose="020B0604020202020204" pitchFamily="34" charset="0"/>
              <a:buChar char="•"/>
            </a:pPr>
            <a:r>
              <a:rPr lang="en-US" sz="2600" dirty="0">
                <a:solidFill>
                  <a:schemeClr val="bg2">
                    <a:alpha val="60000"/>
                  </a:schemeClr>
                </a:solidFill>
                <a:latin typeface="+mj-lt"/>
              </a:rPr>
              <a:t>Identify areas for improvement</a:t>
            </a:r>
          </a:p>
          <a:p>
            <a:pPr marL="457200" indent="-228600">
              <a:lnSpc>
                <a:spcPct val="100000"/>
              </a:lnSpc>
              <a:buClr>
                <a:schemeClr val="bg2"/>
              </a:buClr>
              <a:buFont typeface="Arial" panose="020B0604020202020204" pitchFamily="34" charset="0"/>
              <a:buChar char="•"/>
            </a:pPr>
            <a:r>
              <a:rPr lang="en-US" sz="2600" dirty="0">
                <a:solidFill>
                  <a:schemeClr val="bg2">
                    <a:alpha val="60000"/>
                  </a:schemeClr>
                </a:solidFill>
                <a:latin typeface="+mj-lt"/>
              </a:rPr>
              <a:t>Work proactively to address concerns</a:t>
            </a:r>
          </a:p>
          <a:p>
            <a:pPr marL="457200" indent="-228600">
              <a:lnSpc>
                <a:spcPct val="100000"/>
              </a:lnSpc>
              <a:buClr>
                <a:schemeClr val="bg2"/>
              </a:buClr>
              <a:buFont typeface="Arial" panose="020B0604020202020204" pitchFamily="34" charset="0"/>
              <a:buChar char="•"/>
            </a:pPr>
            <a:r>
              <a:rPr lang="en-US" sz="2600" dirty="0">
                <a:solidFill>
                  <a:schemeClr val="bg2">
                    <a:alpha val="60000"/>
                  </a:schemeClr>
                </a:solidFill>
                <a:latin typeface="+mj-lt"/>
              </a:rPr>
              <a:t>Meet when there are staff changes</a:t>
            </a:r>
          </a:p>
          <a:p>
            <a:pPr indent="-228600">
              <a:buFont typeface="Arial" panose="020B0604020202020204" pitchFamily="34" charset="0"/>
              <a:buChar char="•"/>
            </a:pPr>
            <a:endParaRPr lang="en-US" sz="2000" dirty="0">
              <a:solidFill>
                <a:schemeClr val="bg1">
                  <a:alpha val="60000"/>
                </a:schemeClr>
              </a:solidFill>
            </a:endParaRPr>
          </a:p>
        </p:txBody>
      </p:sp>
      <p:sp>
        <p:nvSpPr>
          <p:cNvPr id="5" name="Slide Number Placeholder 4">
            <a:extLst>
              <a:ext uri="{FF2B5EF4-FFF2-40B4-BE49-F238E27FC236}">
                <a16:creationId xmlns:a16="http://schemas.microsoft.com/office/drawing/2014/main" id="{73C53BA2-24D8-4BC8-94E5-07CA9C128ED9}"/>
              </a:ext>
            </a:extLst>
          </p:cNvPr>
          <p:cNvSpPr>
            <a:spLocks noGrp="1"/>
          </p:cNvSpPr>
          <p:nvPr>
            <p:ph type="sldNum" sz="quarter" idx="12"/>
          </p:nvPr>
        </p:nvSpPr>
        <p:spPr>
          <a:xfrm>
            <a:off x="10365474" y="6375679"/>
            <a:ext cx="1059763" cy="345796"/>
          </a:xfrm>
        </p:spPr>
        <p:txBody>
          <a:bodyPr vert="horz" lIns="91440" tIns="45720" rIns="91440" bIns="45720" rtlCol="0" anchor="ctr">
            <a:normAutofit/>
          </a:bodyPr>
          <a:lstStyle/>
          <a:p>
            <a:pPr>
              <a:spcAft>
                <a:spcPts val="600"/>
              </a:spcAft>
            </a:pPr>
            <a:fld id="{B2102BAA-C61A-4A39-BDF1-4340D572B82C}" type="slidenum">
              <a:rPr lang="en-US">
                <a:solidFill>
                  <a:schemeClr val="tx1">
                    <a:alpha val="60000"/>
                  </a:schemeClr>
                </a:solidFill>
              </a:rPr>
              <a:pPr>
                <a:spcAft>
                  <a:spcPts val="600"/>
                </a:spcAft>
              </a:pPr>
              <a:t>19</a:t>
            </a:fld>
            <a:endParaRPr lang="en-US">
              <a:solidFill>
                <a:schemeClr val="tx1">
                  <a:alpha val="60000"/>
                </a:schemeClr>
              </a:solidFill>
            </a:endParaRPr>
          </a:p>
        </p:txBody>
      </p:sp>
      <p:pic>
        <p:nvPicPr>
          <p:cNvPr id="12" name="Content Placeholder 11" descr="White calendar with a blue pen on top">
            <a:extLst>
              <a:ext uri="{FF2B5EF4-FFF2-40B4-BE49-F238E27FC236}">
                <a16:creationId xmlns:a16="http://schemas.microsoft.com/office/drawing/2014/main" id="{6579FFD4-8ECA-2C8A-B31F-CF146C168626}"/>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150121" y="1304365"/>
            <a:ext cx="6729833" cy="4486555"/>
          </a:xfrm>
        </p:spPr>
      </p:pic>
    </p:spTree>
    <p:extLst>
      <p:ext uri="{BB962C8B-B14F-4D97-AF65-F5344CB8AC3E}">
        <p14:creationId xmlns:p14="http://schemas.microsoft.com/office/powerpoint/2010/main" val="4215227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55CB29C-B74B-8A01-1C3B-5777EB85B545}"/>
              </a:ext>
            </a:extLst>
          </p:cNvPr>
          <p:cNvSpPr>
            <a:spLocks noGrp="1"/>
          </p:cNvSpPr>
          <p:nvPr>
            <p:ph type="title"/>
          </p:nvPr>
        </p:nvSpPr>
        <p:spPr/>
        <p:txBody>
          <a:bodyPr/>
          <a:lstStyle/>
          <a:p>
            <a:r>
              <a:rPr lang="en-US" dirty="0"/>
              <a:t>Topics</a:t>
            </a:r>
          </a:p>
        </p:txBody>
      </p:sp>
      <p:sp>
        <p:nvSpPr>
          <p:cNvPr id="4" name="Slide Number Placeholder 3">
            <a:extLst>
              <a:ext uri="{FF2B5EF4-FFF2-40B4-BE49-F238E27FC236}">
                <a16:creationId xmlns:a16="http://schemas.microsoft.com/office/drawing/2014/main" id="{F6DAEBC7-6164-4130-C33B-091C8F361564}"/>
              </a:ext>
            </a:extLst>
          </p:cNvPr>
          <p:cNvSpPr>
            <a:spLocks noGrp="1"/>
          </p:cNvSpPr>
          <p:nvPr>
            <p:ph type="sldNum" sz="quarter" idx="12"/>
          </p:nvPr>
        </p:nvSpPr>
        <p:spPr/>
        <p:txBody>
          <a:bodyPr/>
          <a:lstStyle/>
          <a:p>
            <a:fld id="{B2102BAA-C61A-4A39-BDF1-4340D572B82C}" type="slidenum">
              <a:rPr lang="en-US" smtClean="0"/>
              <a:t>2</a:t>
            </a:fld>
            <a:endParaRPr lang="en-US"/>
          </a:p>
        </p:txBody>
      </p:sp>
      <p:sp>
        <p:nvSpPr>
          <p:cNvPr id="6" name="Content Placeholder 5">
            <a:extLst>
              <a:ext uri="{FF2B5EF4-FFF2-40B4-BE49-F238E27FC236}">
                <a16:creationId xmlns:a16="http://schemas.microsoft.com/office/drawing/2014/main" id="{B482BC64-E3D0-DEF7-386F-4E2E619AB9A5}"/>
              </a:ext>
            </a:extLst>
          </p:cNvPr>
          <p:cNvSpPr>
            <a:spLocks noGrp="1"/>
          </p:cNvSpPr>
          <p:nvPr>
            <p:ph idx="1"/>
          </p:nvPr>
        </p:nvSpPr>
        <p:spPr>
          <a:xfrm>
            <a:off x="838200" y="2190750"/>
            <a:ext cx="10515600" cy="3986213"/>
          </a:xfrm>
        </p:spPr>
        <p:txBody>
          <a:bodyPr/>
          <a:lstStyle/>
          <a:p>
            <a:r>
              <a:rPr lang="en-US" dirty="0">
                <a:latin typeface="+mj-lt"/>
              </a:rPr>
              <a:t>Early Intervention Regulations and Procedures</a:t>
            </a:r>
          </a:p>
          <a:p>
            <a:pPr lvl="1"/>
            <a:r>
              <a:rPr lang="en-US" dirty="0">
                <a:latin typeface="+mj-lt"/>
              </a:rPr>
              <a:t>Components of the Transition Process</a:t>
            </a:r>
          </a:p>
          <a:p>
            <a:pPr lvl="1"/>
            <a:r>
              <a:rPr lang="en-US" dirty="0">
                <a:latin typeface="+mj-lt"/>
              </a:rPr>
              <a:t>Overlap with Part B – Early Childhood Special Education</a:t>
            </a:r>
          </a:p>
          <a:p>
            <a:pPr lvl="1"/>
            <a:r>
              <a:rPr lang="en-US" dirty="0">
                <a:latin typeface="+mj-lt"/>
              </a:rPr>
              <a:t>Negotiables and non-negotiables of the transition process</a:t>
            </a:r>
          </a:p>
          <a:p>
            <a:r>
              <a:rPr lang="en-US" dirty="0">
                <a:latin typeface="+mj-lt"/>
              </a:rPr>
              <a:t>Working Together for a smooth and timely transition</a:t>
            </a:r>
          </a:p>
        </p:txBody>
      </p:sp>
    </p:spTree>
    <p:extLst>
      <p:ext uri="{BB962C8B-B14F-4D97-AF65-F5344CB8AC3E}">
        <p14:creationId xmlns:p14="http://schemas.microsoft.com/office/powerpoint/2010/main" val="1971576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27D89B1D-A187-A6AB-7CAC-64DC8F525863}"/>
              </a:ext>
            </a:extLst>
          </p:cNvPr>
          <p:cNvSpPr>
            <a:spLocks noGrp="1"/>
          </p:cNvSpPr>
          <p:nvPr>
            <p:ph type="title"/>
          </p:nvPr>
        </p:nvSpPr>
        <p:spPr>
          <a:xfrm>
            <a:off x="838199" y="548464"/>
            <a:ext cx="3807187" cy="2228074"/>
          </a:xfrm>
        </p:spPr>
        <p:txBody>
          <a:bodyPr vert="horz" lIns="91440" tIns="45720" rIns="91440" bIns="45720" rtlCol="0" anchor="ctr">
            <a:normAutofit/>
          </a:bodyPr>
          <a:lstStyle/>
          <a:p>
            <a:r>
              <a:rPr lang="en-US" sz="4000" dirty="0"/>
              <a:t>Planning for the Future</a:t>
            </a:r>
          </a:p>
        </p:txBody>
      </p:sp>
      <p:sp>
        <p:nvSpPr>
          <p:cNvPr id="15" name="Content Placeholder 14">
            <a:extLst>
              <a:ext uri="{FF2B5EF4-FFF2-40B4-BE49-F238E27FC236}">
                <a16:creationId xmlns:a16="http://schemas.microsoft.com/office/drawing/2014/main" id="{899F56E3-62AE-2A17-474A-31F954DC4D98}"/>
              </a:ext>
            </a:extLst>
          </p:cNvPr>
          <p:cNvSpPr>
            <a:spLocks noGrp="1"/>
          </p:cNvSpPr>
          <p:nvPr>
            <p:ph idx="1"/>
          </p:nvPr>
        </p:nvSpPr>
        <p:spPr>
          <a:xfrm>
            <a:off x="745067" y="2962279"/>
            <a:ext cx="3892559" cy="3528832"/>
          </a:xfrm>
        </p:spPr>
        <p:txBody>
          <a:bodyPr vert="horz" lIns="91440" tIns="45720" rIns="91440" bIns="45720" rtlCol="0">
            <a:normAutofit/>
          </a:bodyPr>
          <a:lstStyle/>
          <a:p>
            <a:r>
              <a:rPr lang="en-US" sz="3200" dirty="0">
                <a:solidFill>
                  <a:schemeClr val="tx1"/>
                </a:solidFill>
                <a:latin typeface="+mj-lt"/>
              </a:rPr>
              <a:t>Part C may provide a prediction of future referrals to assist Part B with planning</a:t>
            </a:r>
            <a:endParaRPr lang="en-US" sz="2400" dirty="0">
              <a:solidFill>
                <a:schemeClr val="tx1"/>
              </a:solidFill>
              <a:latin typeface="+mj-lt"/>
            </a:endParaRPr>
          </a:p>
          <a:p>
            <a:pPr lvl="1"/>
            <a:r>
              <a:rPr lang="en-US" dirty="0">
                <a:solidFill>
                  <a:schemeClr val="tx1"/>
                </a:solidFill>
                <a:latin typeface="+mj-lt"/>
              </a:rPr>
              <a:t>This is an estimate; ultimately, a parent decision.</a:t>
            </a:r>
          </a:p>
        </p:txBody>
      </p:sp>
      <p:pic>
        <p:nvPicPr>
          <p:cNvPr id="11" name="Content Placeholder 10" descr="Side profile of child with curly hair, wearing hooded top, with head turned and smiling">
            <a:extLst>
              <a:ext uri="{FF2B5EF4-FFF2-40B4-BE49-F238E27FC236}">
                <a16:creationId xmlns:a16="http://schemas.microsoft.com/office/drawing/2014/main" id="{B6C197B0-D115-2B53-EB78-9740C852AF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800" r="5299" b="-1"/>
          <a:stretch/>
        </p:blipFill>
        <p:spPr>
          <a:xfrm>
            <a:off x="5010386" y="10"/>
            <a:ext cx="7181613" cy="6857990"/>
          </a:xfrm>
          <a:prstGeom prst="rect">
            <a:avLst/>
          </a:prstGeom>
          <a:effectLst/>
        </p:spPr>
      </p:pic>
      <p:sp>
        <p:nvSpPr>
          <p:cNvPr id="5" name="Slide Number Placeholder 4">
            <a:extLst>
              <a:ext uri="{FF2B5EF4-FFF2-40B4-BE49-F238E27FC236}">
                <a16:creationId xmlns:a16="http://schemas.microsoft.com/office/drawing/2014/main" id="{83FC9917-66DD-FB76-A946-FF46358DFDCA}"/>
              </a:ext>
            </a:extLst>
          </p:cNvPr>
          <p:cNvSpPr>
            <a:spLocks noGrp="1"/>
          </p:cNvSpPr>
          <p:nvPr>
            <p:ph type="sldNum" sz="quarter" idx="12"/>
          </p:nvPr>
        </p:nvSpPr>
        <p:spPr>
          <a:xfrm>
            <a:off x="10200102" y="6356350"/>
            <a:ext cx="1153697" cy="365125"/>
          </a:xfrm>
        </p:spPr>
        <p:txBody>
          <a:bodyPr vert="horz" lIns="91440" tIns="45720" rIns="91440" bIns="45720" rtlCol="0" anchor="ctr">
            <a:normAutofit/>
          </a:bodyPr>
          <a:lstStyle/>
          <a:p>
            <a:pPr>
              <a:spcAft>
                <a:spcPts val="600"/>
              </a:spcAft>
              <a:defRPr/>
            </a:pPr>
            <a:fld id="{B2102BAA-C61A-4A39-BDF1-4340D572B82C}" type="slidenum">
              <a:rPr lang="en-US">
                <a:solidFill>
                  <a:srgbClr val="FFFFFF"/>
                </a:solidFill>
                <a:latin typeface="Calibri" panose="020F0502020204030204"/>
              </a:rPr>
              <a:pPr>
                <a:spcAft>
                  <a:spcPts val="600"/>
                </a:spcAft>
                <a:defRPr/>
              </a:pPr>
              <a:t>20</a:t>
            </a:fld>
            <a:endParaRPr lang="en-US">
              <a:solidFill>
                <a:srgbClr val="FFFFFF"/>
              </a:solidFill>
              <a:latin typeface="Calibri" panose="020F0502020204030204"/>
            </a:endParaRPr>
          </a:p>
        </p:txBody>
      </p:sp>
    </p:spTree>
    <p:extLst>
      <p:ext uri="{BB962C8B-B14F-4D97-AF65-F5344CB8AC3E}">
        <p14:creationId xmlns:p14="http://schemas.microsoft.com/office/powerpoint/2010/main" val="3415627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D2C4BFA1-2075-4901-9E24-E41D1FDD51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55481" y="498348"/>
            <a:ext cx="9902663" cy="5861304"/>
            <a:chOff x="1155481" y="498348"/>
            <a:chExt cx="9902663" cy="5861304"/>
          </a:xfrm>
        </p:grpSpPr>
        <p:sp>
          <p:nvSpPr>
            <p:cNvPr id="26" name="Oval 5">
              <a:extLst>
                <a:ext uri="{FF2B5EF4-FFF2-40B4-BE49-F238E27FC236}">
                  <a16:creationId xmlns:a16="http://schemas.microsoft.com/office/drawing/2014/main" id="{985A7375-E3AF-4F5C-85AE-17E8832952C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txBody>
            <a:bodyPr/>
            <a:lstStyle/>
            <a:p>
              <a:endParaRPr lang="en-US"/>
            </a:p>
          </p:txBody>
        </p:sp>
        <p:sp>
          <p:nvSpPr>
            <p:cNvPr id="27" name="Oval 26">
              <a:extLst>
                <a:ext uri="{FF2B5EF4-FFF2-40B4-BE49-F238E27FC236}">
                  <a16:creationId xmlns:a16="http://schemas.microsoft.com/office/drawing/2014/main" id="{F0307F65-8304-4FA8-A841-D4D7625411B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txBody>
            <a:bodyPr/>
            <a:lstStyle/>
            <a:p>
              <a:endParaRPr lang="en-US"/>
            </a:p>
          </p:txBody>
        </p:sp>
        <p:sp>
          <p:nvSpPr>
            <p:cNvPr id="28" name="Oval 5">
              <a:extLst>
                <a:ext uri="{FF2B5EF4-FFF2-40B4-BE49-F238E27FC236}">
                  <a16:creationId xmlns:a16="http://schemas.microsoft.com/office/drawing/2014/main" id="{C8B8394C-136F-4E05-A002-D93A5E79CD5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txBody>
            <a:bodyPr/>
            <a:lstStyle/>
            <a:p>
              <a:endParaRPr lang="en-US"/>
            </a:p>
          </p:txBody>
        </p:sp>
      </p:grpSp>
      <p:sp>
        <p:nvSpPr>
          <p:cNvPr id="30" name="Rectangle 29">
            <a:extLst>
              <a:ext uri="{FF2B5EF4-FFF2-40B4-BE49-F238E27FC236}">
                <a16:creationId xmlns:a16="http://schemas.microsoft.com/office/drawing/2014/main" id="{053FB2EE-284F-4C87-AB3D-BBF87A9FA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12192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B38CF7D1-3624-4E87-9145-0977DFDB48CF}"/>
              </a:ext>
            </a:extLst>
          </p:cNvPr>
          <p:cNvSpPr>
            <a:spLocks noGrp="1"/>
          </p:cNvSpPr>
          <p:nvPr>
            <p:ph type="title"/>
          </p:nvPr>
        </p:nvSpPr>
        <p:spPr>
          <a:xfrm>
            <a:off x="1524000" y="2776538"/>
            <a:ext cx="9144000" cy="1381188"/>
          </a:xfrm>
        </p:spPr>
        <p:txBody>
          <a:bodyPr vert="horz" lIns="91440" tIns="45720" rIns="91440" bIns="45720" rtlCol="0" anchor="ctr">
            <a:normAutofit/>
          </a:bodyPr>
          <a:lstStyle/>
          <a:p>
            <a:pPr algn="ctr"/>
            <a:r>
              <a:rPr lang="en-US" sz="4000" b="1" kern="1200">
                <a:solidFill>
                  <a:schemeClr val="bg2"/>
                </a:solidFill>
                <a:latin typeface="+mj-lt"/>
                <a:ea typeface="+mj-ea"/>
                <a:cs typeface="+mj-cs"/>
              </a:rPr>
              <a:t>Educate to Effectively Collaborate</a:t>
            </a:r>
          </a:p>
        </p:txBody>
      </p:sp>
      <p:sp>
        <p:nvSpPr>
          <p:cNvPr id="4" name="Slide Number Placeholder 3">
            <a:extLst>
              <a:ext uri="{FF2B5EF4-FFF2-40B4-BE49-F238E27FC236}">
                <a16:creationId xmlns:a16="http://schemas.microsoft.com/office/drawing/2014/main" id="{5EB08FCF-1576-4E93-A532-C51D08E1FCF5}"/>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B2102BAA-C61A-4A39-BDF1-4340D572B82C}" type="slidenum">
              <a:rPr lang="en-US">
                <a:solidFill>
                  <a:schemeClr val="tx1"/>
                </a:solidFill>
              </a:rPr>
              <a:pPr>
                <a:spcAft>
                  <a:spcPts val="600"/>
                </a:spcAft>
                <a:defRPr/>
              </a:pPr>
              <a:t>21</a:t>
            </a:fld>
            <a:endParaRPr lang="en-US">
              <a:solidFill>
                <a:schemeClr val="tx1"/>
              </a:solidFill>
            </a:endParaRPr>
          </a:p>
        </p:txBody>
      </p:sp>
    </p:spTree>
    <p:extLst>
      <p:ext uri="{BB962C8B-B14F-4D97-AF65-F5344CB8AC3E}">
        <p14:creationId xmlns:p14="http://schemas.microsoft.com/office/powerpoint/2010/main" val="3648923216"/>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D0D6DCA-0235-9DFD-4B26-6DBEC589C1EA}"/>
              </a:ext>
            </a:extLst>
          </p:cNvPr>
          <p:cNvSpPr>
            <a:spLocks noGrp="1"/>
          </p:cNvSpPr>
          <p:nvPr>
            <p:ph type="title"/>
          </p:nvPr>
        </p:nvSpPr>
        <p:spPr/>
        <p:txBody>
          <a:bodyPr>
            <a:normAutofit/>
          </a:bodyPr>
          <a:lstStyle/>
          <a:p>
            <a:r>
              <a:rPr lang="en-US" sz="3200" dirty="0">
                <a:solidFill>
                  <a:schemeClr val="bg2"/>
                </a:solidFill>
                <a:highlight>
                  <a:srgbClr val="1A4480"/>
                </a:highlight>
              </a:rPr>
              <a:t>Interagency Agreements</a:t>
            </a:r>
            <a:endParaRPr lang="en-US" sz="3200" dirty="0"/>
          </a:p>
        </p:txBody>
      </p:sp>
      <p:sp>
        <p:nvSpPr>
          <p:cNvPr id="4" name="Text Placeholder 3">
            <a:extLst>
              <a:ext uri="{FF2B5EF4-FFF2-40B4-BE49-F238E27FC236}">
                <a16:creationId xmlns:a16="http://schemas.microsoft.com/office/drawing/2014/main" id="{B56EB469-0866-4AC1-AF82-A7D27D1ABEE1}"/>
              </a:ext>
            </a:extLst>
          </p:cNvPr>
          <p:cNvSpPr>
            <a:spLocks noGrp="1"/>
          </p:cNvSpPr>
          <p:nvPr>
            <p:ph sz="half" idx="1"/>
          </p:nvPr>
        </p:nvSpPr>
        <p:spPr>
          <a:xfrm>
            <a:off x="238991" y="1569027"/>
            <a:ext cx="5933210" cy="4632480"/>
          </a:xfrm>
        </p:spPr>
        <p:txBody>
          <a:bodyPr>
            <a:normAutofit/>
          </a:bodyPr>
          <a:lstStyle/>
          <a:p>
            <a:pPr marL="0" indent="0" algn="ctr">
              <a:buNone/>
            </a:pPr>
            <a:r>
              <a:rPr lang="en-US" sz="3600" dirty="0">
                <a:latin typeface="+mj-lt"/>
              </a:rPr>
              <a:t>Review your local interagency agreement on a regular basis.</a:t>
            </a:r>
          </a:p>
          <a:p>
            <a:r>
              <a:rPr lang="en-US" sz="3200" dirty="0">
                <a:latin typeface="+mj-lt"/>
              </a:rPr>
              <a:t>Document agreed upon processes (negotiables) </a:t>
            </a:r>
          </a:p>
          <a:p>
            <a:r>
              <a:rPr lang="en-US" sz="3200" dirty="0">
                <a:latin typeface="+mj-lt"/>
              </a:rPr>
              <a:t>Update with any changes. </a:t>
            </a:r>
          </a:p>
          <a:p>
            <a:pPr marL="0" indent="0" algn="ctr">
              <a:buNone/>
            </a:pPr>
            <a:endParaRPr lang="en-US" sz="3600" dirty="0">
              <a:latin typeface="+mj-lt"/>
            </a:endParaRPr>
          </a:p>
          <a:p>
            <a:pPr algn="ctr"/>
            <a:endParaRPr lang="en-US" sz="3600" dirty="0">
              <a:latin typeface="+mj-lt"/>
            </a:endParaRPr>
          </a:p>
          <a:p>
            <a:endParaRPr lang="en-US" dirty="0"/>
          </a:p>
        </p:txBody>
      </p:sp>
      <p:sp>
        <p:nvSpPr>
          <p:cNvPr id="5" name="Slide Number Placeholder 4">
            <a:extLst>
              <a:ext uri="{FF2B5EF4-FFF2-40B4-BE49-F238E27FC236}">
                <a16:creationId xmlns:a16="http://schemas.microsoft.com/office/drawing/2014/main" id="{BC49CF62-0030-45A7-8C90-8D9C36A35B2F}"/>
              </a:ext>
            </a:extLst>
          </p:cNvPr>
          <p:cNvSpPr>
            <a:spLocks noGrp="1"/>
          </p:cNvSpPr>
          <p:nvPr>
            <p:ph type="sldNum" sz="quarter" idx="12"/>
          </p:nvPr>
        </p:nvSpPr>
        <p:spPr/>
        <p:txBody>
          <a:bodyPr/>
          <a:lstStyle/>
          <a:p>
            <a:fld id="{B2102BAA-C61A-4A39-BDF1-4340D572B82C}" type="slidenum">
              <a:rPr lang="en-US" smtClean="0"/>
              <a:t>22</a:t>
            </a:fld>
            <a:endParaRPr lang="en-US"/>
          </a:p>
        </p:txBody>
      </p:sp>
      <p:pic>
        <p:nvPicPr>
          <p:cNvPr id="9" name="Picture 8" descr="phot of infant and toddler connection of virginia logo">
            <a:extLst>
              <a:ext uri="{FF2B5EF4-FFF2-40B4-BE49-F238E27FC236}">
                <a16:creationId xmlns:a16="http://schemas.microsoft.com/office/drawing/2014/main" id="{E711FBB7-E7F1-4DBA-BEC1-7E2D25A23530}"/>
              </a:ext>
            </a:extLst>
          </p:cNvPr>
          <p:cNvPicPr>
            <a:picLocks noChangeAspect="1"/>
          </p:cNvPicPr>
          <p:nvPr/>
        </p:nvPicPr>
        <p:blipFill rotWithShape="1">
          <a:blip r:embed="rId3"/>
          <a:srcRect l="33989" t="16772" r="35901" b="18374"/>
          <a:stretch/>
        </p:blipFill>
        <p:spPr>
          <a:xfrm>
            <a:off x="7202215" y="258947"/>
            <a:ext cx="4151585" cy="5767779"/>
          </a:xfrm>
          <a:prstGeom prst="rect">
            <a:avLst/>
          </a:prstGeom>
          <a:ln w="228600" cap="sq" cmpd="thickThin">
            <a:noFill/>
            <a:prstDash val="solid"/>
            <a:miter lim="800000"/>
          </a:ln>
          <a:effectLst>
            <a:innerShdw blurRad="76200">
              <a:srgbClr val="000000"/>
            </a:innerShdw>
          </a:effectLst>
        </p:spPr>
      </p:pic>
    </p:spTree>
    <p:extLst>
      <p:ext uri="{BB962C8B-B14F-4D97-AF65-F5344CB8AC3E}">
        <p14:creationId xmlns:p14="http://schemas.microsoft.com/office/powerpoint/2010/main" val="28083074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83C78-BCA5-59FB-A3E6-2681DABC4003}"/>
              </a:ext>
            </a:extLst>
          </p:cNvPr>
          <p:cNvSpPr>
            <a:spLocks noGrp="1"/>
          </p:cNvSpPr>
          <p:nvPr>
            <p:ph type="ctrTitle"/>
          </p:nvPr>
        </p:nvSpPr>
        <p:spPr/>
        <p:txBody>
          <a:bodyPr/>
          <a:lstStyle/>
          <a:p>
            <a:r>
              <a:rPr lang="en-US" dirty="0"/>
              <a:t>Questions?</a:t>
            </a:r>
          </a:p>
        </p:txBody>
      </p:sp>
      <p:sp>
        <p:nvSpPr>
          <p:cNvPr id="3" name="Subtitle 2">
            <a:extLst>
              <a:ext uri="{FF2B5EF4-FFF2-40B4-BE49-F238E27FC236}">
                <a16:creationId xmlns:a16="http://schemas.microsoft.com/office/drawing/2014/main" id="{53071FE7-33A5-A020-02BB-3A938A454A51}"/>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1FAEF58B-C64D-109A-61A4-72B123FFDFF1}"/>
              </a:ext>
            </a:extLst>
          </p:cNvPr>
          <p:cNvSpPr>
            <a:spLocks noGrp="1"/>
          </p:cNvSpPr>
          <p:nvPr>
            <p:ph type="sldNum" sz="quarter" idx="12"/>
          </p:nvPr>
        </p:nvSpPr>
        <p:spPr/>
        <p:txBody>
          <a:bodyPr/>
          <a:lstStyle/>
          <a:p>
            <a:fld id="{B2102BAA-C61A-4A39-BDF1-4340D572B82C}" type="slidenum">
              <a:rPr lang="en-US" smtClean="0"/>
              <a:t>23</a:t>
            </a:fld>
            <a:endParaRPr lang="en-US"/>
          </a:p>
        </p:txBody>
      </p:sp>
    </p:spTree>
    <p:extLst>
      <p:ext uri="{BB962C8B-B14F-4D97-AF65-F5344CB8AC3E}">
        <p14:creationId xmlns:p14="http://schemas.microsoft.com/office/powerpoint/2010/main" val="3718567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D06B8-9CCD-3549-0122-4825DF4972DD}"/>
              </a:ext>
            </a:extLst>
          </p:cNvPr>
          <p:cNvSpPr>
            <a:spLocks noGrp="1"/>
          </p:cNvSpPr>
          <p:nvPr>
            <p:ph type="title"/>
          </p:nvPr>
        </p:nvSpPr>
        <p:spPr>
          <a:xfrm>
            <a:off x="364337" y="2122311"/>
            <a:ext cx="5609220" cy="2271513"/>
          </a:xfrm>
        </p:spPr>
        <p:txBody>
          <a:bodyPr vert="horz" lIns="91440" tIns="45720" rIns="91440" bIns="45720" rtlCol="0" anchor="ctr">
            <a:normAutofit/>
          </a:bodyPr>
          <a:lstStyle/>
          <a:p>
            <a:r>
              <a:rPr lang="en-US" sz="5400" kern="1200" dirty="0">
                <a:solidFill>
                  <a:schemeClr val="bg2"/>
                </a:solidFill>
                <a:latin typeface="+mj-lt"/>
                <a:ea typeface="+mj-ea"/>
                <a:cs typeface="+mj-cs"/>
              </a:rPr>
              <a:t>Transition</a:t>
            </a:r>
            <a:r>
              <a:rPr lang="en-US" sz="5400" kern="1200" dirty="0">
                <a:solidFill>
                  <a:schemeClr val="tx1"/>
                </a:solidFill>
                <a:latin typeface="+mj-lt"/>
                <a:ea typeface="+mj-ea"/>
                <a:cs typeface="+mj-cs"/>
              </a:rPr>
              <a:t> Plan </a:t>
            </a:r>
            <a:r>
              <a:rPr lang="en-US" sz="5400" kern="1200" dirty="0" err="1">
                <a:solidFill>
                  <a:schemeClr val="bg2"/>
                </a:solidFill>
                <a:latin typeface="+mj-lt"/>
                <a:ea typeface="+mj-ea"/>
                <a:cs typeface="+mj-cs"/>
              </a:rPr>
              <a:t>Plan</a:t>
            </a:r>
            <a:endParaRPr lang="en-US" sz="5400" kern="1200" dirty="0">
              <a:solidFill>
                <a:schemeClr val="bg2"/>
              </a:solidFill>
              <a:latin typeface="+mj-lt"/>
              <a:ea typeface="+mj-ea"/>
              <a:cs typeface="+mj-cs"/>
            </a:endParaRPr>
          </a:p>
        </p:txBody>
      </p:sp>
      <p:sp>
        <p:nvSpPr>
          <p:cNvPr id="53" name="Freeform: Shape 52">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Freeform: Shape 54">
            <a:extLst>
              <a:ext uri="{FF2B5EF4-FFF2-40B4-BE49-F238E27FC236}">
                <a16:creationId xmlns:a16="http://schemas.microsoft.com/office/drawing/2014/main" id="{52AC6D7F-F068-4E11-BB06-F601D89BB9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1" name="Graphic 20" descr="Chat">
            <a:extLst>
              <a:ext uri="{FF2B5EF4-FFF2-40B4-BE49-F238E27FC236}">
                <a16:creationId xmlns:a16="http://schemas.microsoft.com/office/drawing/2014/main" id="{53E12EC5-DE35-3C2E-D29F-7016C50704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35208" y="144139"/>
            <a:ext cx="5609219" cy="5366657"/>
          </a:xfrm>
          <a:prstGeom prst="rect">
            <a:avLst/>
          </a:prstGeom>
        </p:spPr>
      </p:pic>
      <p:sp>
        <p:nvSpPr>
          <p:cNvPr id="3" name="Slide Number Placeholder 2">
            <a:extLst>
              <a:ext uri="{FF2B5EF4-FFF2-40B4-BE49-F238E27FC236}">
                <a16:creationId xmlns:a16="http://schemas.microsoft.com/office/drawing/2014/main" id="{023B56D6-1E29-2D73-4A19-32C55494EB92}"/>
              </a:ext>
            </a:extLst>
          </p:cNvPr>
          <p:cNvSpPr>
            <a:spLocks noGrp="1"/>
          </p:cNvSpPr>
          <p:nvPr>
            <p:ph type="sldNum" sz="quarter" idx="12"/>
          </p:nvPr>
        </p:nvSpPr>
        <p:spPr>
          <a:xfrm>
            <a:off x="11000232" y="6108192"/>
            <a:ext cx="548640" cy="548640"/>
          </a:xfrm>
          <a:prstGeom prst="ellipse">
            <a:avLst/>
          </a:prstGeom>
          <a:solidFill>
            <a:srgbClr val="7F7F7F"/>
          </a:solidFill>
        </p:spPr>
        <p:txBody>
          <a:bodyPr vert="horz" lIns="91440" tIns="45720" rIns="91440" bIns="45720" rtlCol="0" anchor="ctr">
            <a:normAutofit/>
          </a:bodyPr>
          <a:lstStyle/>
          <a:p>
            <a:pPr algn="ctr">
              <a:spcAft>
                <a:spcPts val="600"/>
              </a:spcAft>
            </a:pPr>
            <a:fld id="{B2102BAA-C61A-4A39-BDF1-4340D572B82C}" type="slidenum">
              <a:rPr lang="en-US" sz="1500">
                <a:solidFill>
                  <a:srgbClr val="FFFFFF"/>
                </a:solidFill>
              </a:rPr>
              <a:pPr algn="ctr">
                <a:spcAft>
                  <a:spcPts val="600"/>
                </a:spcAft>
              </a:pPr>
              <a:t>3</a:t>
            </a:fld>
            <a:endParaRPr lang="en-US" sz="1500">
              <a:solidFill>
                <a:srgbClr val="FFFFFF"/>
              </a:solidFill>
            </a:endParaRPr>
          </a:p>
        </p:txBody>
      </p:sp>
      <p:sp>
        <p:nvSpPr>
          <p:cNvPr id="237" name="TextBox 236">
            <a:extLst>
              <a:ext uri="{FF2B5EF4-FFF2-40B4-BE49-F238E27FC236}">
                <a16:creationId xmlns:a16="http://schemas.microsoft.com/office/drawing/2014/main" id="{371C1BF8-2B65-4C3F-87A6-9CB71A3AC0E8}"/>
              </a:ext>
            </a:extLst>
          </p:cNvPr>
          <p:cNvSpPr txBox="1"/>
          <p:nvPr/>
        </p:nvSpPr>
        <p:spPr>
          <a:xfrm>
            <a:off x="7557248" y="1106031"/>
            <a:ext cx="4329952" cy="2677656"/>
          </a:xfrm>
          <a:prstGeom prst="rect">
            <a:avLst/>
          </a:prstGeom>
          <a:noFill/>
        </p:spPr>
        <p:txBody>
          <a:bodyPr wrap="square">
            <a:spAutoFit/>
          </a:bodyPr>
          <a:lstStyle/>
          <a:p>
            <a:pPr marL="285750" indent="-285750">
              <a:buFont typeface="Courier New" panose="02070309020205020404" pitchFamily="49" charset="0"/>
              <a:buChar char="o"/>
            </a:pPr>
            <a:r>
              <a:rPr lang="en-US" sz="2400" dirty="0">
                <a:latin typeface="+mj-lt"/>
              </a:rPr>
              <a:t>Documents steps and services</a:t>
            </a:r>
          </a:p>
          <a:p>
            <a:pPr marL="285750" indent="-285750">
              <a:buFont typeface="Courier New" panose="02070309020205020404" pitchFamily="49" charset="0"/>
              <a:buChar char="o"/>
            </a:pPr>
            <a:r>
              <a:rPr lang="en-US" sz="2400" dirty="0">
                <a:latin typeface="+mj-lt"/>
              </a:rPr>
              <a:t>Developed at an IFSP meeting</a:t>
            </a:r>
          </a:p>
          <a:p>
            <a:pPr marL="285750" indent="-285750">
              <a:buFont typeface="Courier New" panose="02070309020205020404" pitchFamily="49" charset="0"/>
              <a:buChar char="o"/>
            </a:pPr>
            <a:r>
              <a:rPr lang="en-US" sz="2400" dirty="0">
                <a:latin typeface="+mj-lt"/>
              </a:rPr>
              <a:t>Completed at least 90 days and up to 9 months before anticipated transition date</a:t>
            </a:r>
          </a:p>
        </p:txBody>
      </p:sp>
    </p:spTree>
    <p:extLst>
      <p:ext uri="{BB962C8B-B14F-4D97-AF65-F5344CB8AC3E}">
        <p14:creationId xmlns:p14="http://schemas.microsoft.com/office/powerpoint/2010/main" val="1664294180"/>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D06B8-9CCD-3549-0122-4825DF4972DD}"/>
              </a:ext>
            </a:extLst>
          </p:cNvPr>
          <p:cNvSpPr>
            <a:spLocks noGrp="1"/>
          </p:cNvSpPr>
          <p:nvPr>
            <p:ph type="title"/>
          </p:nvPr>
        </p:nvSpPr>
        <p:spPr>
          <a:xfrm>
            <a:off x="230044" y="2510936"/>
            <a:ext cx="5609220" cy="1755469"/>
          </a:xfrm>
        </p:spPr>
        <p:txBody>
          <a:bodyPr vert="horz" lIns="91440" tIns="45720" rIns="91440" bIns="45720" rtlCol="0" anchor="ctr">
            <a:normAutofit fontScale="90000"/>
          </a:bodyPr>
          <a:lstStyle/>
          <a:p>
            <a:pPr algn="ctr"/>
            <a:r>
              <a:rPr lang="en-US" sz="5300" dirty="0">
                <a:solidFill>
                  <a:schemeClr val="bg2"/>
                </a:solidFill>
              </a:rPr>
              <a:t>Notification</a:t>
            </a:r>
            <a:br>
              <a:rPr lang="en-US" sz="4400" dirty="0">
                <a:solidFill>
                  <a:schemeClr val="bg2"/>
                </a:solidFill>
              </a:rPr>
            </a:br>
            <a:r>
              <a:rPr lang="en-US" sz="3200" dirty="0">
                <a:solidFill>
                  <a:schemeClr val="bg2"/>
                </a:solidFill>
              </a:rPr>
              <a:t>(</a:t>
            </a:r>
            <a:r>
              <a:rPr lang="en-US" sz="3200" b="1" dirty="0">
                <a:solidFill>
                  <a:schemeClr val="bg2"/>
                </a:solidFill>
              </a:rPr>
              <a:t>Notification </a:t>
            </a:r>
            <a:br>
              <a:rPr lang="en-US" sz="3200" b="1" dirty="0">
                <a:solidFill>
                  <a:schemeClr val="bg2"/>
                </a:solidFill>
              </a:rPr>
            </a:br>
            <a:r>
              <a:rPr lang="en-US" sz="3200" b="1" dirty="0">
                <a:solidFill>
                  <a:schemeClr val="bg2"/>
                </a:solidFill>
              </a:rPr>
              <a:t>= </a:t>
            </a:r>
            <a:br>
              <a:rPr lang="en-US" sz="3200" b="1" dirty="0">
                <a:solidFill>
                  <a:schemeClr val="bg2"/>
                </a:solidFill>
              </a:rPr>
            </a:br>
            <a:r>
              <a:rPr lang="en-US" sz="3200" b="1" dirty="0">
                <a:solidFill>
                  <a:schemeClr val="bg2"/>
                </a:solidFill>
              </a:rPr>
              <a:t>Referral)</a:t>
            </a:r>
            <a:endParaRPr lang="en-US" sz="3200" b="1" kern="1200" dirty="0">
              <a:solidFill>
                <a:schemeClr val="bg2"/>
              </a:solidFill>
              <a:latin typeface="+mj-lt"/>
              <a:ea typeface="+mj-ea"/>
              <a:cs typeface="+mj-cs"/>
            </a:endParaRPr>
          </a:p>
        </p:txBody>
      </p:sp>
      <p:sp>
        <p:nvSpPr>
          <p:cNvPr id="53" name="Freeform: Shape 52">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Freeform: Shape 54">
            <a:extLst>
              <a:ext uri="{FF2B5EF4-FFF2-40B4-BE49-F238E27FC236}">
                <a16:creationId xmlns:a16="http://schemas.microsoft.com/office/drawing/2014/main" id="{52AC6D7F-F068-4E11-BB06-F601D89BB9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1" name="Graphic 20" descr="Chat">
            <a:extLst>
              <a:ext uri="{FF2B5EF4-FFF2-40B4-BE49-F238E27FC236}">
                <a16:creationId xmlns:a16="http://schemas.microsoft.com/office/drawing/2014/main" id="{53E12EC5-DE35-3C2E-D29F-7016C50704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74970" y="326571"/>
            <a:ext cx="5206171" cy="5511699"/>
          </a:xfrm>
          <a:prstGeom prst="rect">
            <a:avLst/>
          </a:prstGeom>
        </p:spPr>
      </p:pic>
      <p:sp>
        <p:nvSpPr>
          <p:cNvPr id="3" name="Slide Number Placeholder 2">
            <a:extLst>
              <a:ext uri="{FF2B5EF4-FFF2-40B4-BE49-F238E27FC236}">
                <a16:creationId xmlns:a16="http://schemas.microsoft.com/office/drawing/2014/main" id="{023B56D6-1E29-2D73-4A19-32C55494EB92}"/>
              </a:ext>
            </a:extLst>
          </p:cNvPr>
          <p:cNvSpPr>
            <a:spLocks noGrp="1"/>
          </p:cNvSpPr>
          <p:nvPr>
            <p:ph type="sldNum" sz="quarter" idx="12"/>
          </p:nvPr>
        </p:nvSpPr>
        <p:spPr>
          <a:xfrm>
            <a:off x="11000232" y="6108192"/>
            <a:ext cx="548640" cy="548640"/>
          </a:xfrm>
          <a:prstGeom prst="ellipse">
            <a:avLst/>
          </a:prstGeom>
          <a:solidFill>
            <a:srgbClr val="7F7F7F"/>
          </a:solidFill>
        </p:spPr>
        <p:txBody>
          <a:bodyPr vert="horz" lIns="91440" tIns="45720" rIns="91440" bIns="45720" rtlCol="0" anchor="ctr">
            <a:normAutofit/>
          </a:bodyPr>
          <a:lstStyle/>
          <a:p>
            <a:pPr algn="ctr">
              <a:spcAft>
                <a:spcPts val="600"/>
              </a:spcAft>
            </a:pPr>
            <a:fld id="{B2102BAA-C61A-4A39-BDF1-4340D572B82C}" type="slidenum">
              <a:rPr lang="en-US" sz="1500">
                <a:solidFill>
                  <a:srgbClr val="FFFFFF"/>
                </a:solidFill>
              </a:rPr>
              <a:pPr algn="ctr">
                <a:spcAft>
                  <a:spcPts val="600"/>
                </a:spcAft>
              </a:pPr>
              <a:t>4</a:t>
            </a:fld>
            <a:endParaRPr lang="en-US" sz="1500">
              <a:solidFill>
                <a:srgbClr val="FFFFFF"/>
              </a:solidFill>
            </a:endParaRPr>
          </a:p>
        </p:txBody>
      </p:sp>
      <p:sp>
        <p:nvSpPr>
          <p:cNvPr id="237" name="TextBox 236">
            <a:extLst>
              <a:ext uri="{FF2B5EF4-FFF2-40B4-BE49-F238E27FC236}">
                <a16:creationId xmlns:a16="http://schemas.microsoft.com/office/drawing/2014/main" id="{371C1BF8-2B65-4C3F-87A6-9CB71A3AC0E8}"/>
              </a:ext>
            </a:extLst>
          </p:cNvPr>
          <p:cNvSpPr txBox="1"/>
          <p:nvPr/>
        </p:nvSpPr>
        <p:spPr>
          <a:xfrm>
            <a:off x="7853083" y="1219417"/>
            <a:ext cx="3872752" cy="3046988"/>
          </a:xfrm>
          <a:prstGeom prst="rect">
            <a:avLst/>
          </a:prstGeom>
          <a:noFill/>
        </p:spPr>
        <p:txBody>
          <a:bodyPr wrap="square">
            <a:spAutoFit/>
          </a:bodyPr>
          <a:lstStyle/>
          <a:p>
            <a:pPr marL="285750" indent="-285750">
              <a:buFont typeface="Courier New" panose="02070309020205020404" pitchFamily="49" charset="0"/>
              <a:buChar char="o"/>
            </a:pPr>
            <a:r>
              <a:rPr lang="en-US" sz="2400" dirty="0">
                <a:latin typeface="+mj-lt"/>
              </a:rPr>
              <a:t>Sent if potentially eligible for Part B</a:t>
            </a:r>
          </a:p>
          <a:p>
            <a:pPr marL="285750" indent="-285750">
              <a:buFont typeface="Courier New" panose="02070309020205020404" pitchFamily="49" charset="0"/>
              <a:buChar char="o"/>
            </a:pPr>
            <a:r>
              <a:rPr lang="en-US" sz="2400" dirty="0">
                <a:latin typeface="+mj-lt"/>
              </a:rPr>
              <a:t>Sent unless parent opts out</a:t>
            </a:r>
          </a:p>
          <a:p>
            <a:pPr marL="285750" indent="-285750">
              <a:buFont typeface="Courier New" panose="02070309020205020404" pitchFamily="49" charset="0"/>
              <a:buChar char="o"/>
            </a:pPr>
            <a:r>
              <a:rPr lang="en-US" sz="2400" dirty="0">
                <a:latin typeface="+mj-lt"/>
              </a:rPr>
              <a:t>Sent to LEA and SEA</a:t>
            </a:r>
          </a:p>
          <a:p>
            <a:pPr marL="285750" indent="-285750">
              <a:buFont typeface="Courier New" panose="02070309020205020404" pitchFamily="49" charset="0"/>
              <a:buChar char="o"/>
            </a:pPr>
            <a:r>
              <a:rPr lang="en-US" sz="2400" dirty="0">
                <a:latin typeface="+mj-lt"/>
              </a:rPr>
              <a:t>Sent at least 90 days before anticipated transition date</a:t>
            </a:r>
          </a:p>
        </p:txBody>
      </p:sp>
    </p:spTree>
    <p:extLst>
      <p:ext uri="{BB962C8B-B14F-4D97-AF65-F5344CB8AC3E}">
        <p14:creationId xmlns:p14="http://schemas.microsoft.com/office/powerpoint/2010/main" val="856513429"/>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156" name="Rectangle 6155">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6BDE44-0E2E-5DEA-5547-C3F92E69DC68}"/>
              </a:ext>
            </a:extLst>
          </p:cNvPr>
          <p:cNvSpPr>
            <a:spLocks noGrp="1"/>
          </p:cNvSpPr>
          <p:nvPr>
            <p:ph type="title"/>
          </p:nvPr>
        </p:nvSpPr>
        <p:spPr>
          <a:xfrm>
            <a:off x="4572000" y="501594"/>
            <a:ext cx="7132320" cy="1655483"/>
          </a:xfrm>
        </p:spPr>
        <p:txBody>
          <a:bodyPr vert="horz" lIns="91440" tIns="45720" rIns="91440" bIns="45720" rtlCol="0" anchor="b">
            <a:normAutofit/>
          </a:bodyPr>
          <a:lstStyle/>
          <a:p>
            <a:pPr algn="ctr"/>
            <a:r>
              <a:rPr lang="en-US" sz="4800" b="1" dirty="0"/>
              <a:t>Virginia Interagency Agreement</a:t>
            </a:r>
          </a:p>
        </p:txBody>
      </p:sp>
      <p:pic>
        <p:nvPicPr>
          <p:cNvPr id="6146" name="Picture 2" descr="fork in the road sign">
            <a:extLst>
              <a:ext uri="{FF2B5EF4-FFF2-40B4-BE49-F238E27FC236}">
                <a16:creationId xmlns:a16="http://schemas.microsoft.com/office/drawing/2014/main" id="{202149FC-87A3-4F23-BB55-22F7A5791835}"/>
              </a:ext>
            </a:extLst>
          </p:cNvPr>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l="1866" r="4078" b="-4"/>
          <a:stretch/>
        </p:blipFill>
        <p:spPr bwMode="auto">
          <a:xfrm>
            <a:off x="1068130" y="1028701"/>
            <a:ext cx="3876165" cy="433817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618B58E-6C32-D557-5E53-11EB8A99D5E9}"/>
              </a:ext>
            </a:extLst>
          </p:cNvPr>
          <p:cNvSpPr>
            <a:spLocks noGrp="1"/>
          </p:cNvSpPr>
          <p:nvPr>
            <p:ph type="body" sz="half" idx="2"/>
          </p:nvPr>
        </p:nvSpPr>
        <p:spPr>
          <a:xfrm>
            <a:off x="5596502" y="2405894"/>
            <a:ext cx="5754896" cy="2887075"/>
          </a:xfrm>
        </p:spPr>
        <p:txBody>
          <a:bodyPr vert="horz" lIns="91440" tIns="45720" rIns="91440" bIns="45720" rtlCol="0" anchor="t">
            <a:normAutofit fontScale="85000" lnSpcReduction="10000"/>
          </a:bodyPr>
          <a:lstStyle/>
          <a:p>
            <a:pPr>
              <a:lnSpc>
                <a:spcPct val="250000"/>
              </a:lnSpc>
            </a:pPr>
            <a:r>
              <a:rPr lang="en-US" sz="2800" dirty="0">
                <a:solidFill>
                  <a:schemeClr val="tx1"/>
                </a:solidFill>
                <a:latin typeface="+mj-lt"/>
              </a:rPr>
              <a:t>The Notification is to be sent:</a:t>
            </a:r>
          </a:p>
          <a:p>
            <a:pPr marL="457200" indent="-457200">
              <a:lnSpc>
                <a:spcPct val="250000"/>
              </a:lnSpc>
              <a:buFont typeface="Arial" panose="020B0604020202020204" pitchFamily="34" charset="0"/>
              <a:buChar char="•"/>
            </a:pPr>
            <a:r>
              <a:rPr lang="en-US" sz="2800" dirty="0">
                <a:solidFill>
                  <a:schemeClr val="tx1"/>
                </a:solidFill>
                <a:latin typeface="+mj-lt"/>
              </a:rPr>
              <a:t>April 1</a:t>
            </a:r>
            <a:r>
              <a:rPr lang="en-US" sz="2800" baseline="30000" dirty="0">
                <a:solidFill>
                  <a:schemeClr val="tx1"/>
                </a:solidFill>
                <a:latin typeface="+mj-lt"/>
              </a:rPr>
              <a:t>st</a:t>
            </a:r>
            <a:r>
              <a:rPr lang="en-US" sz="2800" dirty="0">
                <a:solidFill>
                  <a:schemeClr val="tx1"/>
                </a:solidFill>
                <a:latin typeface="+mj-lt"/>
              </a:rPr>
              <a:t> if 2 by September 30</a:t>
            </a:r>
            <a:r>
              <a:rPr lang="en-US" sz="2800" baseline="30000" dirty="0">
                <a:solidFill>
                  <a:schemeClr val="tx1"/>
                </a:solidFill>
                <a:latin typeface="+mj-lt"/>
              </a:rPr>
              <a:t>th</a:t>
            </a:r>
          </a:p>
          <a:p>
            <a:pPr marL="457200" indent="-457200">
              <a:lnSpc>
                <a:spcPct val="250000"/>
              </a:lnSpc>
              <a:buFont typeface="Arial" panose="020B0604020202020204" pitchFamily="34" charset="0"/>
              <a:buChar char="•"/>
            </a:pPr>
            <a:r>
              <a:rPr lang="en-US" sz="2800" dirty="0">
                <a:solidFill>
                  <a:schemeClr val="tx1"/>
                </a:solidFill>
                <a:latin typeface="+mj-lt"/>
              </a:rPr>
              <a:t>6 months prior to 3</a:t>
            </a:r>
            <a:r>
              <a:rPr lang="en-US" sz="2800" baseline="30000" dirty="0">
                <a:solidFill>
                  <a:schemeClr val="tx1"/>
                </a:solidFill>
                <a:latin typeface="+mj-lt"/>
              </a:rPr>
              <a:t>rd</a:t>
            </a:r>
            <a:r>
              <a:rPr lang="en-US" sz="2800" dirty="0">
                <a:solidFill>
                  <a:schemeClr val="tx1"/>
                </a:solidFill>
                <a:latin typeface="+mj-lt"/>
              </a:rPr>
              <a:t> birthday</a:t>
            </a:r>
          </a:p>
        </p:txBody>
      </p:sp>
      <p:sp>
        <p:nvSpPr>
          <p:cNvPr id="6158" name="Rectangle 6157">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0" name="Rectangle 6159">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343214DC-4715-2D67-FCD9-35244C2A0A82}"/>
              </a:ext>
            </a:extLst>
          </p:cNvPr>
          <p:cNvSpPr>
            <a:spLocks noGrp="1"/>
          </p:cNvSpPr>
          <p:nvPr>
            <p:ph type="sldNum" sz="quarter" idx="12"/>
          </p:nvPr>
        </p:nvSpPr>
        <p:spPr>
          <a:xfrm>
            <a:off x="11704320" y="6455664"/>
            <a:ext cx="448056" cy="365125"/>
          </a:xfrm>
        </p:spPr>
        <p:txBody>
          <a:bodyPr vert="horz" lIns="91440" tIns="45720" rIns="91440" bIns="45720" rtlCol="0" anchor="ctr">
            <a:normAutofit/>
          </a:bodyPr>
          <a:lstStyle/>
          <a:p>
            <a:pPr>
              <a:spcAft>
                <a:spcPts val="600"/>
              </a:spcAft>
              <a:defRPr/>
            </a:pPr>
            <a:fld id="{B2102BAA-C61A-4A39-BDF1-4340D572B82C}" type="slidenum">
              <a:rPr lang="en-US" sz="1100">
                <a:solidFill>
                  <a:srgbClr val="FFFFFF"/>
                </a:solidFill>
                <a:latin typeface="Calibri" panose="020F0502020204030204"/>
              </a:rPr>
              <a:pPr>
                <a:spcAft>
                  <a:spcPts val="600"/>
                </a:spcAft>
                <a:defRPr/>
              </a:pPr>
              <a:t>5</a:t>
            </a:fld>
            <a:endParaRPr lang="en-US" sz="1100">
              <a:solidFill>
                <a:srgbClr val="FFFFFF"/>
              </a:solidFill>
              <a:latin typeface="Calibri" panose="020F0502020204030204"/>
            </a:endParaRPr>
          </a:p>
        </p:txBody>
      </p:sp>
    </p:spTree>
    <p:extLst>
      <p:ext uri="{BB962C8B-B14F-4D97-AF65-F5344CB8AC3E}">
        <p14:creationId xmlns:p14="http://schemas.microsoft.com/office/powerpoint/2010/main" val="742571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D06B8-9CCD-3549-0122-4825DF4972DD}"/>
              </a:ext>
            </a:extLst>
          </p:cNvPr>
          <p:cNvSpPr>
            <a:spLocks noGrp="1"/>
          </p:cNvSpPr>
          <p:nvPr>
            <p:ph type="title"/>
          </p:nvPr>
        </p:nvSpPr>
        <p:spPr>
          <a:xfrm>
            <a:off x="659021" y="2918131"/>
            <a:ext cx="5314536" cy="1475693"/>
          </a:xfrm>
        </p:spPr>
        <p:txBody>
          <a:bodyPr vert="horz" lIns="91440" tIns="45720" rIns="91440" bIns="45720" rtlCol="0" anchor="ctr">
            <a:normAutofit/>
          </a:bodyPr>
          <a:lstStyle/>
          <a:p>
            <a:pPr algn="ctr"/>
            <a:r>
              <a:rPr lang="en-US" sz="4400" dirty="0">
                <a:solidFill>
                  <a:schemeClr val="bg2"/>
                </a:solidFill>
              </a:rPr>
              <a:t>Transition Conference</a:t>
            </a:r>
            <a:endParaRPr lang="en-US" sz="4400" b="1" kern="1200" dirty="0">
              <a:solidFill>
                <a:schemeClr val="bg2"/>
              </a:solidFill>
              <a:latin typeface="+mj-lt"/>
              <a:ea typeface="+mj-ea"/>
              <a:cs typeface="+mj-cs"/>
            </a:endParaRPr>
          </a:p>
        </p:txBody>
      </p:sp>
      <p:sp>
        <p:nvSpPr>
          <p:cNvPr id="53" name="Freeform: Shape 52">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Freeform: Shape 54">
            <a:extLst>
              <a:ext uri="{FF2B5EF4-FFF2-40B4-BE49-F238E27FC236}">
                <a16:creationId xmlns:a16="http://schemas.microsoft.com/office/drawing/2014/main" id="{52AC6D7F-F068-4E11-BB06-F601D89BB9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1" name="Graphic 20" descr="Chat">
            <a:extLst>
              <a:ext uri="{FF2B5EF4-FFF2-40B4-BE49-F238E27FC236}">
                <a16:creationId xmlns:a16="http://schemas.microsoft.com/office/drawing/2014/main" id="{53E12EC5-DE35-3C2E-D29F-7016C50704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75608" y="0"/>
            <a:ext cx="5283753" cy="5484921"/>
          </a:xfrm>
          <a:prstGeom prst="rect">
            <a:avLst/>
          </a:prstGeom>
        </p:spPr>
      </p:pic>
      <p:sp>
        <p:nvSpPr>
          <p:cNvPr id="3" name="Slide Number Placeholder 2">
            <a:extLst>
              <a:ext uri="{FF2B5EF4-FFF2-40B4-BE49-F238E27FC236}">
                <a16:creationId xmlns:a16="http://schemas.microsoft.com/office/drawing/2014/main" id="{023B56D6-1E29-2D73-4A19-32C55494EB92}"/>
              </a:ext>
            </a:extLst>
          </p:cNvPr>
          <p:cNvSpPr>
            <a:spLocks noGrp="1"/>
          </p:cNvSpPr>
          <p:nvPr>
            <p:ph type="sldNum" sz="quarter" idx="12"/>
          </p:nvPr>
        </p:nvSpPr>
        <p:spPr>
          <a:xfrm>
            <a:off x="11000232" y="6108192"/>
            <a:ext cx="548640" cy="548640"/>
          </a:xfrm>
          <a:prstGeom prst="ellipse">
            <a:avLst/>
          </a:prstGeom>
          <a:solidFill>
            <a:srgbClr val="7F7F7F"/>
          </a:solidFill>
        </p:spPr>
        <p:txBody>
          <a:bodyPr vert="horz" lIns="91440" tIns="45720" rIns="91440" bIns="45720" rtlCol="0" anchor="ctr">
            <a:normAutofit/>
          </a:bodyPr>
          <a:lstStyle/>
          <a:p>
            <a:pPr algn="ctr">
              <a:spcAft>
                <a:spcPts val="600"/>
              </a:spcAft>
            </a:pPr>
            <a:fld id="{B2102BAA-C61A-4A39-BDF1-4340D572B82C}" type="slidenum">
              <a:rPr lang="en-US" sz="1500">
                <a:solidFill>
                  <a:srgbClr val="FFFFFF"/>
                </a:solidFill>
              </a:rPr>
              <a:pPr algn="ctr">
                <a:spcAft>
                  <a:spcPts val="600"/>
                </a:spcAft>
              </a:pPr>
              <a:t>6</a:t>
            </a:fld>
            <a:endParaRPr lang="en-US" sz="1500">
              <a:solidFill>
                <a:srgbClr val="FFFFFF"/>
              </a:solidFill>
            </a:endParaRPr>
          </a:p>
        </p:txBody>
      </p:sp>
      <p:sp>
        <p:nvSpPr>
          <p:cNvPr id="237" name="TextBox 236">
            <a:extLst>
              <a:ext uri="{FF2B5EF4-FFF2-40B4-BE49-F238E27FC236}">
                <a16:creationId xmlns:a16="http://schemas.microsoft.com/office/drawing/2014/main" id="{371C1BF8-2B65-4C3F-87A6-9CB71A3AC0E8}"/>
              </a:ext>
            </a:extLst>
          </p:cNvPr>
          <p:cNvSpPr txBox="1"/>
          <p:nvPr/>
        </p:nvSpPr>
        <p:spPr>
          <a:xfrm>
            <a:off x="7739743" y="1014478"/>
            <a:ext cx="3505199" cy="2554545"/>
          </a:xfrm>
          <a:prstGeom prst="rect">
            <a:avLst/>
          </a:prstGeom>
          <a:noFill/>
        </p:spPr>
        <p:txBody>
          <a:bodyPr wrap="square">
            <a:spAutoFit/>
          </a:bodyPr>
          <a:lstStyle/>
          <a:p>
            <a:pPr marL="285750" indent="-285750">
              <a:buFont typeface="Courier New" panose="02070309020205020404" pitchFamily="49" charset="0"/>
              <a:buChar char="o"/>
            </a:pPr>
            <a:r>
              <a:rPr lang="en-US" sz="2000" dirty="0">
                <a:latin typeface="+mj-lt"/>
              </a:rPr>
              <a:t>For all potentially eligible for Part B &amp; if parent approves</a:t>
            </a:r>
          </a:p>
          <a:p>
            <a:pPr marL="285750" indent="-285750">
              <a:buFont typeface="Courier New" panose="02070309020205020404" pitchFamily="49" charset="0"/>
              <a:buChar char="o"/>
            </a:pPr>
            <a:r>
              <a:rPr lang="en-US" sz="2000" dirty="0">
                <a:latin typeface="+mj-lt"/>
              </a:rPr>
              <a:t>Part C, Part B, and Family participate</a:t>
            </a:r>
          </a:p>
          <a:p>
            <a:pPr marL="285750" indent="-285750">
              <a:buFont typeface="Courier New" panose="02070309020205020404" pitchFamily="49" charset="0"/>
              <a:buChar char="o"/>
            </a:pPr>
            <a:r>
              <a:rPr lang="en-US" sz="2000" dirty="0">
                <a:latin typeface="+mj-lt"/>
              </a:rPr>
              <a:t>Completed at least 90 days and up to 9 months before anticipated transition date</a:t>
            </a:r>
          </a:p>
        </p:txBody>
      </p:sp>
    </p:spTree>
    <p:extLst>
      <p:ext uri="{BB962C8B-B14F-4D97-AF65-F5344CB8AC3E}">
        <p14:creationId xmlns:p14="http://schemas.microsoft.com/office/powerpoint/2010/main" val="2322127462"/>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D5A96-047A-342E-09EE-C077F6271E57}"/>
              </a:ext>
            </a:extLst>
          </p:cNvPr>
          <p:cNvSpPr>
            <a:spLocks noGrp="1"/>
          </p:cNvSpPr>
          <p:nvPr>
            <p:ph type="title"/>
          </p:nvPr>
        </p:nvSpPr>
        <p:spPr>
          <a:noFill/>
        </p:spPr>
        <p:txBody>
          <a:bodyPr vert="horz" lIns="91440" tIns="45720" rIns="91440" bIns="45720" rtlCol="0" anchor="ctr">
            <a:normAutofit/>
          </a:bodyPr>
          <a:lstStyle/>
          <a:p>
            <a:pPr algn="ctr"/>
            <a:br>
              <a:rPr lang="en-US" sz="1200" b="1" dirty="0">
                <a:solidFill>
                  <a:schemeClr val="tx1"/>
                </a:solidFill>
              </a:rPr>
            </a:br>
            <a:endParaRPr lang="en-US" sz="1200" dirty="0">
              <a:solidFill>
                <a:schemeClr val="tx1"/>
              </a:solidFill>
            </a:endParaRPr>
          </a:p>
        </p:txBody>
      </p:sp>
      <p:sp>
        <p:nvSpPr>
          <p:cNvPr id="6" name="Text Placeholder 5">
            <a:extLst>
              <a:ext uri="{FF2B5EF4-FFF2-40B4-BE49-F238E27FC236}">
                <a16:creationId xmlns:a16="http://schemas.microsoft.com/office/drawing/2014/main" id="{49773A2F-D15D-B710-9B15-64AC913392FD}"/>
              </a:ext>
            </a:extLst>
          </p:cNvPr>
          <p:cNvSpPr>
            <a:spLocks noGrp="1"/>
          </p:cNvSpPr>
          <p:nvPr>
            <p:ph type="body" idx="1"/>
          </p:nvPr>
        </p:nvSpPr>
        <p:spPr>
          <a:xfrm>
            <a:off x="831850" y="5038725"/>
            <a:ext cx="10515600" cy="1500187"/>
          </a:xfrm>
        </p:spPr>
        <p:txBody>
          <a:bodyPr>
            <a:normAutofit/>
          </a:bodyPr>
          <a:lstStyle/>
          <a:p>
            <a:pPr algn="ctr"/>
            <a:r>
              <a:rPr lang="en-US" sz="4000" b="1" dirty="0">
                <a:solidFill>
                  <a:schemeClr val="tx1"/>
                </a:solidFill>
                <a:latin typeface="+mj-lt"/>
              </a:rPr>
              <a:t>Components of the Transition Process</a:t>
            </a:r>
            <a:br>
              <a:rPr lang="en-US" sz="1050" dirty="0">
                <a:solidFill>
                  <a:schemeClr val="tx1"/>
                </a:solidFill>
              </a:rPr>
            </a:br>
            <a:endParaRPr lang="en-US" dirty="0"/>
          </a:p>
        </p:txBody>
      </p:sp>
      <p:sp>
        <p:nvSpPr>
          <p:cNvPr id="4" name="Slide Number Placeholder 3">
            <a:extLst>
              <a:ext uri="{FF2B5EF4-FFF2-40B4-BE49-F238E27FC236}">
                <a16:creationId xmlns:a16="http://schemas.microsoft.com/office/drawing/2014/main" id="{658943E4-7A5C-C33C-5A80-970143976D15}"/>
              </a:ext>
            </a:extLst>
          </p:cNvPr>
          <p:cNvSpPr>
            <a:spLocks noGrp="1"/>
          </p:cNvSpPr>
          <p:nvPr>
            <p:ph type="sldNum" sz="quarter" idx="12"/>
          </p:nvPr>
        </p:nvSpPr>
        <p:spPr>
          <a:noFill/>
        </p:spPr>
        <p:txBody>
          <a:bodyPr vert="horz" lIns="91440" tIns="45720" rIns="91440" bIns="45720" rtlCol="0" anchor="ctr">
            <a:normAutofit/>
          </a:bodyPr>
          <a:lstStyle/>
          <a:p>
            <a:pPr>
              <a:spcAft>
                <a:spcPts val="600"/>
              </a:spcAft>
              <a:defRPr/>
            </a:pPr>
            <a:fld id="{B2102BAA-C61A-4A39-BDF1-4340D572B82C}" type="slidenum">
              <a:rPr lang="en-US" smtClean="0">
                <a:solidFill>
                  <a:srgbClr val="898989"/>
                </a:solidFill>
                <a:latin typeface="Calibri" panose="020F0502020204030204"/>
              </a:rPr>
              <a:pPr>
                <a:spcAft>
                  <a:spcPts val="600"/>
                </a:spcAft>
                <a:defRPr/>
              </a:pPr>
              <a:t>7</a:t>
            </a:fld>
            <a:endParaRPr lang="en-US">
              <a:solidFill>
                <a:srgbClr val="898989"/>
              </a:solidFill>
              <a:latin typeface="Calibri" panose="020F0502020204030204"/>
            </a:endParaRPr>
          </a:p>
        </p:txBody>
      </p:sp>
      <p:pic>
        <p:nvPicPr>
          <p:cNvPr id="3" name="Picture 2">
            <a:extLst>
              <a:ext uri="{FF2B5EF4-FFF2-40B4-BE49-F238E27FC236}">
                <a16:creationId xmlns:a16="http://schemas.microsoft.com/office/drawing/2014/main" id="{DC1E9003-97E9-42FE-BC9D-5B46F19D3BEF}"/>
              </a:ext>
            </a:extLst>
          </p:cNvPr>
          <p:cNvPicPr>
            <a:picLocks noChangeAspect="1"/>
          </p:cNvPicPr>
          <p:nvPr/>
        </p:nvPicPr>
        <p:blipFill rotWithShape="1">
          <a:blip r:embed="rId3"/>
          <a:srcRect t="10461" r="1" b="2909"/>
          <a:stretch/>
        </p:blipFill>
        <p:spPr>
          <a:xfrm>
            <a:off x="2170028" y="605118"/>
            <a:ext cx="7851943" cy="3930463"/>
          </a:xfrm>
          <a:prstGeom prst="rect">
            <a:avLst/>
          </a:prstGeom>
          <a:effectLst/>
        </p:spPr>
      </p:pic>
    </p:spTree>
    <p:extLst>
      <p:ext uri="{BB962C8B-B14F-4D97-AF65-F5344CB8AC3E}">
        <p14:creationId xmlns:p14="http://schemas.microsoft.com/office/powerpoint/2010/main" val="3242359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BDE44-0E2E-5DEA-5547-C3F92E69DC68}"/>
              </a:ext>
            </a:extLst>
          </p:cNvPr>
          <p:cNvSpPr>
            <a:spLocks noGrp="1"/>
          </p:cNvSpPr>
          <p:nvPr>
            <p:ph type="title"/>
          </p:nvPr>
        </p:nvSpPr>
        <p:spPr/>
        <p:txBody>
          <a:bodyPr vert="horz" lIns="91440" tIns="45720" rIns="91440" bIns="45720" rtlCol="0" anchor="ctr">
            <a:normAutofit/>
          </a:bodyPr>
          <a:lstStyle/>
          <a:p>
            <a:pPr algn="ctr"/>
            <a:r>
              <a:rPr lang="en-US" sz="4000" kern="1200" dirty="0">
                <a:solidFill>
                  <a:schemeClr val="bg2"/>
                </a:solidFill>
                <a:latin typeface="+mj-lt"/>
                <a:ea typeface="+mj-ea"/>
                <a:cs typeface="+mj-cs"/>
              </a:rPr>
              <a:t>Components of the Transition Process </a:t>
            </a:r>
          </a:p>
        </p:txBody>
      </p:sp>
      <p:sp>
        <p:nvSpPr>
          <p:cNvPr id="11" name="Content Placeholder 10">
            <a:extLst>
              <a:ext uri="{FF2B5EF4-FFF2-40B4-BE49-F238E27FC236}">
                <a16:creationId xmlns:a16="http://schemas.microsoft.com/office/drawing/2014/main" id="{92E933D8-EE74-40C6-89F7-5CAAAC1B8B4A}"/>
              </a:ext>
            </a:extLst>
          </p:cNvPr>
          <p:cNvSpPr>
            <a:spLocks noGrp="1"/>
          </p:cNvSpPr>
          <p:nvPr>
            <p:ph sz="half" idx="1"/>
          </p:nvPr>
        </p:nvSpPr>
        <p:spPr>
          <a:ln w="25400">
            <a:solidFill>
              <a:schemeClr val="accent1"/>
            </a:solidFill>
          </a:ln>
        </p:spPr>
        <p:txBody>
          <a:bodyPr/>
          <a:lstStyle/>
          <a:p>
            <a:pPr marL="0" indent="0">
              <a:lnSpc>
                <a:spcPct val="200000"/>
              </a:lnSpc>
              <a:buNone/>
            </a:pPr>
            <a:r>
              <a:rPr lang="en-US" b="1" dirty="0">
                <a:latin typeface="+mj-lt"/>
              </a:rPr>
              <a:t>Part C - EI</a:t>
            </a:r>
          </a:p>
          <a:p>
            <a:pPr>
              <a:lnSpc>
                <a:spcPct val="200000"/>
              </a:lnSpc>
            </a:pPr>
            <a:r>
              <a:rPr lang="en-US" dirty="0">
                <a:latin typeface="+mj-lt"/>
              </a:rPr>
              <a:t>Transition Plan</a:t>
            </a:r>
          </a:p>
          <a:p>
            <a:pPr>
              <a:lnSpc>
                <a:spcPct val="200000"/>
              </a:lnSpc>
            </a:pPr>
            <a:r>
              <a:rPr lang="en-US" dirty="0">
                <a:latin typeface="+mj-lt"/>
              </a:rPr>
              <a:t>Notification</a:t>
            </a:r>
          </a:p>
          <a:p>
            <a:pPr>
              <a:lnSpc>
                <a:spcPct val="200000"/>
              </a:lnSpc>
            </a:pPr>
            <a:r>
              <a:rPr lang="en-US" dirty="0">
                <a:latin typeface="+mj-lt"/>
              </a:rPr>
              <a:t>Transition Conference</a:t>
            </a:r>
            <a:r>
              <a:rPr lang="en-US" dirty="0"/>
              <a:t>	</a:t>
            </a:r>
          </a:p>
        </p:txBody>
      </p:sp>
      <p:sp>
        <p:nvSpPr>
          <p:cNvPr id="12" name="Content Placeholder 11">
            <a:extLst>
              <a:ext uri="{FF2B5EF4-FFF2-40B4-BE49-F238E27FC236}">
                <a16:creationId xmlns:a16="http://schemas.microsoft.com/office/drawing/2014/main" id="{756A8527-BA3F-4835-A3E4-B088C6429549}"/>
              </a:ext>
            </a:extLst>
          </p:cNvPr>
          <p:cNvSpPr>
            <a:spLocks noGrp="1"/>
          </p:cNvSpPr>
          <p:nvPr>
            <p:ph sz="half" idx="2"/>
          </p:nvPr>
        </p:nvSpPr>
        <p:spPr>
          <a:ln w="25400">
            <a:solidFill>
              <a:schemeClr val="accent1"/>
            </a:solidFill>
          </a:ln>
        </p:spPr>
        <p:txBody>
          <a:bodyPr>
            <a:normAutofit fontScale="85000" lnSpcReduction="20000"/>
          </a:bodyPr>
          <a:lstStyle/>
          <a:p>
            <a:pPr marL="0" indent="0">
              <a:lnSpc>
                <a:spcPct val="200000"/>
              </a:lnSpc>
              <a:buNone/>
            </a:pPr>
            <a:r>
              <a:rPr lang="en-US" b="1" dirty="0">
                <a:latin typeface="+mj-lt"/>
              </a:rPr>
              <a:t>Part B - ECSE</a:t>
            </a:r>
          </a:p>
          <a:p>
            <a:pPr>
              <a:lnSpc>
                <a:spcPct val="200000"/>
              </a:lnSpc>
            </a:pPr>
            <a:r>
              <a:rPr lang="en-US" dirty="0">
                <a:latin typeface="+mj-lt"/>
              </a:rPr>
              <a:t>Receive Notification</a:t>
            </a:r>
          </a:p>
          <a:p>
            <a:pPr>
              <a:lnSpc>
                <a:spcPct val="200000"/>
              </a:lnSpc>
            </a:pPr>
            <a:r>
              <a:rPr lang="en-US" dirty="0">
                <a:latin typeface="+mj-lt"/>
              </a:rPr>
              <a:t>Attend Transition Conference</a:t>
            </a:r>
          </a:p>
          <a:p>
            <a:pPr>
              <a:lnSpc>
                <a:spcPct val="200000"/>
              </a:lnSpc>
            </a:pPr>
            <a:r>
              <a:rPr lang="en-US" dirty="0">
                <a:latin typeface="+mj-lt"/>
              </a:rPr>
              <a:t>Eligibility Determination</a:t>
            </a:r>
          </a:p>
          <a:p>
            <a:pPr>
              <a:lnSpc>
                <a:spcPct val="200000"/>
              </a:lnSpc>
            </a:pPr>
            <a:r>
              <a:rPr lang="en-US" dirty="0">
                <a:latin typeface="+mj-lt"/>
              </a:rPr>
              <a:t>IEP Development and Implementation</a:t>
            </a:r>
          </a:p>
        </p:txBody>
      </p:sp>
      <p:sp>
        <p:nvSpPr>
          <p:cNvPr id="4" name="Slide Number Placeholder 3">
            <a:extLst>
              <a:ext uri="{FF2B5EF4-FFF2-40B4-BE49-F238E27FC236}">
                <a16:creationId xmlns:a16="http://schemas.microsoft.com/office/drawing/2014/main" id="{343214DC-4715-2D67-FCD9-35244C2A0A82}"/>
              </a:ext>
            </a:extLst>
          </p:cNvPr>
          <p:cNvSpPr>
            <a:spLocks noGrp="1"/>
          </p:cNvSpPr>
          <p:nvPr>
            <p:ph type="sldNum" sz="quarter" idx="12"/>
          </p:nvPr>
        </p:nvSpPr>
        <p:spPr/>
        <p:txBody>
          <a:bodyPr vert="horz" lIns="91440" tIns="45720" rIns="91440" bIns="45720" rtlCol="0" anchor="ctr">
            <a:normAutofit/>
          </a:bodyPr>
          <a:lstStyle/>
          <a:p>
            <a:pPr>
              <a:spcAft>
                <a:spcPts val="600"/>
              </a:spcAft>
              <a:defRPr/>
            </a:pPr>
            <a:fld id="{B2102BAA-C61A-4A39-BDF1-4340D572B82C}" type="slidenum">
              <a:rPr lang="en-US">
                <a:solidFill>
                  <a:schemeClr val="tx1">
                    <a:lumMod val="50000"/>
                    <a:lumOff val="50000"/>
                  </a:schemeClr>
                </a:solidFill>
              </a:rPr>
              <a:pPr>
                <a:spcAft>
                  <a:spcPts val="600"/>
                </a:spcAft>
                <a:defRPr/>
              </a:pPr>
              <a:t>8</a:t>
            </a:fld>
            <a:endParaRPr lang="en-US">
              <a:solidFill>
                <a:schemeClr val="tx1">
                  <a:lumMod val="50000"/>
                  <a:lumOff val="50000"/>
                </a:schemeClr>
              </a:solidFill>
            </a:endParaRPr>
          </a:p>
        </p:txBody>
      </p:sp>
    </p:spTree>
    <p:extLst>
      <p:ext uri="{BB962C8B-B14F-4D97-AF65-F5344CB8AC3E}">
        <p14:creationId xmlns:p14="http://schemas.microsoft.com/office/powerpoint/2010/main" val="4211999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03BA6A9-F6B7-48A4-ACDC-F45A777097AC}"/>
              </a:ext>
            </a:extLst>
          </p:cNvPr>
          <p:cNvSpPr>
            <a:spLocks noGrp="1"/>
          </p:cNvSpPr>
          <p:nvPr>
            <p:ph type="sldNum" sz="quarter" idx="12"/>
          </p:nvPr>
        </p:nvSpPr>
        <p:spPr/>
        <p:txBody>
          <a:bodyPr/>
          <a:lstStyle/>
          <a:p>
            <a:fld id="{B2102BAA-C61A-4A39-BDF1-4340D572B82C}" type="slidenum">
              <a:rPr lang="en-US" smtClean="0"/>
              <a:t>9</a:t>
            </a:fld>
            <a:endParaRPr lang="en-US"/>
          </a:p>
        </p:txBody>
      </p:sp>
      <p:pic>
        <p:nvPicPr>
          <p:cNvPr id="8194" name="Picture 2" descr="picture of court building">
            <a:extLst>
              <a:ext uri="{FF2B5EF4-FFF2-40B4-BE49-F238E27FC236}">
                <a16:creationId xmlns:a16="http://schemas.microsoft.com/office/drawing/2014/main" id="{5896017D-258F-4FC8-B78E-10DA1904BACD}"/>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097556" y="1849583"/>
            <a:ext cx="4565244" cy="4094018"/>
          </a:xfrm>
          <a:prstGeom prst="rect">
            <a:avLst/>
          </a:prstGeom>
          <a:solidFill>
            <a:schemeClr val="accent1"/>
          </a:solidFill>
        </p:spPr>
      </p:pic>
      <p:pic>
        <p:nvPicPr>
          <p:cNvPr id="8196" name="Picture 4" descr="illustration of hands shaking">
            <a:extLst>
              <a:ext uri="{FF2B5EF4-FFF2-40B4-BE49-F238E27FC236}">
                <a16:creationId xmlns:a16="http://schemas.microsoft.com/office/drawing/2014/main" id="{DE263C75-F28B-44A2-B2B1-7221E98E13BD}"/>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6390409" y="1849583"/>
            <a:ext cx="4704035" cy="3688771"/>
          </a:xfrm>
          <a:prstGeom prst="rect">
            <a:avLst/>
          </a:prstGeom>
          <a:solidFill>
            <a:schemeClr val="accent1"/>
          </a:solidFill>
        </p:spPr>
      </p:pic>
    </p:spTree>
    <p:extLst>
      <p:ext uri="{BB962C8B-B14F-4D97-AF65-F5344CB8AC3E}">
        <p14:creationId xmlns:p14="http://schemas.microsoft.com/office/powerpoint/2010/main" val="1168501987"/>
      </p:ext>
    </p:extLst>
  </p:cSld>
  <p:clrMapOvr>
    <a:masterClrMapping/>
  </p:clrMapOvr>
</p:sld>
</file>

<file path=ppt/theme/theme1.xml><?xml version="1.0" encoding="utf-8"?>
<a:theme xmlns:a="http://schemas.openxmlformats.org/drawingml/2006/main" name="Office Theme">
  <a:themeElements>
    <a:clrScheme name="VDOE New">
      <a:dk1>
        <a:srgbClr val="003C71"/>
      </a:dk1>
      <a:lt1>
        <a:srgbClr val="FFFFFF"/>
      </a:lt1>
      <a:dk2>
        <a:srgbClr val="003C71"/>
      </a:dk2>
      <a:lt2>
        <a:srgbClr val="FFFFFF"/>
      </a:lt2>
      <a:accent1>
        <a:srgbClr val="003C71"/>
      </a:accent1>
      <a:accent2>
        <a:srgbClr val="FF6A39"/>
      </a:accent2>
      <a:accent3>
        <a:srgbClr val="555555"/>
      </a:accent3>
      <a:accent4>
        <a:srgbClr val="FFC600"/>
      </a:accent4>
      <a:accent5>
        <a:srgbClr val="0160B6"/>
      </a:accent5>
      <a:accent6>
        <a:srgbClr val="279989"/>
      </a:accent6>
      <a:hlink>
        <a:srgbClr val="0563C1"/>
      </a:hlink>
      <a:folHlink>
        <a:srgbClr val="8496B0"/>
      </a:folHlink>
    </a:clrScheme>
    <a:fontScheme name="VDOE-New">
      <a:majorFont>
        <a:latin typeface="Georgi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A873F1237D914497DFA1E8D85B5035" ma:contentTypeVersion="22" ma:contentTypeDescription="Create a new document." ma:contentTypeScope="" ma:versionID="647161f182aaa533d28362e583d8cd84">
  <xsd:schema xmlns:xsd="http://www.w3.org/2001/XMLSchema" xmlns:xs="http://www.w3.org/2001/XMLSchema" xmlns:p="http://schemas.microsoft.com/office/2006/metadata/properties" xmlns:ns2="ce556be0-c294-43de-afe1-0aa1eca57840" xmlns:ns3="93a2e542-a916-4ab4-932f-f5e77b65553e" targetNamespace="http://schemas.microsoft.com/office/2006/metadata/properties" ma:root="true" ma:fieldsID="462dce567d930036c0605bc8b08ef18c" ns2:_="" ns3:_="">
    <xsd:import namespace="ce556be0-c294-43de-afe1-0aa1eca57840"/>
    <xsd:import namespace="93a2e542-a916-4ab4-932f-f5e77b65553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Comments" minOccurs="0"/>
                <xsd:element ref="ns3:SharedWithUsers" minOccurs="0"/>
                <xsd:element ref="ns3:SharedWithDetails" minOccurs="0"/>
                <xsd:element ref="ns2:ReportType" minOccurs="0"/>
                <xsd:element ref="ns2:Region" minOccurs="0"/>
                <xsd:element ref="ns2:lcf76f155ced4ddcb4097134ff3c332f" minOccurs="0"/>
                <xsd:element ref="ns3:TaxCatchAll" minOccurs="0"/>
                <xsd:element ref="ns2:MediaLengthInSeconds" minOccurs="0"/>
                <xsd:element ref="ns2:Notes" minOccurs="0"/>
                <xsd:element ref="ns2:MediaServiceObjectDetectorVersions" minOccurs="0"/>
                <xsd:element ref="ns2:AddedtoTab"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556be0-c294-43de-afe1-0aa1eca5784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2" ma:description=""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Comments" ma:index="16" nillable="true" ma:displayName="Comments" ma:format="Dropdown" ma:internalName="Comments">
      <xsd:simpleType>
        <xsd:restriction base="dms:Note">
          <xsd:maxLength value="255"/>
        </xsd:restriction>
      </xsd:simpleType>
    </xsd:element>
    <xsd:element name="ReportType" ma:index="19" nillable="true" ma:displayName="Tags" ma:format="Dropdown" ma:internalName="ReportType">
      <xsd:complexType>
        <xsd:complexContent>
          <xsd:extension base="dms:MultiChoice">
            <xsd:sequence>
              <xsd:element name="Value" maxOccurs="unbounded" minOccurs="0" nillable="true">
                <xsd:simpleType>
                  <xsd:restriction base="dms:Choice">
                    <xsd:enumeration value="Initial"/>
                    <xsd:enumeration value="Midyear"/>
                    <xsd:enumeration value="Final"/>
                    <xsd:enumeration value="Revised"/>
                    <xsd:enumeration value="ARPA"/>
                    <xsd:enumeration value="Therapy"/>
                    <xsd:enumeration value="Active Users"/>
                    <xsd:enumeration value="Fed Balance"/>
                    <xsd:enumeration value="Lookup Table"/>
                    <xsd:enumeration value="Compilation"/>
                    <xsd:enumeration value="SFY Data Table"/>
                  </xsd:restriction>
                </xsd:simpleType>
              </xsd:element>
            </xsd:sequence>
          </xsd:extension>
        </xsd:complexContent>
      </xsd:complexType>
    </xsd:element>
    <xsd:element name="Region" ma:index="20" nillable="true" ma:displayName="Region" ma:format="Dropdown" ma:internalName="Region">
      <xsd:complexType>
        <xsd:complexContent>
          <xsd:extension base="dms:MultiChoice">
            <xsd:sequence>
              <xsd:element name="Value" maxOccurs="unbounded" minOccurs="0" nillable="true">
                <xsd:simpleType>
                  <xsd:restriction base="dms:Choice">
                    <xsd:enumeration value="NOVA"/>
                    <xsd:enumeration value="Central"/>
                    <xsd:enumeration value="South Central"/>
                    <xsd:enumeration value="Southwest"/>
                    <xsd:enumeration value="Tidewater"/>
                    <xsd:enumeration value="Valley"/>
                  </xsd:restriction>
                </xsd:simpleType>
              </xsd:element>
            </xsd:sequence>
          </xsd:extension>
        </xsd:complexContent>
      </xsd:complex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0920e099-540f-4e49-b54d-0e500676ccfd" ma:termSetId="09814cd3-568e-fe90-9814-8d621ff8fb84" ma:anchorId="fba54fb3-c3e1-fe81-a776-ca4b69148c4d" ma:open="true" ma:isKeyword="false">
      <xsd:complexType>
        <xsd:sequence>
          <xsd:element ref="pc:Terms" minOccurs="0" maxOccurs="1"/>
        </xsd:sequence>
      </xsd:complexType>
    </xsd:element>
    <xsd:element name="MediaLengthInSeconds" ma:index="24" nillable="true" ma:displayName="MediaLengthInSeconds" ma:hidden="true" ma:internalName="MediaLengthInSeconds" ma:readOnly="true">
      <xsd:simpleType>
        <xsd:restriction base="dms:Unknown"/>
      </xsd:simpleType>
    </xsd:element>
    <xsd:element name="Notes" ma:index="25" nillable="true" ma:displayName="Notes" ma:format="Dropdown" ma:internalName="Notes">
      <xsd:simpleType>
        <xsd:restriction base="dms:Note">
          <xsd:maxLength value="255"/>
        </xsd:restrictio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AddedtoTab" ma:index="27" nillable="true" ma:displayName="Added to Tab" ma:default="1" ma:format="Dropdown" ma:internalName="AddedtoTab">
      <xsd:simpleType>
        <xsd:restriction base="dms:Boolean"/>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3a2e542-a916-4ab4-932f-f5e77b65553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ff9793c-5cf0-4516-952c-887665a41a3e}" ma:internalName="TaxCatchAll" ma:showField="CatchAllData" ma:web="93a2e542-a916-4ab4-932f-f5e77b65553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142B91-0163-466F-9D6B-82CE009C3BFA}"/>
</file>

<file path=customXml/itemProps2.xml><?xml version="1.0" encoding="utf-8"?>
<ds:datastoreItem xmlns:ds="http://schemas.openxmlformats.org/officeDocument/2006/customXml" ds:itemID="{4E634E0C-F1B1-4D75-AD9A-485C36CC22A9}"/>
</file>

<file path=docProps/app.xml><?xml version="1.0" encoding="utf-8"?>
<Properties xmlns="http://schemas.openxmlformats.org/officeDocument/2006/extended-properties" xmlns:vt="http://schemas.openxmlformats.org/officeDocument/2006/docPropsVTypes">
  <Template/>
  <TotalTime>10741</TotalTime>
  <Words>2679</Words>
  <Application>Microsoft Office PowerPoint</Application>
  <PresentationFormat>Widescreen</PresentationFormat>
  <Paragraphs>188</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Courier New</vt:lpstr>
      <vt:lpstr>Georgia</vt:lpstr>
      <vt:lpstr>Office Theme</vt:lpstr>
      <vt:lpstr>Transition from  Part C to Part B </vt:lpstr>
      <vt:lpstr>Topics</vt:lpstr>
      <vt:lpstr>Transition Plan Plan</vt:lpstr>
      <vt:lpstr>Notification (Notification  =  Referral)</vt:lpstr>
      <vt:lpstr>Virginia Interagency Agreement</vt:lpstr>
      <vt:lpstr>Transition Conference</vt:lpstr>
      <vt:lpstr> </vt:lpstr>
      <vt:lpstr>Components of the Transition Process </vt:lpstr>
      <vt:lpstr>PowerPoint Presentation</vt:lpstr>
      <vt:lpstr>What guides the non-negotiables?</vt:lpstr>
      <vt:lpstr>What about the negotiables – local level decisions?</vt:lpstr>
      <vt:lpstr>Notification  </vt:lpstr>
      <vt:lpstr>Notification - Considerations</vt:lpstr>
      <vt:lpstr>Notification - Considerations</vt:lpstr>
      <vt:lpstr>Transition Conference</vt:lpstr>
      <vt:lpstr>Transition Conference – Considerations</vt:lpstr>
      <vt:lpstr>PowerPoint Presentation</vt:lpstr>
      <vt:lpstr>Key Components</vt:lpstr>
      <vt:lpstr>Meet Regularly with Local System Managers </vt:lpstr>
      <vt:lpstr>Planning for the Future</vt:lpstr>
      <vt:lpstr>Educate to Effectively Collaborate</vt:lpstr>
      <vt:lpstr>Interagency Agreements</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Virginia Department of Education</dc:creator>
  <cp:keywords/>
  <dc:description/>
  <cp:lastModifiedBy>Moore, Sarah (DBHDS)</cp:lastModifiedBy>
  <cp:revision>63</cp:revision>
  <dcterms:created xsi:type="dcterms:W3CDTF">2022-07-20T12:39:39Z</dcterms:created>
  <dcterms:modified xsi:type="dcterms:W3CDTF">2024-03-11T12:24:53Z</dcterms:modified>
  <cp:category/>
</cp:coreProperties>
</file>