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71" r:id="rId2"/>
    <p:sldId id="256" r:id="rId3"/>
    <p:sldId id="295" r:id="rId4"/>
    <p:sldId id="257" r:id="rId5"/>
    <p:sldId id="305" r:id="rId6"/>
    <p:sldId id="306" r:id="rId7"/>
    <p:sldId id="304" r:id="rId8"/>
  </p:sldIdLst>
  <p:sldSz cx="12192000" cy="6858000"/>
  <p:notesSz cx="701675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5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0592" cy="46707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4" y="0"/>
            <a:ext cx="3040592" cy="46707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825E314F-F3ED-48F9-8FFE-4BD4CF71F228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80004"/>
            <a:ext cx="5613400" cy="366545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0592" cy="46707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4" y="8842030"/>
            <a:ext cx="3040592" cy="46707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E13AE5-EEEF-4024-86E6-3AB26A650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8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4813" y="698500"/>
            <a:ext cx="6207125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p:notes"/>
          <p:cNvSpPr txBox="1">
            <a:spLocks noGrp="1"/>
          </p:cNvSpPr>
          <p:nvPr>
            <p:ph type="body" idx="1"/>
          </p:nvPr>
        </p:nvSpPr>
        <p:spPr>
          <a:xfrm>
            <a:off x="701675" y="4421823"/>
            <a:ext cx="5613400" cy="4189095"/>
          </a:xfrm>
          <a:prstGeom prst="rect">
            <a:avLst/>
          </a:prstGeom>
        </p:spPr>
        <p:txBody>
          <a:bodyPr spcFirstLastPara="1" wrap="square" lIns="93272" tIns="93272" rIns="93272" bIns="93272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679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69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445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3200"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5470157"/>
            <a:ext cx="12192004" cy="1184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300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8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8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790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580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8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55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72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913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410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B8D21-3548-6972-9F09-757BB71BB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5669A-5514-B494-27E7-254C485B8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55EFC7-2CDD-61B7-01D5-98457EF37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FB510-17C9-9841-AF6F-3FCDC0AC1221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2D04A-4646-5FDB-A294-69C190462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252D1-E314-DB06-0005-6EE806821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E8D51-1E63-4940-9982-FD59B777D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58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01611" y="861723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333">
                <a:solidFill>
                  <a:schemeClr val="dk2"/>
                </a:solidFill>
              </a:defRPr>
            </a:lvl1pPr>
            <a:lvl2pPr lvl="1" algn="r" rtl="0">
              <a:buNone/>
              <a:defRPr sz="1333">
                <a:solidFill>
                  <a:schemeClr val="dk2"/>
                </a:solidFill>
              </a:defRPr>
            </a:lvl2pPr>
            <a:lvl3pPr lvl="2" algn="r" rtl="0">
              <a:buNone/>
              <a:defRPr sz="1333">
                <a:solidFill>
                  <a:schemeClr val="dk2"/>
                </a:solidFill>
              </a:defRPr>
            </a:lvl3pPr>
            <a:lvl4pPr lvl="3" algn="r" rtl="0">
              <a:buNone/>
              <a:defRPr sz="1333">
                <a:solidFill>
                  <a:schemeClr val="dk2"/>
                </a:solidFill>
              </a:defRPr>
            </a:lvl4pPr>
            <a:lvl5pPr lvl="4" algn="r" rtl="0">
              <a:buNone/>
              <a:defRPr sz="1333">
                <a:solidFill>
                  <a:schemeClr val="dk2"/>
                </a:solidFill>
              </a:defRPr>
            </a:lvl5pPr>
            <a:lvl6pPr lvl="5" algn="r" rtl="0">
              <a:buNone/>
              <a:defRPr sz="1333">
                <a:solidFill>
                  <a:schemeClr val="dk2"/>
                </a:solidFill>
              </a:defRPr>
            </a:lvl6pPr>
            <a:lvl7pPr lvl="6" algn="r" rtl="0">
              <a:buNone/>
              <a:defRPr sz="1333">
                <a:solidFill>
                  <a:schemeClr val="dk2"/>
                </a:solidFill>
              </a:defRPr>
            </a:lvl7pPr>
            <a:lvl8pPr lvl="7" algn="r" rtl="0">
              <a:buNone/>
              <a:defRPr sz="1333">
                <a:solidFill>
                  <a:schemeClr val="dk2"/>
                </a:solidFill>
              </a:defRPr>
            </a:lvl8pPr>
            <a:lvl9pPr lvl="8" algn="r" rtl="0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116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2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gif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Learning%20Library%20-%20CIEES%20HOPE-VA%20(projecthopevirginia.org)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msas.qualtrics.com/jfe/form/SV_0BNJ5oiBUxPXbtb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56;p13">
            <a:extLst>
              <a:ext uri="{FF2B5EF4-FFF2-40B4-BE49-F238E27FC236}">
                <a16:creationId xmlns:a16="http://schemas.microsoft.com/office/drawing/2014/main" id="{7F4041A3-2F09-E450-B7F0-FB59A24BDBA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233680" y="1510274"/>
            <a:ext cx="11231341" cy="40167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394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3116" y="1372891"/>
            <a:ext cx="11725769" cy="5310531"/>
          </a:xfrm>
          <a:custGeom>
            <a:avLst/>
            <a:gdLst/>
            <a:ahLst/>
            <a:cxnLst/>
            <a:rect l="l" t="t" r="r" b="b"/>
            <a:pathLst>
              <a:path w="17588653" h="7965797">
                <a:moveTo>
                  <a:pt x="0" y="0"/>
                </a:moveTo>
                <a:lnTo>
                  <a:pt x="17588652" y="0"/>
                </a:lnTo>
                <a:lnTo>
                  <a:pt x="17588652" y="7965796"/>
                </a:lnTo>
                <a:lnTo>
                  <a:pt x="0" y="7965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375" b="-6825"/>
            </a:stretch>
          </a:blipFill>
          <a:ln w="1905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561557">
            <a:off x="2268204" y="2728337"/>
            <a:ext cx="4855877" cy="3425601"/>
          </a:xfrm>
          <a:custGeom>
            <a:avLst/>
            <a:gdLst/>
            <a:ahLst/>
            <a:cxnLst/>
            <a:rect l="l" t="t" r="r" b="b"/>
            <a:pathLst>
              <a:path w="7283816" h="5138401">
                <a:moveTo>
                  <a:pt x="0" y="0"/>
                </a:moveTo>
                <a:lnTo>
                  <a:pt x="7283816" y="0"/>
                </a:lnTo>
                <a:lnTo>
                  <a:pt x="7283816" y="5138401"/>
                </a:lnTo>
                <a:lnTo>
                  <a:pt x="0" y="51384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296656" y="1197021"/>
            <a:ext cx="3895344" cy="5486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20314" y="186625"/>
            <a:ext cx="9151374" cy="854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13"/>
              </a:lnSpc>
              <a:spcBef>
                <a:spcPct val="0"/>
              </a:spcBef>
            </a:pPr>
            <a:r>
              <a:rPr lang="en-US" sz="5080">
                <a:solidFill>
                  <a:srgbClr val="EEB221"/>
                </a:solidFill>
                <a:latin typeface="Canva Sans Bold"/>
              </a:rPr>
              <a:t>www.projecthopevirginia.org</a:t>
            </a:r>
          </a:p>
        </p:txBody>
      </p:sp>
      <p:sp>
        <p:nvSpPr>
          <p:cNvPr id="6" name="TextBox 6"/>
          <p:cNvSpPr txBox="1"/>
          <p:nvPr/>
        </p:nvSpPr>
        <p:spPr>
          <a:xfrm rot="-917165">
            <a:off x="3251959" y="3565740"/>
            <a:ext cx="2387085" cy="1695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0"/>
              </a:lnSpc>
            </a:pPr>
            <a:r>
              <a:rPr lang="en-US" sz="3207">
                <a:solidFill>
                  <a:srgbClr val="F8F7F5"/>
                </a:solidFill>
                <a:latin typeface="Canva Sans Bold"/>
              </a:rPr>
              <a:t>New</a:t>
            </a:r>
          </a:p>
          <a:p>
            <a:pPr algn="ctr">
              <a:lnSpc>
                <a:spcPts val="4490"/>
              </a:lnSpc>
              <a:spcBef>
                <a:spcPct val="0"/>
              </a:spcBef>
            </a:pPr>
            <a:r>
              <a:rPr lang="en-US" sz="3207">
                <a:solidFill>
                  <a:srgbClr val="F8F7F5"/>
                </a:solidFill>
                <a:latin typeface="Canva Sans Bold"/>
              </a:rPr>
              <a:t> website is now live!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CD4905-472B-C837-0D0B-091383C5A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979" y="2135807"/>
            <a:ext cx="7304689" cy="3887622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1107FB-77EC-CE3D-88AE-9D8F7F321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770DB2-314C-4DB2-48B5-FF9BFEBA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48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716417" y="4236592"/>
            <a:ext cx="7427458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  <a:buSzPts val="1100"/>
            </a:pPr>
            <a:r>
              <a:rPr lang="en-GB" sz="4400" kern="0" dirty="0">
                <a:solidFill>
                  <a:srgbClr val="EEB221"/>
                </a:solidFill>
                <a:latin typeface="Montserrat ExtraBold"/>
                <a:ea typeface="Montserrat ExtraBold"/>
                <a:cs typeface="Montserrat ExtraBold"/>
                <a:sym typeface="Montserrat ExtraBold"/>
                <a:hlinkClick r:id="rId4" action="ppaction://hlinkfile"/>
              </a:rPr>
              <a:t>Early Childhood videos:</a:t>
            </a:r>
            <a:endParaRPr lang="en-GB" sz="4400" kern="0" dirty="0">
              <a:solidFill>
                <a:srgbClr val="EEB22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CC4A4-B2A2-EF47-B9B2-F429EEB41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66555-38E7-7D7D-E001-9E3AF3FC7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44808F-771F-227F-6B58-A40C51BC1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95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F5F53-55AE-7C6E-5983-04901ADE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F285F-1117-7D67-C319-659709D1B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296B36-5FCE-81A0-36EA-1A1189101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585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FCF65-4F84-DEDC-0695-0D645423C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0"/>
            <a:ext cx="11360800" cy="64615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135740"/>
                </a:solidFill>
                <a:latin typeface="Montserrat SemiBold" panose="00000700000000000000" pitchFamily="2" charset="0"/>
              </a:rPr>
              <a:t>Parent Pack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33B18-8A26-CD70-9595-1B9FF4E4F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500332"/>
            <a:ext cx="12192000" cy="5920787"/>
          </a:xfrm>
        </p:spPr>
        <p:txBody>
          <a:bodyPr>
            <a:normAutofit/>
          </a:bodyPr>
          <a:lstStyle/>
          <a:p>
            <a:r>
              <a:rPr lang="en-US" dirty="0"/>
              <a:t>English and Spanish Versions</a:t>
            </a:r>
          </a:p>
          <a:p>
            <a:r>
              <a:rPr lang="en-US" dirty="0"/>
              <a:t>Targeting</a:t>
            </a:r>
          </a:p>
          <a:p>
            <a:pPr lvl="1"/>
            <a:r>
              <a:rPr lang="en-US" sz="2800" dirty="0"/>
              <a:t>Infants and toddlers </a:t>
            </a:r>
          </a:p>
          <a:p>
            <a:pPr lvl="1"/>
            <a:r>
              <a:rPr lang="en-US" sz="2800" dirty="0"/>
              <a:t>Preschoolers</a:t>
            </a:r>
          </a:p>
          <a:p>
            <a:r>
              <a:rPr lang="en-US" dirty="0"/>
              <a:t>CDC Developmental Milestones App Flyer</a:t>
            </a:r>
          </a:p>
          <a:p>
            <a:r>
              <a:rPr lang="en-US" dirty="0"/>
              <a:t>Overview of Virginia’s programs for young children</a:t>
            </a:r>
          </a:p>
          <a:p>
            <a:r>
              <a:rPr lang="en-US" dirty="0"/>
              <a:t>HOPE family brochure</a:t>
            </a:r>
          </a:p>
          <a:p>
            <a:r>
              <a:rPr lang="en-US" dirty="0"/>
              <a:t>Children’s book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dirty="0"/>
              <a:t>Order online: </a:t>
            </a:r>
            <a:r>
              <a:rPr lang="en-US" dirty="0">
                <a:hlinkClick r:id="rId2"/>
              </a:rPr>
              <a:t>Project HOPE - Virginia Materials Order Form (qualtrics.com)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309732"/>
      </p:ext>
    </p:extLst>
  </p:cSld>
  <p:clrMapOvr>
    <a:masterClrMapping/>
  </p:clrMapOvr>
</p:sld>
</file>

<file path=ppt/theme/theme1.xml><?xml version="1.0" encoding="utf-8"?>
<a:theme xmlns:a="http://schemas.openxmlformats.org/drawingml/2006/main" name="HOPE font siz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A873F1237D914497DFA1E8D85B5035" ma:contentTypeVersion="22" ma:contentTypeDescription="Create a new document." ma:contentTypeScope="" ma:versionID="647161f182aaa533d28362e583d8cd84">
  <xsd:schema xmlns:xsd="http://www.w3.org/2001/XMLSchema" xmlns:xs="http://www.w3.org/2001/XMLSchema" xmlns:p="http://schemas.microsoft.com/office/2006/metadata/properties" xmlns:ns2="ce556be0-c294-43de-afe1-0aa1eca57840" xmlns:ns3="93a2e542-a916-4ab4-932f-f5e77b65553e" targetNamespace="http://schemas.microsoft.com/office/2006/metadata/properties" ma:root="true" ma:fieldsID="462dce567d930036c0605bc8b08ef18c" ns2:_="" ns3:_="">
    <xsd:import namespace="ce556be0-c294-43de-afe1-0aa1eca57840"/>
    <xsd:import namespace="93a2e542-a916-4ab4-932f-f5e77b6555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Comments" minOccurs="0"/>
                <xsd:element ref="ns3:SharedWithUsers" minOccurs="0"/>
                <xsd:element ref="ns3:SharedWithDetails" minOccurs="0"/>
                <xsd:element ref="ns2:ReportType" minOccurs="0"/>
                <xsd:element ref="ns2:Reg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Notes" minOccurs="0"/>
                <xsd:element ref="ns2:MediaServiceObjectDetectorVersions" minOccurs="0"/>
                <xsd:element ref="ns2:AddedtoTab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56be0-c294-43de-afe1-0aa1eca578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 2" ma:description="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16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ReportType" ma:index="19" nillable="true" ma:displayName="Tags" ma:format="Dropdown" ma:internalName="Report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nitial"/>
                    <xsd:enumeration value="Midyear"/>
                    <xsd:enumeration value="Final"/>
                    <xsd:enumeration value="Revised"/>
                    <xsd:enumeration value="ARPA"/>
                    <xsd:enumeration value="Therapy"/>
                    <xsd:enumeration value="Active Users"/>
                    <xsd:enumeration value="Fed Balance"/>
                    <xsd:enumeration value="Lookup Table"/>
                    <xsd:enumeration value="Compilation"/>
                    <xsd:enumeration value="SFY Data Table"/>
                  </xsd:restriction>
                </xsd:simpleType>
              </xsd:element>
            </xsd:sequence>
          </xsd:extension>
        </xsd:complexContent>
      </xsd:complexType>
    </xsd:element>
    <xsd:element name="Region" ma:index="20" nillable="true" ma:displayName="Region" ma:format="Dropdown" ma:internalName="Reg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NOVA"/>
                    <xsd:enumeration value="Central"/>
                    <xsd:enumeration value="South Central"/>
                    <xsd:enumeration value="Southwest"/>
                    <xsd:enumeration value="Tidewater"/>
                    <xsd:enumeration value="Valley"/>
                  </xsd:restriction>
                </xsd:simpleType>
              </xsd:element>
            </xsd:sequence>
          </xsd:extension>
        </xsd:complexContent>
      </xsd:complex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920e099-540f-4e49-b54d-0e500676cc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Notes" ma:index="25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AddedtoTab" ma:index="27" nillable="true" ma:displayName="Added to Tab" ma:default="1" ma:format="Dropdown" ma:internalName="AddedtoTab">
      <xsd:simpleType>
        <xsd:restriction base="dms:Boolean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a2e542-a916-4ab4-932f-f5e77b655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ff9793c-5cf0-4516-952c-887665a41a3e}" ma:internalName="TaxCatchAll" ma:showField="CatchAllData" ma:web="93a2e542-a916-4ab4-932f-f5e77b6555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ce556be0-c294-43de-afe1-0aa1eca57840" xsi:nil="true"/>
    <AddedtoTab xmlns="ce556be0-c294-43de-afe1-0aa1eca57840">true</AddedtoTab>
    <Notes xmlns="ce556be0-c294-43de-afe1-0aa1eca57840" xsi:nil="true"/>
    <lcf76f155ced4ddcb4097134ff3c332f xmlns="ce556be0-c294-43de-afe1-0aa1eca57840">
      <Terms xmlns="http://schemas.microsoft.com/office/infopath/2007/PartnerControls"/>
    </lcf76f155ced4ddcb4097134ff3c332f>
    <ReportType xmlns="ce556be0-c294-43de-afe1-0aa1eca57840" xsi:nil="true"/>
    <Region xmlns="ce556be0-c294-43de-afe1-0aa1eca57840" xsi:nil="true"/>
    <TaxCatchAll xmlns="93a2e542-a916-4ab4-932f-f5e77b65553e" xsi:nil="true"/>
  </documentManagement>
</p:properties>
</file>

<file path=customXml/itemProps1.xml><?xml version="1.0" encoding="utf-8"?>
<ds:datastoreItem xmlns:ds="http://schemas.openxmlformats.org/officeDocument/2006/customXml" ds:itemID="{591355E4-F973-4AD4-BA6D-EAD0EE7013E9}"/>
</file>

<file path=customXml/itemProps2.xml><?xml version="1.0" encoding="utf-8"?>
<ds:datastoreItem xmlns:ds="http://schemas.openxmlformats.org/officeDocument/2006/customXml" ds:itemID="{90AC178E-8927-4A06-BF8E-405AECB166CD}"/>
</file>

<file path=customXml/itemProps3.xml><?xml version="1.0" encoding="utf-8"?>
<ds:datastoreItem xmlns:ds="http://schemas.openxmlformats.org/officeDocument/2006/customXml" ds:itemID="{84C7360C-873B-4723-87A6-1C3AE63FDA96}"/>
</file>

<file path=docProps/app.xml><?xml version="1.0" encoding="utf-8"?>
<Properties xmlns="http://schemas.openxmlformats.org/officeDocument/2006/extended-properties" xmlns:vt="http://schemas.openxmlformats.org/officeDocument/2006/docPropsVTypes">
  <TotalTime>2761</TotalTime>
  <Words>59</Words>
  <Application>Microsoft Office PowerPoint</Application>
  <PresentationFormat>Widescreen</PresentationFormat>
  <Paragraphs>14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Canva Sans Bold</vt:lpstr>
      <vt:lpstr>Montserrat ExtraBold</vt:lpstr>
      <vt:lpstr>Montserrat SemiBold</vt:lpstr>
      <vt:lpstr>HOPE font size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Parent Pack</vt:lpstr>
    </vt:vector>
  </TitlesOfParts>
  <Company>William &amp; Mary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Miller, Kate</dc:creator>
  <cp:lastModifiedBy>White, Keisha (DBHDS)</cp:lastModifiedBy>
  <cp:revision>48</cp:revision>
  <cp:lastPrinted>2024-04-22T21:14:14Z</cp:lastPrinted>
  <dcterms:created xsi:type="dcterms:W3CDTF">2023-10-19T13:35:11Z</dcterms:created>
  <dcterms:modified xsi:type="dcterms:W3CDTF">2024-09-10T19:54:13Z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0x01010044A873F1237D914497DFA1E8D85B5035</vt:lpwstr>
  </property>
</Properties>
</file>