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1.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7.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sldIdLst>
    <p:sldId id="256" r:id="rId5"/>
    <p:sldId id="258" r:id="rId6"/>
    <p:sldId id="261" r:id="rId7"/>
    <p:sldId id="262" r:id="rId8"/>
    <p:sldId id="263" r:id="rId9"/>
    <p:sldId id="345" r:id="rId10"/>
    <p:sldId id="346" r:id="rId11"/>
    <p:sldId id="348" r:id="rId12"/>
    <p:sldId id="265" r:id="rId13"/>
    <p:sldId id="266" r:id="rId14"/>
    <p:sldId id="267" r:id="rId15"/>
    <p:sldId id="268" r:id="rId16"/>
    <p:sldId id="270" r:id="rId17"/>
    <p:sldId id="269" r:id="rId18"/>
    <p:sldId id="271" r:id="rId19"/>
    <p:sldId id="272" r:id="rId20"/>
    <p:sldId id="273" r:id="rId21"/>
    <p:sldId id="274" r:id="rId22"/>
    <p:sldId id="347" r:id="rId23"/>
    <p:sldId id="352" r:id="rId24"/>
    <p:sldId id="351" r:id="rId25"/>
    <p:sldId id="276" r:id="rId26"/>
    <p:sldId id="343" r:id="rId27"/>
    <p:sldId id="277" r:id="rId28"/>
    <p:sldId id="349" r:id="rId29"/>
    <p:sldId id="339" r:id="rId30"/>
    <p:sldId id="340" r:id="rId31"/>
    <p:sldId id="341" r:id="rId32"/>
    <p:sldId id="342" r:id="rId33"/>
    <p:sldId id="281" r:id="rId34"/>
    <p:sldId id="27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B08CBB-BC0D-4B03-8004-C2DD214AB9FF}" v="2" dt="2024-12-09T19:44:04.7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5" autoAdjust="0"/>
    <p:restoredTop sz="66718"/>
  </p:normalViewPr>
  <p:slideViewPr>
    <p:cSldViewPr snapToGrid="0">
      <p:cViewPr varScale="1">
        <p:scale>
          <a:sx n="84" d="100"/>
          <a:sy n="84" d="100"/>
        </p:scale>
        <p:origin x="1812" y="96"/>
      </p:cViewPr>
      <p:guideLst/>
    </p:cSldViewPr>
  </p:slideViewPr>
  <p:notesTextViewPr>
    <p:cViewPr>
      <p:scale>
        <a:sx n="1" d="1"/>
        <a:sy n="1" d="1"/>
      </p:scale>
      <p:origin x="0" y="0"/>
    </p:cViewPr>
  </p:notesTextViewPr>
  <p:notesViewPr>
    <p:cSldViewPr snapToGrid="0">
      <p:cViewPr varScale="1">
        <p:scale>
          <a:sx n="85" d="100"/>
          <a:sy n="85" d="100"/>
        </p:scale>
        <p:origin x="2720"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State Result</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2019</c:v>
                </c:pt>
                <c:pt idx="1">
                  <c:v>FFY 2020</c:v>
                </c:pt>
                <c:pt idx="2">
                  <c:v>FFY 2021</c:v>
                </c:pt>
                <c:pt idx="3">
                  <c:v>FFY 2022</c:v>
                </c:pt>
                <c:pt idx="4">
                  <c:v>FFY 2023</c:v>
                </c:pt>
              </c:strCache>
            </c:strRef>
          </c:cat>
          <c:val>
            <c:numRef>
              <c:f>Sheet1!$B$2:$B$6</c:f>
              <c:numCache>
                <c:formatCode>0.0%</c:formatCode>
                <c:ptCount val="5"/>
                <c:pt idx="0">
                  <c:v>0.95699999999999996</c:v>
                </c:pt>
                <c:pt idx="1">
                  <c:v>0.99099999999999999</c:v>
                </c:pt>
                <c:pt idx="2">
                  <c:v>0.95299999999999996</c:v>
                </c:pt>
                <c:pt idx="3">
                  <c:v>0.94199999999999995</c:v>
                </c:pt>
                <c:pt idx="4">
                  <c:v>0.99299999999999999</c:v>
                </c:pt>
              </c:numCache>
            </c:numRef>
          </c:val>
          <c:extLst>
            <c:ext xmlns:c16="http://schemas.microsoft.com/office/drawing/2014/chart" uri="{C3380CC4-5D6E-409C-BE32-E72D297353CC}">
              <c16:uniqueId val="{00000000-7C49-C84D-B7FE-AEE9C440020C}"/>
            </c:ext>
          </c:extLst>
        </c:ser>
        <c:dLbls>
          <c:showLegendKey val="0"/>
          <c:showVal val="0"/>
          <c:showCatName val="0"/>
          <c:showSerName val="0"/>
          <c:showPercent val="0"/>
          <c:showBubbleSize val="0"/>
        </c:dLbls>
        <c:gapWidth val="100"/>
        <c:axId val="15941503"/>
        <c:axId val="15943999"/>
      </c:barChart>
      <c:catAx>
        <c:axId val="15941503"/>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943999"/>
        <c:crosses val="autoZero"/>
        <c:auto val="1"/>
        <c:lblAlgn val="ctr"/>
        <c:lblOffset val="100"/>
        <c:noMultiLvlLbl val="0"/>
      </c:catAx>
      <c:valAx>
        <c:axId val="15943999"/>
        <c:scaling>
          <c:orientation val="minMax"/>
          <c:max val="1"/>
          <c:min val="0.8"/>
        </c:scaling>
        <c:delete val="0"/>
        <c:axPos val="b"/>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9415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Birth-to-Three</c:v>
                </c:pt>
              </c:strCache>
            </c:strRef>
          </c:tx>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Sheet1!$A$2:$A$6</c:f>
              <c:strCache>
                <c:ptCount val="5"/>
                <c:pt idx="0">
                  <c:v>FFY 2019</c:v>
                </c:pt>
                <c:pt idx="1">
                  <c:v>FFY 2020</c:v>
                </c:pt>
                <c:pt idx="2">
                  <c:v>FFY 2021</c:v>
                </c:pt>
                <c:pt idx="3">
                  <c:v>FFY 2022</c:v>
                </c:pt>
                <c:pt idx="4">
                  <c:v>FFY 2023</c:v>
                </c:pt>
              </c:strCache>
            </c:strRef>
          </c:cat>
          <c:val>
            <c:numRef>
              <c:f>Sheet1!$B$2:$B$6</c:f>
              <c:numCache>
                <c:formatCode>0.00%</c:formatCode>
                <c:ptCount val="5"/>
                <c:pt idx="0">
                  <c:v>3.6200000000000003E-2</c:v>
                </c:pt>
                <c:pt idx="1">
                  <c:v>3.2899999999999999E-2</c:v>
                </c:pt>
                <c:pt idx="2">
                  <c:v>3.8699999999999998E-2</c:v>
                </c:pt>
                <c:pt idx="3">
                  <c:v>4.1200000000000001E-2</c:v>
                </c:pt>
                <c:pt idx="4">
                  <c:v>4.3499999999999997E-2</c:v>
                </c:pt>
              </c:numCache>
            </c:numRef>
          </c:val>
          <c:extLst>
            <c:ext xmlns:c16="http://schemas.microsoft.com/office/drawing/2014/chart" uri="{C3380CC4-5D6E-409C-BE32-E72D297353CC}">
              <c16:uniqueId val="{00000000-3DA1-4E2A-86C6-0C186A787934}"/>
            </c:ext>
          </c:extLst>
        </c:ser>
        <c:dLbls>
          <c:dLblPos val="inEnd"/>
          <c:showLegendKey val="0"/>
          <c:showVal val="1"/>
          <c:showCatName val="0"/>
          <c:showSerName val="0"/>
          <c:showPercent val="0"/>
          <c:showBubbleSize val="0"/>
        </c:dLbls>
        <c:gapWidth val="41"/>
        <c:axId val="1337828335"/>
        <c:axId val="1337811695"/>
      </c:barChart>
      <c:catAx>
        <c:axId val="1337828335"/>
        <c:scaling>
          <c:orientation val="minMax"/>
        </c:scaling>
        <c:delete val="0"/>
        <c:axPos val="b"/>
        <c:numFmt formatCode="General" sourceLinked="1"/>
        <c:majorTickMark val="none"/>
        <c:minorTickMark val="none"/>
        <c:tickLblPos val="nextTo"/>
        <c:spPr>
          <a:noFill/>
          <a:ln>
            <a:noFill/>
          </a:ln>
          <a:effectLst/>
        </c:spPr>
        <c:txPr>
          <a:bodyPr rot="0" spcFirstLastPara="1" vertOverflow="ellipsis" wrap="square" anchor="ctr" anchorCtr="1"/>
          <a:lstStyle/>
          <a:p>
            <a:pPr>
              <a:defRPr sz="1600" b="1" i="0" u="none" strike="noStrike" kern="1200" baseline="0">
                <a:solidFill>
                  <a:srgbClr val="000000"/>
                </a:solidFill>
                <a:effectLst/>
                <a:latin typeface="Helvetica" panose="020B0604020202020204" pitchFamily="34" charset="0"/>
                <a:ea typeface="+mn-ea"/>
                <a:cs typeface="Helvetica" panose="020B0604020202020204" pitchFamily="34" charset="0"/>
              </a:defRPr>
            </a:pPr>
            <a:endParaRPr lang="en-US"/>
          </a:p>
        </c:txPr>
        <c:crossAx val="1337811695"/>
        <c:crosses val="autoZero"/>
        <c:auto val="1"/>
        <c:lblAlgn val="ctr"/>
        <c:lblOffset val="100"/>
        <c:noMultiLvlLbl val="0"/>
      </c:catAx>
      <c:valAx>
        <c:axId val="1337811695"/>
        <c:scaling>
          <c:orientation val="minMax"/>
          <c:min val="0"/>
        </c:scaling>
        <c:delete val="1"/>
        <c:axPos val="l"/>
        <c:numFmt formatCode="0.00%" sourceLinked="1"/>
        <c:majorTickMark val="none"/>
        <c:minorTickMark val="none"/>
        <c:tickLblPos val="nextTo"/>
        <c:crossAx val="133782833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State Result</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2019</c:v>
                </c:pt>
                <c:pt idx="1">
                  <c:v>FFY 2020</c:v>
                </c:pt>
                <c:pt idx="2">
                  <c:v>FFY 2021</c:v>
                </c:pt>
                <c:pt idx="3">
                  <c:v>FFY 2022</c:v>
                </c:pt>
                <c:pt idx="4">
                  <c:v>FFY 2023</c:v>
                </c:pt>
              </c:strCache>
            </c:strRef>
          </c:cat>
          <c:val>
            <c:numRef>
              <c:f>Sheet1!$B$2:$B$6</c:f>
              <c:numCache>
                <c:formatCode>0.0%</c:formatCode>
                <c:ptCount val="5"/>
                <c:pt idx="0">
                  <c:v>0.96899999999999997</c:v>
                </c:pt>
                <c:pt idx="1">
                  <c:v>0.98699999999999999</c:v>
                </c:pt>
                <c:pt idx="2">
                  <c:v>0.97099999999999997</c:v>
                </c:pt>
                <c:pt idx="3">
                  <c:v>0.96499999999999997</c:v>
                </c:pt>
                <c:pt idx="4">
                  <c:v>0.998</c:v>
                </c:pt>
              </c:numCache>
            </c:numRef>
          </c:val>
          <c:extLst>
            <c:ext xmlns:c16="http://schemas.microsoft.com/office/drawing/2014/chart" uri="{C3380CC4-5D6E-409C-BE32-E72D297353CC}">
              <c16:uniqueId val="{00000000-223A-E342-B9F3-6ED34A0B58B3}"/>
            </c:ext>
          </c:extLst>
        </c:ser>
        <c:dLbls>
          <c:showLegendKey val="0"/>
          <c:showVal val="0"/>
          <c:showCatName val="0"/>
          <c:showSerName val="0"/>
          <c:showPercent val="0"/>
          <c:showBubbleSize val="0"/>
        </c:dLbls>
        <c:gapWidth val="100"/>
        <c:axId val="15895743"/>
        <c:axId val="15884511"/>
      </c:barChart>
      <c:catAx>
        <c:axId val="15895743"/>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884511"/>
        <c:crosses val="autoZero"/>
        <c:auto val="1"/>
        <c:lblAlgn val="ctr"/>
        <c:lblOffset val="100"/>
        <c:noMultiLvlLbl val="0"/>
      </c:catAx>
      <c:valAx>
        <c:axId val="15884511"/>
        <c:scaling>
          <c:orientation val="minMax"/>
          <c:max val="1"/>
          <c:min val="0.8"/>
        </c:scaling>
        <c:delete val="0"/>
        <c:axPos val="b"/>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8957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nchor="t"/>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State Result</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2019</c:v>
                </c:pt>
                <c:pt idx="1">
                  <c:v>FFY 2020</c:v>
                </c:pt>
                <c:pt idx="2">
                  <c:v>FFY 2021</c:v>
                </c:pt>
                <c:pt idx="3">
                  <c:v>FFY 2022</c:v>
                </c:pt>
                <c:pt idx="4">
                  <c:v>FFY 2023</c:v>
                </c:pt>
              </c:strCache>
            </c:strRef>
          </c:cat>
          <c:val>
            <c:numRef>
              <c:f>Sheet1!$B$2:$B$6</c:f>
              <c:numCache>
                <c:formatCode>0.0%</c:formatCode>
                <c:ptCount val="5"/>
                <c:pt idx="0">
                  <c:v>0.97599999999999998</c:v>
                </c:pt>
                <c:pt idx="1">
                  <c:v>0.98399999999999999</c:v>
                </c:pt>
                <c:pt idx="2">
                  <c:v>0.99199999999999999</c:v>
                </c:pt>
                <c:pt idx="3">
                  <c:v>0.996</c:v>
                </c:pt>
                <c:pt idx="4">
                  <c:v>0.97399999999999998</c:v>
                </c:pt>
              </c:numCache>
            </c:numRef>
          </c:val>
          <c:extLst>
            <c:ext xmlns:c16="http://schemas.microsoft.com/office/drawing/2014/chart" uri="{C3380CC4-5D6E-409C-BE32-E72D297353CC}">
              <c16:uniqueId val="{00000000-323F-EA46-8650-C9955DD3FFB3}"/>
            </c:ext>
          </c:extLst>
        </c:ser>
        <c:dLbls>
          <c:showLegendKey val="0"/>
          <c:showVal val="0"/>
          <c:showCatName val="0"/>
          <c:showSerName val="0"/>
          <c:showPercent val="0"/>
          <c:showBubbleSize val="0"/>
        </c:dLbls>
        <c:gapWidth val="100"/>
        <c:axId val="275328"/>
        <c:axId val="274080"/>
      </c:barChart>
      <c:catAx>
        <c:axId val="275328"/>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274080"/>
        <c:crosses val="autoZero"/>
        <c:auto val="1"/>
        <c:lblAlgn val="ctr"/>
        <c:lblOffset val="100"/>
        <c:noMultiLvlLbl val="0"/>
      </c:catAx>
      <c:valAx>
        <c:axId val="274080"/>
        <c:scaling>
          <c:orientation val="minMax"/>
          <c:max val="1"/>
          <c:min val="0.8"/>
        </c:scaling>
        <c:delete val="0"/>
        <c:axPos val="b"/>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2753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State Result</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2019</c:v>
                </c:pt>
                <c:pt idx="1">
                  <c:v>FFY 2020</c:v>
                </c:pt>
                <c:pt idx="2">
                  <c:v>FFY 2021</c:v>
                </c:pt>
                <c:pt idx="3">
                  <c:v>FFY 2022</c:v>
                </c:pt>
                <c:pt idx="4">
                  <c:v>FFY 2023</c:v>
                </c:pt>
              </c:strCache>
            </c:strRef>
          </c:cat>
          <c:val>
            <c:numRef>
              <c:f>Sheet1!$B$2:$B$6</c:f>
              <c:numCache>
                <c:formatCode>0.0%</c:formatCode>
                <c:ptCount val="5"/>
                <c:pt idx="0">
                  <c:v>0.97299999999999998</c:v>
                </c:pt>
                <c:pt idx="1">
                  <c:v>0.94799999999999995</c:v>
                </c:pt>
                <c:pt idx="2">
                  <c:v>0.98799999999999999</c:v>
                </c:pt>
                <c:pt idx="3">
                  <c:v>0.97199999999999998</c:v>
                </c:pt>
                <c:pt idx="4">
                  <c:v>0.9</c:v>
                </c:pt>
              </c:numCache>
            </c:numRef>
          </c:val>
          <c:extLst>
            <c:ext xmlns:c16="http://schemas.microsoft.com/office/drawing/2014/chart" uri="{C3380CC4-5D6E-409C-BE32-E72D297353CC}">
              <c16:uniqueId val="{00000000-820F-B542-9CF0-1803711E7778}"/>
            </c:ext>
          </c:extLst>
        </c:ser>
        <c:dLbls>
          <c:showLegendKey val="0"/>
          <c:showVal val="0"/>
          <c:showCatName val="0"/>
          <c:showSerName val="0"/>
          <c:showPercent val="0"/>
          <c:showBubbleSize val="0"/>
        </c:dLbls>
        <c:gapWidth val="100"/>
        <c:axId val="15933183"/>
        <c:axId val="15924863"/>
      </c:barChart>
      <c:catAx>
        <c:axId val="15933183"/>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924863"/>
        <c:crosses val="autoZero"/>
        <c:auto val="1"/>
        <c:lblAlgn val="ctr"/>
        <c:lblOffset val="100"/>
        <c:noMultiLvlLbl val="0"/>
      </c:catAx>
      <c:valAx>
        <c:axId val="15924863"/>
        <c:scaling>
          <c:orientation val="minMax"/>
          <c:max val="1"/>
          <c:min val="0.8"/>
        </c:scaling>
        <c:delete val="0"/>
        <c:axPos val="b"/>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9331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State Result</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2019</c:v>
                </c:pt>
                <c:pt idx="1">
                  <c:v>FFY 2020</c:v>
                </c:pt>
                <c:pt idx="2">
                  <c:v>FFY 2021</c:v>
                </c:pt>
                <c:pt idx="3">
                  <c:v>FFY 2022</c:v>
                </c:pt>
                <c:pt idx="4">
                  <c:v>FFY 2023</c:v>
                </c:pt>
              </c:strCache>
            </c:strRef>
          </c:cat>
          <c:val>
            <c:numRef>
              <c:f>Sheet1!$B$2:$B$6</c:f>
              <c:numCache>
                <c:formatCode>0.0%</c:formatCode>
                <c:ptCount val="5"/>
                <c:pt idx="0">
                  <c:v>0.98699999999999999</c:v>
                </c:pt>
                <c:pt idx="1">
                  <c:v>0.98099999999999998</c:v>
                </c:pt>
                <c:pt idx="2">
                  <c:v>1</c:v>
                </c:pt>
                <c:pt idx="3">
                  <c:v>0.996</c:v>
                </c:pt>
                <c:pt idx="4">
                  <c:v>0.94899999999999995</c:v>
                </c:pt>
              </c:numCache>
            </c:numRef>
          </c:val>
          <c:extLst>
            <c:ext xmlns:c16="http://schemas.microsoft.com/office/drawing/2014/chart" uri="{C3380CC4-5D6E-409C-BE32-E72D297353CC}">
              <c16:uniqueId val="{00000000-1C24-BE44-8F17-36B92E8AE4C7}"/>
            </c:ext>
          </c:extLst>
        </c:ser>
        <c:dLbls>
          <c:showLegendKey val="0"/>
          <c:showVal val="0"/>
          <c:showCatName val="0"/>
          <c:showSerName val="0"/>
          <c:showPercent val="0"/>
          <c:showBubbleSize val="0"/>
        </c:dLbls>
        <c:gapWidth val="100"/>
        <c:axId val="15933183"/>
        <c:axId val="15924863"/>
      </c:barChart>
      <c:catAx>
        <c:axId val="15933183"/>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924863"/>
        <c:crosses val="autoZero"/>
        <c:auto val="1"/>
        <c:lblAlgn val="ctr"/>
        <c:lblOffset val="100"/>
        <c:noMultiLvlLbl val="0"/>
      </c:catAx>
      <c:valAx>
        <c:axId val="15924863"/>
        <c:scaling>
          <c:orientation val="minMax"/>
          <c:max val="1"/>
          <c:min val="0.75000000000000011"/>
        </c:scaling>
        <c:delete val="0"/>
        <c:axPos val="b"/>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159331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State Target</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200" b="0" i="0" u="none" strike="noStrike" kern="1200" baseline="0">
                    <a:solidFill>
                      <a:srgbClr val="000000"/>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Sheet1!$A$2:$A$7</c:f>
              <c:strCache>
                <c:ptCount val="6"/>
                <c:pt idx="0">
                  <c:v>3A - SS1</c:v>
                </c:pt>
                <c:pt idx="1">
                  <c:v>3A - SS2</c:v>
                </c:pt>
                <c:pt idx="2">
                  <c:v>3B - SS1</c:v>
                </c:pt>
                <c:pt idx="3">
                  <c:v>3B - SS2</c:v>
                </c:pt>
                <c:pt idx="4">
                  <c:v>3C - SS1</c:v>
                </c:pt>
                <c:pt idx="5">
                  <c:v>3C - SS2</c:v>
                </c:pt>
              </c:strCache>
            </c:strRef>
          </c:cat>
          <c:val>
            <c:numRef>
              <c:f>Sheet1!$B$2:$B$7</c:f>
              <c:numCache>
                <c:formatCode>0.0%</c:formatCode>
                <c:ptCount val="6"/>
                <c:pt idx="0">
                  <c:v>0.64900000000000002</c:v>
                </c:pt>
                <c:pt idx="1">
                  <c:v>0.57599999999999996</c:v>
                </c:pt>
                <c:pt idx="2">
                  <c:v>0.68700000000000006</c:v>
                </c:pt>
                <c:pt idx="3">
                  <c:v>0.46899999999999997</c:v>
                </c:pt>
                <c:pt idx="4">
                  <c:v>0.68600000000000005</c:v>
                </c:pt>
                <c:pt idx="5">
                  <c:v>0.50700000000000001</c:v>
                </c:pt>
              </c:numCache>
            </c:numRef>
          </c:val>
          <c:extLst>
            <c:ext xmlns:c16="http://schemas.microsoft.com/office/drawing/2014/chart" uri="{C3380CC4-5D6E-409C-BE32-E72D297353CC}">
              <c16:uniqueId val="{00000000-4878-7A4A-8582-59339582356A}"/>
            </c:ext>
          </c:extLst>
        </c:ser>
        <c:ser>
          <c:idx val="1"/>
          <c:order val="1"/>
          <c:tx>
            <c:strRef>
              <c:f>Sheet1!$C$1</c:f>
              <c:strCache>
                <c:ptCount val="1"/>
                <c:pt idx="0">
                  <c:v>FFY 2020</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200" b="0" i="0" u="none" strike="noStrike" kern="1200" baseline="0">
                    <a:solidFill>
                      <a:srgbClr val="000000"/>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Sheet1!$A$2:$A$7</c:f>
              <c:strCache>
                <c:ptCount val="6"/>
                <c:pt idx="0">
                  <c:v>3A - SS1</c:v>
                </c:pt>
                <c:pt idx="1">
                  <c:v>3A - SS2</c:v>
                </c:pt>
                <c:pt idx="2">
                  <c:v>3B - SS1</c:v>
                </c:pt>
                <c:pt idx="3">
                  <c:v>3B - SS2</c:v>
                </c:pt>
                <c:pt idx="4">
                  <c:v>3C - SS1</c:v>
                </c:pt>
                <c:pt idx="5">
                  <c:v>3C - SS2</c:v>
                </c:pt>
              </c:strCache>
            </c:strRef>
          </c:cat>
          <c:val>
            <c:numRef>
              <c:f>Sheet1!$C$2:$C$7</c:f>
              <c:numCache>
                <c:formatCode>0.0%</c:formatCode>
                <c:ptCount val="6"/>
                <c:pt idx="0">
                  <c:v>0.61629999999999996</c:v>
                </c:pt>
                <c:pt idx="1">
                  <c:v>0.51</c:v>
                </c:pt>
                <c:pt idx="2">
                  <c:v>0.65390000000000004</c:v>
                </c:pt>
                <c:pt idx="3">
                  <c:v>0.40489999999999998</c:v>
                </c:pt>
                <c:pt idx="4">
                  <c:v>0.63319999999999999</c:v>
                </c:pt>
                <c:pt idx="5">
                  <c:v>0.44650000000000001</c:v>
                </c:pt>
              </c:numCache>
            </c:numRef>
          </c:val>
          <c:extLst>
            <c:ext xmlns:c16="http://schemas.microsoft.com/office/drawing/2014/chart" uri="{C3380CC4-5D6E-409C-BE32-E72D297353CC}">
              <c16:uniqueId val="{00000001-4878-7A4A-8582-59339582356A}"/>
            </c:ext>
          </c:extLst>
        </c:ser>
        <c:ser>
          <c:idx val="2"/>
          <c:order val="2"/>
          <c:tx>
            <c:strRef>
              <c:f>Sheet1!$D$1</c:f>
              <c:strCache>
                <c:ptCount val="1"/>
                <c:pt idx="0">
                  <c:v>FFY 2021</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200" b="0" i="0" u="none" strike="noStrike" kern="1200" baseline="0">
                    <a:solidFill>
                      <a:srgbClr val="000000"/>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Sheet1!$A$2:$A$7</c:f>
              <c:strCache>
                <c:ptCount val="6"/>
                <c:pt idx="0">
                  <c:v>3A - SS1</c:v>
                </c:pt>
                <c:pt idx="1">
                  <c:v>3A - SS2</c:v>
                </c:pt>
                <c:pt idx="2">
                  <c:v>3B - SS1</c:v>
                </c:pt>
                <c:pt idx="3">
                  <c:v>3B - SS2</c:v>
                </c:pt>
                <c:pt idx="4">
                  <c:v>3C - SS1</c:v>
                </c:pt>
                <c:pt idx="5">
                  <c:v>3C - SS2</c:v>
                </c:pt>
              </c:strCache>
            </c:strRef>
          </c:cat>
          <c:val>
            <c:numRef>
              <c:f>Sheet1!$D$2:$D$7</c:f>
              <c:numCache>
                <c:formatCode>0.0%</c:formatCode>
                <c:ptCount val="6"/>
                <c:pt idx="0">
                  <c:v>0.63200000000000001</c:v>
                </c:pt>
                <c:pt idx="1">
                  <c:v>0.50700000000000001</c:v>
                </c:pt>
                <c:pt idx="2">
                  <c:v>0.66300000000000003</c:v>
                </c:pt>
                <c:pt idx="3">
                  <c:v>0.40799999999999997</c:v>
                </c:pt>
                <c:pt idx="4">
                  <c:v>0.63700000000000001</c:v>
                </c:pt>
                <c:pt idx="5">
                  <c:v>0.45900000000000002</c:v>
                </c:pt>
              </c:numCache>
            </c:numRef>
          </c:val>
          <c:extLst>
            <c:ext xmlns:c16="http://schemas.microsoft.com/office/drawing/2014/chart" uri="{C3380CC4-5D6E-409C-BE32-E72D297353CC}">
              <c16:uniqueId val="{00000002-4878-7A4A-8582-59339582356A}"/>
            </c:ext>
          </c:extLst>
        </c:ser>
        <c:ser>
          <c:idx val="3"/>
          <c:order val="3"/>
          <c:tx>
            <c:strRef>
              <c:f>Sheet1!$E$1</c:f>
              <c:strCache>
                <c:ptCount val="1"/>
                <c:pt idx="0">
                  <c:v>FFY 2022</c:v>
                </c:pt>
              </c:strCache>
            </c:strRef>
          </c:tx>
          <c:spPr>
            <a:solidFill>
              <a:schemeClr val="accent4"/>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200" b="0" i="0" u="none" strike="noStrike" kern="1200" baseline="0">
                    <a:solidFill>
                      <a:srgbClr val="000000"/>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Sheet1!$A$2:$A$7</c:f>
              <c:strCache>
                <c:ptCount val="6"/>
                <c:pt idx="0">
                  <c:v>3A - SS1</c:v>
                </c:pt>
                <c:pt idx="1">
                  <c:v>3A - SS2</c:v>
                </c:pt>
                <c:pt idx="2">
                  <c:v>3B - SS1</c:v>
                </c:pt>
                <c:pt idx="3">
                  <c:v>3B - SS2</c:v>
                </c:pt>
                <c:pt idx="4">
                  <c:v>3C - SS1</c:v>
                </c:pt>
                <c:pt idx="5">
                  <c:v>3C - SS2</c:v>
                </c:pt>
              </c:strCache>
            </c:strRef>
          </c:cat>
          <c:val>
            <c:numRef>
              <c:f>Sheet1!$E$2:$E$7</c:f>
              <c:numCache>
                <c:formatCode>0.0%</c:formatCode>
                <c:ptCount val="6"/>
                <c:pt idx="0">
                  <c:v>0.64190000000000003</c:v>
                </c:pt>
                <c:pt idx="1">
                  <c:v>0.49919999999999998</c:v>
                </c:pt>
                <c:pt idx="2">
                  <c:v>0.6804</c:v>
                </c:pt>
                <c:pt idx="3">
                  <c:v>0.4289</c:v>
                </c:pt>
                <c:pt idx="4">
                  <c:v>0.63980000000000004</c:v>
                </c:pt>
                <c:pt idx="5">
                  <c:v>0.47160000000000002</c:v>
                </c:pt>
              </c:numCache>
            </c:numRef>
          </c:val>
          <c:extLst>
            <c:ext xmlns:c16="http://schemas.microsoft.com/office/drawing/2014/chart" uri="{C3380CC4-5D6E-409C-BE32-E72D297353CC}">
              <c16:uniqueId val="{00000003-4878-7A4A-8582-59339582356A}"/>
            </c:ext>
          </c:extLst>
        </c:ser>
        <c:ser>
          <c:idx val="4"/>
          <c:order val="4"/>
          <c:tx>
            <c:strRef>
              <c:f>Sheet1!$F$1</c:f>
              <c:strCache>
                <c:ptCount val="1"/>
                <c:pt idx="0">
                  <c:v>FFY2023</c:v>
                </c:pt>
              </c:strCache>
            </c:strRef>
          </c:tx>
          <c:spPr>
            <a:solidFill>
              <a:schemeClr val="accent5"/>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200" b="0" i="0" u="none" strike="noStrike" kern="1200" baseline="0">
                    <a:solidFill>
                      <a:srgbClr val="000000"/>
                    </a:solidFill>
                    <a:latin typeface="Helvetica" panose="020B0604020202020204" pitchFamily="34" charset="0"/>
                    <a:ea typeface="+mn-ea"/>
                    <a:cs typeface="Helvetica"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Sheet1!$A$2:$A$7</c:f>
              <c:strCache>
                <c:ptCount val="6"/>
                <c:pt idx="0">
                  <c:v>3A - SS1</c:v>
                </c:pt>
                <c:pt idx="1">
                  <c:v>3A - SS2</c:v>
                </c:pt>
                <c:pt idx="2">
                  <c:v>3B - SS1</c:v>
                </c:pt>
                <c:pt idx="3">
                  <c:v>3B - SS2</c:v>
                </c:pt>
                <c:pt idx="4">
                  <c:v>3C - SS1</c:v>
                </c:pt>
                <c:pt idx="5">
                  <c:v>3C - SS2</c:v>
                </c:pt>
              </c:strCache>
            </c:strRef>
          </c:cat>
          <c:val>
            <c:numRef>
              <c:f>Sheet1!$F$2:$F$7</c:f>
              <c:numCache>
                <c:formatCode>0.0%</c:formatCode>
                <c:ptCount val="6"/>
                <c:pt idx="0">
                  <c:v>0.64600000000000002</c:v>
                </c:pt>
                <c:pt idx="1">
                  <c:v>0.499</c:v>
                </c:pt>
                <c:pt idx="2">
                  <c:v>0.70099999999999996</c:v>
                </c:pt>
                <c:pt idx="3">
                  <c:v>0.435</c:v>
                </c:pt>
                <c:pt idx="4">
                  <c:v>0.65100000000000002</c:v>
                </c:pt>
                <c:pt idx="5">
                  <c:v>0.47</c:v>
                </c:pt>
              </c:numCache>
            </c:numRef>
          </c:val>
          <c:extLst>
            <c:ext xmlns:c16="http://schemas.microsoft.com/office/drawing/2014/chart" uri="{C3380CC4-5D6E-409C-BE32-E72D297353CC}">
              <c16:uniqueId val="{00000000-F434-4160-A2E6-578D58603DF9}"/>
            </c:ext>
          </c:extLst>
        </c:ser>
        <c:dLbls>
          <c:dLblPos val="outEnd"/>
          <c:showLegendKey val="0"/>
          <c:showVal val="1"/>
          <c:showCatName val="0"/>
          <c:showSerName val="0"/>
          <c:showPercent val="0"/>
          <c:showBubbleSize val="0"/>
        </c:dLbls>
        <c:gapWidth val="444"/>
        <c:overlap val="-90"/>
        <c:axId val="834318655"/>
        <c:axId val="834314495"/>
      </c:barChart>
      <c:catAx>
        <c:axId val="83431865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cap="all" spc="120" normalizeH="0" baseline="0">
                <a:solidFill>
                  <a:srgbClr val="000000"/>
                </a:solidFill>
                <a:latin typeface="Helvetica" panose="020B0604020202020204" pitchFamily="34" charset="0"/>
                <a:ea typeface="+mn-ea"/>
                <a:cs typeface="Helvetica" panose="020B0604020202020204" pitchFamily="34" charset="0"/>
              </a:defRPr>
            </a:pPr>
            <a:endParaRPr lang="en-US"/>
          </a:p>
        </c:txPr>
        <c:crossAx val="834314495"/>
        <c:crosses val="autoZero"/>
        <c:auto val="1"/>
        <c:lblAlgn val="ctr"/>
        <c:lblOffset val="100"/>
        <c:noMultiLvlLbl val="0"/>
      </c:catAx>
      <c:valAx>
        <c:axId val="834314495"/>
        <c:scaling>
          <c:orientation val="minMax"/>
        </c:scaling>
        <c:delete val="1"/>
        <c:axPos val="l"/>
        <c:numFmt formatCode="0.0%" sourceLinked="1"/>
        <c:majorTickMark val="none"/>
        <c:minorTickMark val="none"/>
        <c:tickLblPos val="nextTo"/>
        <c:crossAx val="834318655"/>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200" b="1" i="0" u="none" strike="noStrike" kern="1200" baseline="0">
              <a:solidFill>
                <a:srgbClr val="000000"/>
              </a:solidFill>
              <a:latin typeface="Helvetica" panose="020B0604020202020204" pitchFamily="34" charset="0"/>
              <a:ea typeface="+mn-ea"/>
              <a:cs typeface="Helvetica"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 Exiters</c:v>
                </c:pt>
              </c:strCache>
            </c:strRef>
          </c:tx>
          <c:spPr>
            <a:ln w="31750"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Sheet1!$A$2:$A$6</c:f>
              <c:strCache>
                <c:ptCount val="5"/>
                <c:pt idx="0">
                  <c:v>FFY 2019</c:v>
                </c:pt>
                <c:pt idx="1">
                  <c:v>FFY 2020</c:v>
                </c:pt>
                <c:pt idx="2">
                  <c:v>FFY 2021</c:v>
                </c:pt>
                <c:pt idx="3">
                  <c:v>FFY 2022</c:v>
                </c:pt>
                <c:pt idx="4">
                  <c:v>FFY 2023</c:v>
                </c:pt>
              </c:strCache>
            </c:strRef>
          </c:cat>
          <c:val>
            <c:numRef>
              <c:f>Sheet1!$B$2:$B$6</c:f>
              <c:numCache>
                <c:formatCode>0.0%</c:formatCode>
                <c:ptCount val="5"/>
                <c:pt idx="0">
                  <c:v>0.94</c:v>
                </c:pt>
                <c:pt idx="1">
                  <c:v>0.91600000000000004</c:v>
                </c:pt>
                <c:pt idx="2">
                  <c:v>0.94799999999999995</c:v>
                </c:pt>
                <c:pt idx="3">
                  <c:v>0.92720000000000002</c:v>
                </c:pt>
                <c:pt idx="4">
                  <c:v>0.91500000000000004</c:v>
                </c:pt>
              </c:numCache>
            </c:numRef>
          </c:val>
          <c:smooth val="0"/>
          <c:extLst>
            <c:ext xmlns:c16="http://schemas.microsoft.com/office/drawing/2014/chart" uri="{C3380CC4-5D6E-409C-BE32-E72D297353CC}">
              <c16:uniqueId val="{00000000-898C-8146-AB84-7C4C3BAC2DC6}"/>
            </c:ext>
          </c:extLst>
        </c:ser>
        <c:dLbls>
          <c:dLblPos val="ctr"/>
          <c:showLegendKey val="0"/>
          <c:showVal val="1"/>
          <c:showCatName val="0"/>
          <c:showSerName val="0"/>
          <c:showPercent val="0"/>
          <c:showBubbleSize val="0"/>
        </c:dLbls>
        <c:smooth val="0"/>
        <c:axId val="834318655"/>
        <c:axId val="834314495"/>
      </c:lineChart>
      <c:catAx>
        <c:axId val="834318655"/>
        <c:scaling>
          <c:orientation val="minMax"/>
        </c:scaling>
        <c:delete val="0"/>
        <c:axPos val="b"/>
        <c:numFmt formatCode="General"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834314495"/>
        <c:crosses val="autoZero"/>
        <c:auto val="1"/>
        <c:lblAlgn val="ctr"/>
        <c:lblOffset val="100"/>
        <c:noMultiLvlLbl val="0"/>
      </c:catAx>
      <c:valAx>
        <c:axId val="834314495"/>
        <c:scaling>
          <c:orientation val="minMax"/>
          <c:max val="1"/>
        </c:scaling>
        <c:delete val="0"/>
        <c:axPos val="l"/>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8343186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Target</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Sheet1!$A$2:$A$4</c:f>
              <c:strCache>
                <c:ptCount val="3"/>
                <c:pt idx="0">
                  <c:v>04A</c:v>
                </c:pt>
                <c:pt idx="1">
                  <c:v>04B</c:v>
                </c:pt>
                <c:pt idx="2">
                  <c:v>04C</c:v>
                </c:pt>
              </c:strCache>
            </c:strRef>
          </c:cat>
          <c:val>
            <c:numRef>
              <c:f>Sheet1!$B$2:$B$4</c:f>
              <c:numCache>
                <c:formatCode>0.0%</c:formatCode>
                <c:ptCount val="3"/>
                <c:pt idx="0">
                  <c:v>0.74980000000000002</c:v>
                </c:pt>
                <c:pt idx="1">
                  <c:v>0.71879999999999999</c:v>
                </c:pt>
                <c:pt idx="2">
                  <c:v>0.85850000000000004</c:v>
                </c:pt>
              </c:numCache>
            </c:numRef>
          </c:val>
          <c:extLst>
            <c:ext xmlns:c16="http://schemas.microsoft.com/office/drawing/2014/chart" uri="{C3380CC4-5D6E-409C-BE32-E72D297353CC}">
              <c16:uniqueId val="{00000000-7B24-6C4C-A215-0D35F65776AA}"/>
            </c:ext>
          </c:extLst>
        </c:ser>
        <c:ser>
          <c:idx val="1"/>
          <c:order val="1"/>
          <c:tx>
            <c:strRef>
              <c:f>Sheet1!$C$1</c:f>
              <c:strCache>
                <c:ptCount val="1"/>
                <c:pt idx="0">
                  <c:v>FFY 2020</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Sheet1!$A$2:$A$4</c:f>
              <c:strCache>
                <c:ptCount val="3"/>
                <c:pt idx="0">
                  <c:v>04A</c:v>
                </c:pt>
                <c:pt idx="1">
                  <c:v>04B</c:v>
                </c:pt>
                <c:pt idx="2">
                  <c:v>04C</c:v>
                </c:pt>
              </c:strCache>
            </c:strRef>
          </c:cat>
          <c:val>
            <c:numRef>
              <c:f>Sheet1!$C$2:$C$4</c:f>
              <c:numCache>
                <c:formatCode>0.0%</c:formatCode>
                <c:ptCount val="3"/>
                <c:pt idx="0">
                  <c:v>0.76500000000000001</c:v>
                </c:pt>
                <c:pt idx="1">
                  <c:v>0.73099999999999998</c:v>
                </c:pt>
                <c:pt idx="2">
                  <c:v>0.86299999999999999</c:v>
                </c:pt>
              </c:numCache>
            </c:numRef>
          </c:val>
          <c:extLst>
            <c:ext xmlns:c16="http://schemas.microsoft.com/office/drawing/2014/chart" uri="{C3380CC4-5D6E-409C-BE32-E72D297353CC}">
              <c16:uniqueId val="{00000001-7B24-6C4C-A215-0D35F65776AA}"/>
            </c:ext>
          </c:extLst>
        </c:ser>
        <c:ser>
          <c:idx val="2"/>
          <c:order val="2"/>
          <c:tx>
            <c:strRef>
              <c:f>Sheet1!$D$1</c:f>
              <c:strCache>
                <c:ptCount val="1"/>
                <c:pt idx="0">
                  <c:v>FFY 2021</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Sheet1!$A$2:$A$4</c:f>
              <c:strCache>
                <c:ptCount val="3"/>
                <c:pt idx="0">
                  <c:v>04A</c:v>
                </c:pt>
                <c:pt idx="1">
                  <c:v>04B</c:v>
                </c:pt>
                <c:pt idx="2">
                  <c:v>04C</c:v>
                </c:pt>
              </c:strCache>
            </c:strRef>
          </c:cat>
          <c:val>
            <c:numRef>
              <c:f>Sheet1!$D$2:$D$4</c:f>
              <c:numCache>
                <c:formatCode>0.0%</c:formatCode>
                <c:ptCount val="3"/>
                <c:pt idx="0">
                  <c:v>0.77700000000000002</c:v>
                </c:pt>
                <c:pt idx="1">
                  <c:v>0.74</c:v>
                </c:pt>
                <c:pt idx="2">
                  <c:v>0.875</c:v>
                </c:pt>
              </c:numCache>
            </c:numRef>
          </c:val>
          <c:extLst>
            <c:ext xmlns:c16="http://schemas.microsoft.com/office/drawing/2014/chart" uri="{C3380CC4-5D6E-409C-BE32-E72D297353CC}">
              <c16:uniqueId val="{00000002-7B24-6C4C-A215-0D35F65776AA}"/>
            </c:ext>
          </c:extLst>
        </c:ser>
        <c:ser>
          <c:idx val="3"/>
          <c:order val="3"/>
          <c:tx>
            <c:strRef>
              <c:f>Sheet1!$E$1</c:f>
              <c:strCache>
                <c:ptCount val="1"/>
                <c:pt idx="0">
                  <c:v>FFY 2022</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Sheet1!$A$2:$A$4</c:f>
              <c:strCache>
                <c:ptCount val="3"/>
                <c:pt idx="0">
                  <c:v>04A</c:v>
                </c:pt>
                <c:pt idx="1">
                  <c:v>04B</c:v>
                </c:pt>
                <c:pt idx="2">
                  <c:v>04C</c:v>
                </c:pt>
              </c:strCache>
            </c:strRef>
          </c:cat>
          <c:val>
            <c:numRef>
              <c:f>Sheet1!$E$2:$E$4</c:f>
              <c:numCache>
                <c:formatCode>0.0%</c:formatCode>
                <c:ptCount val="3"/>
                <c:pt idx="0">
                  <c:v>0.77600000000000002</c:v>
                </c:pt>
                <c:pt idx="1">
                  <c:v>0.751</c:v>
                </c:pt>
                <c:pt idx="2">
                  <c:v>0.86599999999999999</c:v>
                </c:pt>
              </c:numCache>
            </c:numRef>
          </c:val>
          <c:extLst>
            <c:ext xmlns:c16="http://schemas.microsoft.com/office/drawing/2014/chart" uri="{C3380CC4-5D6E-409C-BE32-E72D297353CC}">
              <c16:uniqueId val="{00000003-7B24-6C4C-A215-0D35F65776AA}"/>
            </c:ext>
          </c:extLst>
        </c:ser>
        <c:ser>
          <c:idx val="4"/>
          <c:order val="4"/>
          <c:tx>
            <c:strRef>
              <c:f>Sheet1!$F$1</c:f>
              <c:strCache>
                <c:ptCount val="1"/>
                <c:pt idx="0">
                  <c:v>FFY 2023</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c:spPr>
          <c:invertIfNegative val="0"/>
          <c:dLbls>
            <c:dLbl>
              <c:idx val="0"/>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9CD-4759-A7A0-8359E3A63040}"/>
                </c:ext>
              </c:extLst>
            </c:dLbl>
            <c:dLbl>
              <c:idx val="1"/>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9CD-4759-A7A0-8359E3A63040}"/>
                </c:ext>
              </c:extLst>
            </c:dLbl>
            <c:dLbl>
              <c:idx val="2"/>
              <c:dLblPos val="in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9CD-4759-A7A0-8359E3A63040}"/>
                </c:ext>
              </c:extLst>
            </c:dLbl>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dLblPos val="inEnd"/>
            <c:showLegendKey val="0"/>
            <c:showVal val="0"/>
            <c:showCatName val="0"/>
            <c:showSerName val="0"/>
            <c:showPercent val="0"/>
            <c:showBubbleSize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Sheet1!$A$2:$A$4</c:f>
              <c:strCache>
                <c:ptCount val="3"/>
                <c:pt idx="0">
                  <c:v>04A</c:v>
                </c:pt>
                <c:pt idx="1">
                  <c:v>04B</c:v>
                </c:pt>
                <c:pt idx="2">
                  <c:v>04C</c:v>
                </c:pt>
              </c:strCache>
            </c:strRef>
          </c:cat>
          <c:val>
            <c:numRef>
              <c:f>Sheet1!$F$2:$F$4</c:f>
              <c:numCache>
                <c:formatCode>0.0%</c:formatCode>
                <c:ptCount val="3"/>
                <c:pt idx="0">
                  <c:v>0.75900000000000001</c:v>
                </c:pt>
                <c:pt idx="1">
                  <c:v>0.72199999999999998</c:v>
                </c:pt>
                <c:pt idx="2">
                  <c:v>0.86</c:v>
                </c:pt>
              </c:numCache>
            </c:numRef>
          </c:val>
          <c:extLst>
            <c:ext xmlns:c16="http://schemas.microsoft.com/office/drawing/2014/chart" uri="{C3380CC4-5D6E-409C-BE32-E72D297353CC}">
              <c16:uniqueId val="{00000000-59CD-4759-A7A0-8359E3A63040}"/>
            </c:ext>
          </c:extLst>
        </c:ser>
        <c:dLbls>
          <c:showLegendKey val="0"/>
          <c:showVal val="0"/>
          <c:showCatName val="0"/>
          <c:showSerName val="0"/>
          <c:showPercent val="0"/>
          <c:showBubbleSize val="0"/>
        </c:dLbls>
        <c:gapWidth val="100"/>
        <c:overlap val="-24"/>
        <c:axId val="834318655"/>
        <c:axId val="834314495"/>
      </c:barChart>
      <c:catAx>
        <c:axId val="834318655"/>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834314495"/>
        <c:crosses val="autoZero"/>
        <c:auto val="1"/>
        <c:lblAlgn val="ctr"/>
        <c:lblOffset val="100"/>
        <c:noMultiLvlLbl val="0"/>
      </c:catAx>
      <c:valAx>
        <c:axId val="834314495"/>
        <c:scaling>
          <c:orientation val="minMax"/>
        </c:scaling>
        <c:delete val="0"/>
        <c:axPos val="l"/>
        <c:majorGridlines>
          <c:spPr>
            <a:ln w="9525" cap="flat" cmpd="sng" algn="ctr">
              <a:solidFill>
                <a:schemeClr val="tx2">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crossAx val="8343186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tx2"/>
              </a:solidFill>
              <a:latin typeface="Helvetica" panose="020B0604020202020204" pitchFamily="34" charset="0"/>
              <a:ea typeface="+mn-ea"/>
              <a:cs typeface="Helvetica"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Birth-to-One</c:v>
                </c:pt>
              </c:strCache>
            </c:strRef>
          </c:tx>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Helvetica" panose="020B0604020202020204" pitchFamily="34" charset="0"/>
                    <a:ea typeface="+mn-ea"/>
                    <a:cs typeface="Helvetica"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Sheet1!$A$2:$A$6</c:f>
              <c:strCache>
                <c:ptCount val="5"/>
                <c:pt idx="0">
                  <c:v>FFY 2019</c:v>
                </c:pt>
                <c:pt idx="1">
                  <c:v>FFY 2020</c:v>
                </c:pt>
                <c:pt idx="2">
                  <c:v>FFY 2021</c:v>
                </c:pt>
                <c:pt idx="3">
                  <c:v>FFY 2022</c:v>
                </c:pt>
                <c:pt idx="4">
                  <c:v>FFY2023</c:v>
                </c:pt>
              </c:strCache>
            </c:strRef>
          </c:cat>
          <c:val>
            <c:numRef>
              <c:f>Sheet1!$B$2:$B$6</c:f>
              <c:numCache>
                <c:formatCode>0.00%</c:formatCode>
                <c:ptCount val="5"/>
                <c:pt idx="0">
                  <c:v>1.83E-2</c:v>
                </c:pt>
                <c:pt idx="1">
                  <c:v>1.5100000000000001E-2</c:v>
                </c:pt>
                <c:pt idx="2">
                  <c:v>1.61E-2</c:v>
                </c:pt>
                <c:pt idx="3">
                  <c:v>1.47E-2</c:v>
                </c:pt>
                <c:pt idx="4">
                  <c:v>1.67E-2</c:v>
                </c:pt>
              </c:numCache>
            </c:numRef>
          </c:val>
          <c:extLst>
            <c:ext xmlns:c16="http://schemas.microsoft.com/office/drawing/2014/chart" uri="{C3380CC4-5D6E-409C-BE32-E72D297353CC}">
              <c16:uniqueId val="{00000000-C6F0-C942-A523-ECDEAA3885E7}"/>
            </c:ext>
          </c:extLst>
        </c:ser>
        <c:dLbls>
          <c:dLblPos val="inEnd"/>
          <c:showLegendKey val="0"/>
          <c:showVal val="1"/>
          <c:showCatName val="0"/>
          <c:showSerName val="0"/>
          <c:showPercent val="0"/>
          <c:showBubbleSize val="0"/>
        </c:dLbls>
        <c:gapWidth val="41"/>
        <c:axId val="1337828335"/>
        <c:axId val="1337811695"/>
      </c:barChart>
      <c:catAx>
        <c:axId val="1337828335"/>
        <c:scaling>
          <c:orientation val="minMax"/>
        </c:scaling>
        <c:delete val="0"/>
        <c:axPos val="b"/>
        <c:numFmt formatCode="General" sourceLinked="1"/>
        <c:majorTickMark val="none"/>
        <c:minorTickMark val="none"/>
        <c:tickLblPos val="nextTo"/>
        <c:spPr>
          <a:noFill/>
          <a:ln>
            <a:noFill/>
          </a:ln>
          <a:effectLst/>
        </c:spPr>
        <c:txPr>
          <a:bodyPr rot="0" spcFirstLastPara="1" vertOverflow="ellipsis" wrap="square" anchor="ctr" anchorCtr="1"/>
          <a:lstStyle/>
          <a:p>
            <a:pPr>
              <a:defRPr sz="1600" b="1" i="0" u="none" strike="noStrike" kern="1200" baseline="0">
                <a:solidFill>
                  <a:srgbClr val="000000"/>
                </a:solidFill>
                <a:effectLst/>
                <a:latin typeface="Helvetica" panose="020B0604020202020204" pitchFamily="34" charset="0"/>
                <a:ea typeface="+mn-ea"/>
                <a:cs typeface="Helvetica" panose="020B0604020202020204" pitchFamily="34" charset="0"/>
              </a:defRPr>
            </a:pPr>
            <a:endParaRPr lang="en-US"/>
          </a:p>
        </c:txPr>
        <c:crossAx val="1337811695"/>
        <c:crosses val="autoZero"/>
        <c:auto val="1"/>
        <c:lblAlgn val="ctr"/>
        <c:lblOffset val="100"/>
        <c:noMultiLvlLbl val="0"/>
      </c:catAx>
      <c:valAx>
        <c:axId val="1337811695"/>
        <c:scaling>
          <c:orientation val="minMax"/>
          <c:min val="0"/>
        </c:scaling>
        <c:delete val="1"/>
        <c:axPos val="l"/>
        <c:numFmt formatCode="0.00%" sourceLinked="1"/>
        <c:majorTickMark val="none"/>
        <c:minorTickMark val="none"/>
        <c:tickLblPos val="nextTo"/>
        <c:crossAx val="133782833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10.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330" kern="1200"/>
  </cs:chartArea>
  <cs:dataLabel>
    <cs:lnRef idx="0"/>
    <cs:fillRef idx="0"/>
    <cs:effectRef idx="0"/>
    <cs:fontRef idx="minor">
      <a:schemeClr val="lt1"/>
    </cs:fontRef>
    <cs:spPr/>
    <cs:defRPr sz="133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33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6.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31">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8.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9.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defRPr sz="1197"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330" kern="1200"/>
  </cs:chartArea>
  <cs:dataLabel>
    <cs:lnRef idx="0"/>
    <cs:fillRef idx="0"/>
    <cs:effectRef idx="0"/>
    <cs:fontRef idx="minor">
      <a:schemeClr val="lt1"/>
    </cs:fontRef>
    <cs:spPr/>
    <cs:defRPr sz="133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33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1197"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20CB69-6A37-4A1F-A2CB-6CE3762FAB1C}"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4A89A634-E3D2-483B-BBEA-4C8916FDC1B2}">
      <dgm:prSet/>
      <dgm:spPr/>
      <dgm:t>
        <a:bodyPr/>
        <a:lstStyle/>
        <a:p>
          <a:pPr>
            <a:lnSpc>
              <a:spcPct val="100000"/>
            </a:lnSpc>
          </a:pPr>
          <a:r>
            <a:rPr lang="en-US" b="0" i="0"/>
            <a:t>Screening, eligibility determination and assessment tools and processes</a:t>
          </a:r>
          <a:endParaRPr lang="en-US"/>
        </a:p>
      </dgm:t>
    </dgm:pt>
    <dgm:pt modelId="{7F89CA7D-C455-41CA-A588-AE29BB2778AF}" type="parTrans" cxnId="{34968B04-E561-4E94-8B72-20F33F09B2C5}">
      <dgm:prSet/>
      <dgm:spPr/>
      <dgm:t>
        <a:bodyPr/>
        <a:lstStyle/>
        <a:p>
          <a:endParaRPr lang="en-US"/>
        </a:p>
      </dgm:t>
    </dgm:pt>
    <dgm:pt modelId="{21A80213-7DA3-4E67-B7B9-9F910DBEF678}" type="sibTrans" cxnId="{34968B04-E561-4E94-8B72-20F33F09B2C5}">
      <dgm:prSet/>
      <dgm:spPr/>
      <dgm:t>
        <a:bodyPr/>
        <a:lstStyle/>
        <a:p>
          <a:pPr>
            <a:lnSpc>
              <a:spcPct val="100000"/>
            </a:lnSpc>
          </a:pPr>
          <a:endParaRPr lang="en-US"/>
        </a:p>
      </dgm:t>
    </dgm:pt>
    <dgm:pt modelId="{52376E0B-2732-4D64-A70B-DBB030311D7C}">
      <dgm:prSet/>
      <dgm:spPr/>
      <dgm:t>
        <a:bodyPr/>
        <a:lstStyle/>
        <a:p>
          <a:pPr>
            <a:lnSpc>
              <a:spcPct val="100000"/>
            </a:lnSpc>
          </a:pPr>
          <a:r>
            <a:rPr lang="en-US" b="0" i="0"/>
            <a:t>Evidence-based service delivery</a:t>
          </a:r>
          <a:endParaRPr lang="en-US"/>
        </a:p>
      </dgm:t>
    </dgm:pt>
    <dgm:pt modelId="{466C0EC1-6E95-417E-BA9D-5DFDDEFF5B3E}" type="parTrans" cxnId="{33B6C3C1-7348-405E-88F6-FDB1E730FDB4}">
      <dgm:prSet/>
      <dgm:spPr/>
      <dgm:t>
        <a:bodyPr/>
        <a:lstStyle/>
        <a:p>
          <a:endParaRPr lang="en-US"/>
        </a:p>
      </dgm:t>
    </dgm:pt>
    <dgm:pt modelId="{E473E4CA-D4C7-4CC2-BDC8-63CEA2CFACE8}" type="sibTrans" cxnId="{33B6C3C1-7348-405E-88F6-FDB1E730FDB4}">
      <dgm:prSet/>
      <dgm:spPr/>
      <dgm:t>
        <a:bodyPr/>
        <a:lstStyle/>
        <a:p>
          <a:pPr>
            <a:lnSpc>
              <a:spcPct val="100000"/>
            </a:lnSpc>
          </a:pPr>
          <a:endParaRPr lang="en-US"/>
        </a:p>
      </dgm:t>
    </dgm:pt>
    <dgm:pt modelId="{31D6A46A-5B03-4BDD-A0D4-47082583F14D}">
      <dgm:prSet/>
      <dgm:spPr/>
      <dgm:t>
        <a:bodyPr/>
        <a:lstStyle/>
        <a:p>
          <a:pPr>
            <a:lnSpc>
              <a:spcPct val="100000"/>
            </a:lnSpc>
          </a:pPr>
          <a:r>
            <a:rPr lang="en-US" b="0" i="0"/>
            <a:t>Workforce</a:t>
          </a:r>
          <a:endParaRPr lang="en-US"/>
        </a:p>
      </dgm:t>
    </dgm:pt>
    <dgm:pt modelId="{39F9C7BB-9F8D-4DE7-BC2E-075382D061A1}" type="parTrans" cxnId="{68EEE334-1DC8-4FC0-805D-38BBAC2D726F}">
      <dgm:prSet/>
      <dgm:spPr/>
      <dgm:t>
        <a:bodyPr/>
        <a:lstStyle/>
        <a:p>
          <a:endParaRPr lang="en-US"/>
        </a:p>
      </dgm:t>
    </dgm:pt>
    <dgm:pt modelId="{465B9F92-6543-42D9-A36C-5E049CDD97B0}" type="sibTrans" cxnId="{68EEE334-1DC8-4FC0-805D-38BBAC2D726F}">
      <dgm:prSet/>
      <dgm:spPr/>
      <dgm:t>
        <a:bodyPr/>
        <a:lstStyle/>
        <a:p>
          <a:pPr>
            <a:lnSpc>
              <a:spcPct val="100000"/>
            </a:lnSpc>
          </a:pPr>
          <a:endParaRPr lang="en-US"/>
        </a:p>
      </dgm:t>
    </dgm:pt>
    <dgm:pt modelId="{E8C9358D-02ED-4DAB-AD08-3ACD17CB77AA}">
      <dgm:prSet/>
      <dgm:spPr/>
      <dgm:t>
        <a:bodyPr/>
        <a:lstStyle/>
        <a:p>
          <a:pPr>
            <a:lnSpc>
              <a:spcPct val="100000"/>
            </a:lnSpc>
          </a:pPr>
          <a:r>
            <a:rPr lang="en-US" b="0" i="0"/>
            <a:t>Data</a:t>
          </a:r>
          <a:endParaRPr lang="en-US"/>
        </a:p>
      </dgm:t>
    </dgm:pt>
    <dgm:pt modelId="{DA902F29-818B-4B49-9397-D2DFEA178F49}" type="parTrans" cxnId="{FCB153D8-5F4D-4C2E-AA36-F114D97599DF}">
      <dgm:prSet/>
      <dgm:spPr/>
      <dgm:t>
        <a:bodyPr/>
        <a:lstStyle/>
        <a:p>
          <a:endParaRPr lang="en-US"/>
        </a:p>
      </dgm:t>
    </dgm:pt>
    <dgm:pt modelId="{32540F1C-ED1F-4187-B03F-C4869D1ECCD3}" type="sibTrans" cxnId="{FCB153D8-5F4D-4C2E-AA36-F114D97599DF}">
      <dgm:prSet/>
      <dgm:spPr/>
      <dgm:t>
        <a:bodyPr/>
        <a:lstStyle/>
        <a:p>
          <a:endParaRPr lang="en-US"/>
        </a:p>
      </dgm:t>
    </dgm:pt>
    <dgm:pt modelId="{581AC789-716C-45CC-8772-3226530AEE4E}" type="pres">
      <dgm:prSet presAssocID="{D920CB69-6A37-4A1F-A2CB-6CE3762FAB1C}" presName="root" presStyleCnt="0">
        <dgm:presLayoutVars>
          <dgm:dir/>
          <dgm:resizeHandles val="exact"/>
        </dgm:presLayoutVars>
      </dgm:prSet>
      <dgm:spPr/>
    </dgm:pt>
    <dgm:pt modelId="{B8F26931-79C9-40CF-A751-575D6C03B96A}" type="pres">
      <dgm:prSet presAssocID="{D920CB69-6A37-4A1F-A2CB-6CE3762FAB1C}" presName="container" presStyleCnt="0">
        <dgm:presLayoutVars>
          <dgm:dir/>
          <dgm:resizeHandles val="exact"/>
        </dgm:presLayoutVars>
      </dgm:prSet>
      <dgm:spPr/>
    </dgm:pt>
    <dgm:pt modelId="{D2F42C5C-8B8C-40D9-84D1-E89F91167CC0}" type="pres">
      <dgm:prSet presAssocID="{4A89A634-E3D2-483B-BBEA-4C8916FDC1B2}" presName="compNode" presStyleCnt="0"/>
      <dgm:spPr/>
    </dgm:pt>
    <dgm:pt modelId="{EF75A2A7-90D6-4169-ACE0-9DCCA1F19CFF}" type="pres">
      <dgm:prSet presAssocID="{4A89A634-E3D2-483B-BBEA-4C8916FDC1B2}" presName="iconBgRect" presStyleLbl="bgShp" presStyleIdx="0" presStyleCnt="4"/>
      <dgm:spPr/>
    </dgm:pt>
    <dgm:pt modelId="{460E556B-09E9-4558-A544-CCCACFACD662}" type="pres">
      <dgm:prSet presAssocID="{4A89A634-E3D2-483B-BBEA-4C8916FDC1B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heck List"/>
        </a:ext>
      </dgm:extLst>
    </dgm:pt>
    <dgm:pt modelId="{14F27B51-7F7D-4FF5-A6A9-1FE0B769A1AD}" type="pres">
      <dgm:prSet presAssocID="{4A89A634-E3D2-483B-BBEA-4C8916FDC1B2}" presName="spaceRect" presStyleCnt="0"/>
      <dgm:spPr/>
    </dgm:pt>
    <dgm:pt modelId="{0850A031-EAA2-4200-B364-11874A89CA43}" type="pres">
      <dgm:prSet presAssocID="{4A89A634-E3D2-483B-BBEA-4C8916FDC1B2}" presName="textRect" presStyleLbl="revTx" presStyleIdx="0" presStyleCnt="4">
        <dgm:presLayoutVars>
          <dgm:chMax val="1"/>
          <dgm:chPref val="1"/>
        </dgm:presLayoutVars>
      </dgm:prSet>
      <dgm:spPr/>
    </dgm:pt>
    <dgm:pt modelId="{1006AD22-9B54-4B1E-9FA5-CF91B0E1093A}" type="pres">
      <dgm:prSet presAssocID="{21A80213-7DA3-4E67-B7B9-9F910DBEF678}" presName="sibTrans" presStyleLbl="sibTrans2D1" presStyleIdx="0" presStyleCnt="0"/>
      <dgm:spPr/>
    </dgm:pt>
    <dgm:pt modelId="{29042F19-1C14-4A5F-B41B-C99D9442BE48}" type="pres">
      <dgm:prSet presAssocID="{52376E0B-2732-4D64-A70B-DBB030311D7C}" presName="compNode" presStyleCnt="0"/>
      <dgm:spPr/>
    </dgm:pt>
    <dgm:pt modelId="{3484502D-29B9-4245-AC7B-2BE04208407F}" type="pres">
      <dgm:prSet presAssocID="{52376E0B-2732-4D64-A70B-DBB030311D7C}" presName="iconBgRect" presStyleLbl="bgShp" presStyleIdx="1" presStyleCnt="4"/>
      <dgm:spPr/>
    </dgm:pt>
    <dgm:pt modelId="{8E494094-5151-4A3C-A609-C124788BEC7D}" type="pres">
      <dgm:prSet presAssocID="{52376E0B-2732-4D64-A70B-DBB030311D7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all center"/>
        </a:ext>
      </dgm:extLst>
    </dgm:pt>
    <dgm:pt modelId="{C6F7CAF2-2F7E-412C-9F0D-8861A7006026}" type="pres">
      <dgm:prSet presAssocID="{52376E0B-2732-4D64-A70B-DBB030311D7C}" presName="spaceRect" presStyleCnt="0"/>
      <dgm:spPr/>
    </dgm:pt>
    <dgm:pt modelId="{907BABD5-0037-4B9D-BE90-56499A0C8AEE}" type="pres">
      <dgm:prSet presAssocID="{52376E0B-2732-4D64-A70B-DBB030311D7C}" presName="textRect" presStyleLbl="revTx" presStyleIdx="1" presStyleCnt="4">
        <dgm:presLayoutVars>
          <dgm:chMax val="1"/>
          <dgm:chPref val="1"/>
        </dgm:presLayoutVars>
      </dgm:prSet>
      <dgm:spPr/>
    </dgm:pt>
    <dgm:pt modelId="{EF42DE7E-49ED-4713-ACBD-9E5FC020A9FD}" type="pres">
      <dgm:prSet presAssocID="{E473E4CA-D4C7-4CC2-BDC8-63CEA2CFACE8}" presName="sibTrans" presStyleLbl="sibTrans2D1" presStyleIdx="0" presStyleCnt="0"/>
      <dgm:spPr/>
    </dgm:pt>
    <dgm:pt modelId="{22E9A4B2-3971-44DC-9EA4-5247BA202F3E}" type="pres">
      <dgm:prSet presAssocID="{31D6A46A-5B03-4BDD-A0D4-47082583F14D}" presName="compNode" presStyleCnt="0"/>
      <dgm:spPr/>
    </dgm:pt>
    <dgm:pt modelId="{C9AFB8EC-1E45-430E-80F6-42CC77994B59}" type="pres">
      <dgm:prSet presAssocID="{31D6A46A-5B03-4BDD-A0D4-47082583F14D}" presName="iconBgRect" presStyleLbl="bgShp" presStyleIdx="2" presStyleCnt="4"/>
      <dgm:spPr/>
    </dgm:pt>
    <dgm:pt modelId="{AF23956A-22E2-4731-B101-A78694A61174}" type="pres">
      <dgm:prSet presAssocID="{31D6A46A-5B03-4BDD-A0D4-47082583F14D}"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Users"/>
        </a:ext>
      </dgm:extLst>
    </dgm:pt>
    <dgm:pt modelId="{C7D9E369-518C-4FD5-84AE-E170BB58DF98}" type="pres">
      <dgm:prSet presAssocID="{31D6A46A-5B03-4BDD-A0D4-47082583F14D}" presName="spaceRect" presStyleCnt="0"/>
      <dgm:spPr/>
    </dgm:pt>
    <dgm:pt modelId="{85AD78CF-BE26-4905-89BD-0CDBCFA71BC4}" type="pres">
      <dgm:prSet presAssocID="{31D6A46A-5B03-4BDD-A0D4-47082583F14D}" presName="textRect" presStyleLbl="revTx" presStyleIdx="2" presStyleCnt="4">
        <dgm:presLayoutVars>
          <dgm:chMax val="1"/>
          <dgm:chPref val="1"/>
        </dgm:presLayoutVars>
      </dgm:prSet>
      <dgm:spPr/>
    </dgm:pt>
    <dgm:pt modelId="{923B8BCD-57AA-4D53-BF42-FA4264BC1E59}" type="pres">
      <dgm:prSet presAssocID="{465B9F92-6543-42D9-A36C-5E049CDD97B0}" presName="sibTrans" presStyleLbl="sibTrans2D1" presStyleIdx="0" presStyleCnt="0"/>
      <dgm:spPr/>
    </dgm:pt>
    <dgm:pt modelId="{E2AEDC41-C1FF-445A-B905-E40A6BD4F4CB}" type="pres">
      <dgm:prSet presAssocID="{E8C9358D-02ED-4DAB-AD08-3ACD17CB77AA}" presName="compNode" presStyleCnt="0"/>
      <dgm:spPr/>
    </dgm:pt>
    <dgm:pt modelId="{C3771F38-0122-42F6-8EAF-D5A1C5B95362}" type="pres">
      <dgm:prSet presAssocID="{E8C9358D-02ED-4DAB-AD08-3ACD17CB77AA}" presName="iconBgRect" presStyleLbl="bgShp" presStyleIdx="3" presStyleCnt="4"/>
      <dgm:spPr/>
    </dgm:pt>
    <dgm:pt modelId="{0BD61F28-BA13-4FA0-AC26-A1906A0159A5}" type="pres">
      <dgm:prSet presAssocID="{E8C9358D-02ED-4DAB-AD08-3ACD17CB77AA}"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ar chart"/>
        </a:ext>
      </dgm:extLst>
    </dgm:pt>
    <dgm:pt modelId="{9EA74192-E652-4A34-A93C-2F1C7D10A49A}" type="pres">
      <dgm:prSet presAssocID="{E8C9358D-02ED-4DAB-AD08-3ACD17CB77AA}" presName="spaceRect" presStyleCnt="0"/>
      <dgm:spPr/>
    </dgm:pt>
    <dgm:pt modelId="{B7EEF2C6-43FE-4E5B-856D-C42C1F4CD156}" type="pres">
      <dgm:prSet presAssocID="{E8C9358D-02ED-4DAB-AD08-3ACD17CB77AA}" presName="textRect" presStyleLbl="revTx" presStyleIdx="3" presStyleCnt="4">
        <dgm:presLayoutVars>
          <dgm:chMax val="1"/>
          <dgm:chPref val="1"/>
        </dgm:presLayoutVars>
      </dgm:prSet>
      <dgm:spPr/>
    </dgm:pt>
  </dgm:ptLst>
  <dgm:cxnLst>
    <dgm:cxn modelId="{34968B04-E561-4E94-8B72-20F33F09B2C5}" srcId="{D920CB69-6A37-4A1F-A2CB-6CE3762FAB1C}" destId="{4A89A634-E3D2-483B-BBEA-4C8916FDC1B2}" srcOrd="0" destOrd="0" parTransId="{7F89CA7D-C455-41CA-A588-AE29BB2778AF}" sibTransId="{21A80213-7DA3-4E67-B7B9-9F910DBEF678}"/>
    <dgm:cxn modelId="{B0F2802B-E1B9-4AB0-85C4-8579DFE4E9EE}" type="presOf" srcId="{D920CB69-6A37-4A1F-A2CB-6CE3762FAB1C}" destId="{581AC789-716C-45CC-8772-3226530AEE4E}" srcOrd="0" destOrd="0" presId="urn:microsoft.com/office/officeart/2018/2/layout/IconCircleList"/>
    <dgm:cxn modelId="{68EEE334-1DC8-4FC0-805D-38BBAC2D726F}" srcId="{D920CB69-6A37-4A1F-A2CB-6CE3762FAB1C}" destId="{31D6A46A-5B03-4BDD-A0D4-47082583F14D}" srcOrd="2" destOrd="0" parTransId="{39F9C7BB-9F8D-4DE7-BC2E-075382D061A1}" sibTransId="{465B9F92-6543-42D9-A36C-5E049CDD97B0}"/>
    <dgm:cxn modelId="{D734DD37-74AE-422B-90D1-EC080E0C3694}" type="presOf" srcId="{31D6A46A-5B03-4BDD-A0D4-47082583F14D}" destId="{85AD78CF-BE26-4905-89BD-0CDBCFA71BC4}" srcOrd="0" destOrd="0" presId="urn:microsoft.com/office/officeart/2018/2/layout/IconCircleList"/>
    <dgm:cxn modelId="{BBEE7F38-3282-4C3B-ADE0-3E153989F820}" type="presOf" srcId="{E473E4CA-D4C7-4CC2-BDC8-63CEA2CFACE8}" destId="{EF42DE7E-49ED-4713-ACBD-9E5FC020A9FD}" srcOrd="0" destOrd="0" presId="urn:microsoft.com/office/officeart/2018/2/layout/IconCircleList"/>
    <dgm:cxn modelId="{CF02A377-9353-4774-8F05-5974BA8AA63B}" type="presOf" srcId="{52376E0B-2732-4D64-A70B-DBB030311D7C}" destId="{907BABD5-0037-4B9D-BE90-56499A0C8AEE}" srcOrd="0" destOrd="0" presId="urn:microsoft.com/office/officeart/2018/2/layout/IconCircleList"/>
    <dgm:cxn modelId="{B7161579-D849-4F03-829D-410E7A298447}" type="presOf" srcId="{465B9F92-6543-42D9-A36C-5E049CDD97B0}" destId="{923B8BCD-57AA-4D53-BF42-FA4264BC1E59}" srcOrd="0" destOrd="0" presId="urn:microsoft.com/office/officeart/2018/2/layout/IconCircleList"/>
    <dgm:cxn modelId="{B8ECF47A-66BE-48E1-8F12-9F5FF716F5D3}" type="presOf" srcId="{E8C9358D-02ED-4DAB-AD08-3ACD17CB77AA}" destId="{B7EEF2C6-43FE-4E5B-856D-C42C1F4CD156}" srcOrd="0" destOrd="0" presId="urn:microsoft.com/office/officeart/2018/2/layout/IconCircleList"/>
    <dgm:cxn modelId="{737AF095-FC23-404B-AC84-9DA90EFAC936}" type="presOf" srcId="{21A80213-7DA3-4E67-B7B9-9F910DBEF678}" destId="{1006AD22-9B54-4B1E-9FA5-CF91B0E1093A}" srcOrd="0" destOrd="0" presId="urn:microsoft.com/office/officeart/2018/2/layout/IconCircleList"/>
    <dgm:cxn modelId="{C473ACBA-081A-4BD1-89E2-5B1BB8107DCB}" type="presOf" srcId="{4A89A634-E3D2-483B-BBEA-4C8916FDC1B2}" destId="{0850A031-EAA2-4200-B364-11874A89CA43}" srcOrd="0" destOrd="0" presId="urn:microsoft.com/office/officeart/2018/2/layout/IconCircleList"/>
    <dgm:cxn modelId="{33B6C3C1-7348-405E-88F6-FDB1E730FDB4}" srcId="{D920CB69-6A37-4A1F-A2CB-6CE3762FAB1C}" destId="{52376E0B-2732-4D64-A70B-DBB030311D7C}" srcOrd="1" destOrd="0" parTransId="{466C0EC1-6E95-417E-BA9D-5DFDDEFF5B3E}" sibTransId="{E473E4CA-D4C7-4CC2-BDC8-63CEA2CFACE8}"/>
    <dgm:cxn modelId="{FCB153D8-5F4D-4C2E-AA36-F114D97599DF}" srcId="{D920CB69-6A37-4A1F-A2CB-6CE3762FAB1C}" destId="{E8C9358D-02ED-4DAB-AD08-3ACD17CB77AA}" srcOrd="3" destOrd="0" parTransId="{DA902F29-818B-4B49-9397-D2DFEA178F49}" sibTransId="{32540F1C-ED1F-4187-B03F-C4869D1ECCD3}"/>
    <dgm:cxn modelId="{5354A780-CEF2-4C62-ACC6-6A14714E6FF0}" type="presParOf" srcId="{581AC789-716C-45CC-8772-3226530AEE4E}" destId="{B8F26931-79C9-40CF-A751-575D6C03B96A}" srcOrd="0" destOrd="0" presId="urn:microsoft.com/office/officeart/2018/2/layout/IconCircleList"/>
    <dgm:cxn modelId="{7F0E253F-F910-473C-9F18-4DB0E3372B61}" type="presParOf" srcId="{B8F26931-79C9-40CF-A751-575D6C03B96A}" destId="{D2F42C5C-8B8C-40D9-84D1-E89F91167CC0}" srcOrd="0" destOrd="0" presId="urn:microsoft.com/office/officeart/2018/2/layout/IconCircleList"/>
    <dgm:cxn modelId="{72D14835-17AA-410B-9896-77F93B2018A4}" type="presParOf" srcId="{D2F42C5C-8B8C-40D9-84D1-E89F91167CC0}" destId="{EF75A2A7-90D6-4169-ACE0-9DCCA1F19CFF}" srcOrd="0" destOrd="0" presId="urn:microsoft.com/office/officeart/2018/2/layout/IconCircleList"/>
    <dgm:cxn modelId="{80347AFB-F4D6-49FC-AF9A-47EF0004DA0C}" type="presParOf" srcId="{D2F42C5C-8B8C-40D9-84D1-E89F91167CC0}" destId="{460E556B-09E9-4558-A544-CCCACFACD662}" srcOrd="1" destOrd="0" presId="urn:microsoft.com/office/officeart/2018/2/layout/IconCircleList"/>
    <dgm:cxn modelId="{D2060A51-D2D3-461A-9303-614BD0EA76D5}" type="presParOf" srcId="{D2F42C5C-8B8C-40D9-84D1-E89F91167CC0}" destId="{14F27B51-7F7D-4FF5-A6A9-1FE0B769A1AD}" srcOrd="2" destOrd="0" presId="urn:microsoft.com/office/officeart/2018/2/layout/IconCircleList"/>
    <dgm:cxn modelId="{7E222A6D-C1A8-47A2-9C47-7936A3CD6C46}" type="presParOf" srcId="{D2F42C5C-8B8C-40D9-84D1-E89F91167CC0}" destId="{0850A031-EAA2-4200-B364-11874A89CA43}" srcOrd="3" destOrd="0" presId="urn:microsoft.com/office/officeart/2018/2/layout/IconCircleList"/>
    <dgm:cxn modelId="{778C7A92-4462-42CB-A302-F0063110DFD0}" type="presParOf" srcId="{B8F26931-79C9-40CF-A751-575D6C03B96A}" destId="{1006AD22-9B54-4B1E-9FA5-CF91B0E1093A}" srcOrd="1" destOrd="0" presId="urn:microsoft.com/office/officeart/2018/2/layout/IconCircleList"/>
    <dgm:cxn modelId="{4FC6ED0B-1B16-403E-873F-705CBEE8FDC8}" type="presParOf" srcId="{B8F26931-79C9-40CF-A751-575D6C03B96A}" destId="{29042F19-1C14-4A5F-B41B-C99D9442BE48}" srcOrd="2" destOrd="0" presId="urn:microsoft.com/office/officeart/2018/2/layout/IconCircleList"/>
    <dgm:cxn modelId="{9BC71A25-14DA-49E7-9E0D-28EB1F217A3D}" type="presParOf" srcId="{29042F19-1C14-4A5F-B41B-C99D9442BE48}" destId="{3484502D-29B9-4245-AC7B-2BE04208407F}" srcOrd="0" destOrd="0" presId="urn:microsoft.com/office/officeart/2018/2/layout/IconCircleList"/>
    <dgm:cxn modelId="{9D9B49CF-C0FE-4D49-8616-11591CCB3DA4}" type="presParOf" srcId="{29042F19-1C14-4A5F-B41B-C99D9442BE48}" destId="{8E494094-5151-4A3C-A609-C124788BEC7D}" srcOrd="1" destOrd="0" presId="urn:microsoft.com/office/officeart/2018/2/layout/IconCircleList"/>
    <dgm:cxn modelId="{264C4084-4862-4AA6-96A0-25678AB7E3B9}" type="presParOf" srcId="{29042F19-1C14-4A5F-B41B-C99D9442BE48}" destId="{C6F7CAF2-2F7E-412C-9F0D-8861A7006026}" srcOrd="2" destOrd="0" presId="urn:microsoft.com/office/officeart/2018/2/layout/IconCircleList"/>
    <dgm:cxn modelId="{704E5751-1B61-44FF-9F49-E9728689217A}" type="presParOf" srcId="{29042F19-1C14-4A5F-B41B-C99D9442BE48}" destId="{907BABD5-0037-4B9D-BE90-56499A0C8AEE}" srcOrd="3" destOrd="0" presId="urn:microsoft.com/office/officeart/2018/2/layout/IconCircleList"/>
    <dgm:cxn modelId="{0CA04D88-3AEE-4460-B0B4-5197DBE1C9C4}" type="presParOf" srcId="{B8F26931-79C9-40CF-A751-575D6C03B96A}" destId="{EF42DE7E-49ED-4713-ACBD-9E5FC020A9FD}" srcOrd="3" destOrd="0" presId="urn:microsoft.com/office/officeart/2018/2/layout/IconCircleList"/>
    <dgm:cxn modelId="{0764C3B1-6E0E-4B83-B6B4-FA9B3B6A905E}" type="presParOf" srcId="{B8F26931-79C9-40CF-A751-575D6C03B96A}" destId="{22E9A4B2-3971-44DC-9EA4-5247BA202F3E}" srcOrd="4" destOrd="0" presId="urn:microsoft.com/office/officeart/2018/2/layout/IconCircleList"/>
    <dgm:cxn modelId="{5CBC828D-B9DA-4907-B3E8-8B72A75D13F4}" type="presParOf" srcId="{22E9A4B2-3971-44DC-9EA4-5247BA202F3E}" destId="{C9AFB8EC-1E45-430E-80F6-42CC77994B59}" srcOrd="0" destOrd="0" presId="urn:microsoft.com/office/officeart/2018/2/layout/IconCircleList"/>
    <dgm:cxn modelId="{5F0928B0-115B-4BA0-8144-B0FD69BD8480}" type="presParOf" srcId="{22E9A4B2-3971-44DC-9EA4-5247BA202F3E}" destId="{AF23956A-22E2-4731-B101-A78694A61174}" srcOrd="1" destOrd="0" presId="urn:microsoft.com/office/officeart/2018/2/layout/IconCircleList"/>
    <dgm:cxn modelId="{9C1A59A4-F58D-46DE-90D0-2DA0B3091223}" type="presParOf" srcId="{22E9A4B2-3971-44DC-9EA4-5247BA202F3E}" destId="{C7D9E369-518C-4FD5-84AE-E170BB58DF98}" srcOrd="2" destOrd="0" presId="urn:microsoft.com/office/officeart/2018/2/layout/IconCircleList"/>
    <dgm:cxn modelId="{71233D5A-940E-4113-924D-9C37BCCC44FA}" type="presParOf" srcId="{22E9A4B2-3971-44DC-9EA4-5247BA202F3E}" destId="{85AD78CF-BE26-4905-89BD-0CDBCFA71BC4}" srcOrd="3" destOrd="0" presId="urn:microsoft.com/office/officeart/2018/2/layout/IconCircleList"/>
    <dgm:cxn modelId="{719EB75C-1D34-4BE6-BBFD-AC1CDE50AD3A}" type="presParOf" srcId="{B8F26931-79C9-40CF-A751-575D6C03B96A}" destId="{923B8BCD-57AA-4D53-BF42-FA4264BC1E59}" srcOrd="5" destOrd="0" presId="urn:microsoft.com/office/officeart/2018/2/layout/IconCircleList"/>
    <dgm:cxn modelId="{4F0EC4AF-4F86-402F-B29B-3619374B9AA8}" type="presParOf" srcId="{B8F26931-79C9-40CF-A751-575D6C03B96A}" destId="{E2AEDC41-C1FF-445A-B905-E40A6BD4F4CB}" srcOrd="6" destOrd="0" presId="urn:microsoft.com/office/officeart/2018/2/layout/IconCircleList"/>
    <dgm:cxn modelId="{F5CEBE47-3B40-4EF4-A8A0-E393C64E2785}" type="presParOf" srcId="{E2AEDC41-C1FF-445A-B905-E40A6BD4F4CB}" destId="{C3771F38-0122-42F6-8EAF-D5A1C5B95362}" srcOrd="0" destOrd="0" presId="urn:microsoft.com/office/officeart/2018/2/layout/IconCircleList"/>
    <dgm:cxn modelId="{C0C60FF2-DE03-4A32-81D7-4FC278A5ADCF}" type="presParOf" srcId="{E2AEDC41-C1FF-445A-B905-E40A6BD4F4CB}" destId="{0BD61F28-BA13-4FA0-AC26-A1906A0159A5}" srcOrd="1" destOrd="0" presId="urn:microsoft.com/office/officeart/2018/2/layout/IconCircleList"/>
    <dgm:cxn modelId="{3853DE33-0F3A-40DD-B678-23C41C327FAE}" type="presParOf" srcId="{E2AEDC41-C1FF-445A-B905-E40A6BD4F4CB}" destId="{9EA74192-E652-4A34-A93C-2F1C7D10A49A}" srcOrd="2" destOrd="0" presId="urn:microsoft.com/office/officeart/2018/2/layout/IconCircleList"/>
    <dgm:cxn modelId="{644A87BB-3D00-417E-8221-70AED68CBD62}" type="presParOf" srcId="{E2AEDC41-C1FF-445A-B905-E40A6BD4F4CB}" destId="{B7EEF2C6-43FE-4E5B-856D-C42C1F4CD156}"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3B24C9C-D3C6-4366-BCFC-C6B8851C7351}" type="doc">
      <dgm:prSet loTypeId="urn:microsoft.com/office/officeart/2008/layout/LinedList" loCatId="list" qsTypeId="urn:microsoft.com/office/officeart/2005/8/quickstyle/simple1" qsCatId="simple" csTypeId="urn:microsoft.com/office/officeart/2005/8/colors/accent0_3" csCatId="mainScheme"/>
      <dgm:spPr/>
      <dgm:t>
        <a:bodyPr/>
        <a:lstStyle/>
        <a:p>
          <a:endParaRPr lang="en-US"/>
        </a:p>
      </dgm:t>
    </dgm:pt>
    <dgm:pt modelId="{FD6B4DB0-1D69-4DDA-B862-474A83DC168F}">
      <dgm:prSet/>
      <dgm:spPr/>
      <dgm:t>
        <a:bodyPr/>
        <a:lstStyle/>
        <a:p>
          <a:pPr rtl="0"/>
          <a:r>
            <a:rPr lang="en-US" b="1" dirty="0"/>
            <a:t>Social-emotional screening tool</a:t>
          </a:r>
          <a:r>
            <a:rPr lang="en-US" b="1" dirty="0">
              <a:latin typeface="Raleway Light"/>
            </a:rPr>
            <a:t> - </a:t>
          </a:r>
          <a:r>
            <a:rPr lang="en-US" b="1" dirty="0">
              <a:highlight>
                <a:srgbClr val="FFFF00"/>
              </a:highlight>
              <a:latin typeface="Raleway Light"/>
            </a:rPr>
            <a:t>COMPLETED</a:t>
          </a:r>
          <a:endParaRPr lang="en-US" b="1" dirty="0">
            <a:highlight>
              <a:srgbClr val="FFFF00"/>
            </a:highlight>
          </a:endParaRPr>
        </a:p>
      </dgm:t>
    </dgm:pt>
    <dgm:pt modelId="{C6321D40-6AE0-4FC6-B38A-43A2392D19E7}" type="parTrans" cxnId="{1808CA32-C802-4D64-BC5E-668265581450}">
      <dgm:prSet/>
      <dgm:spPr/>
      <dgm:t>
        <a:bodyPr/>
        <a:lstStyle/>
        <a:p>
          <a:endParaRPr lang="en-US" sz="1600" b="1"/>
        </a:p>
      </dgm:t>
    </dgm:pt>
    <dgm:pt modelId="{BCB9AFC5-3B18-4B43-8C2E-CBD1B71E4D6F}" type="sibTrans" cxnId="{1808CA32-C802-4D64-BC5E-668265581450}">
      <dgm:prSet/>
      <dgm:spPr/>
      <dgm:t>
        <a:bodyPr/>
        <a:lstStyle/>
        <a:p>
          <a:endParaRPr lang="en-US" b="1"/>
        </a:p>
      </dgm:t>
    </dgm:pt>
    <dgm:pt modelId="{9A1B94AC-E392-4B38-8A18-347CB173032C}">
      <dgm:prSet/>
      <dgm:spPr/>
      <dgm:t>
        <a:bodyPr/>
        <a:lstStyle/>
        <a:p>
          <a:pPr rtl="0"/>
          <a:r>
            <a:rPr lang="en-US" b="1" dirty="0"/>
            <a:t>Assessment tool</a:t>
          </a:r>
          <a:r>
            <a:rPr lang="en-US" b="1" dirty="0">
              <a:latin typeface="Raleway Light"/>
            </a:rPr>
            <a:t> - </a:t>
          </a:r>
          <a:r>
            <a:rPr lang="en-US" b="1" dirty="0">
              <a:highlight>
                <a:srgbClr val="FFFF00"/>
              </a:highlight>
              <a:latin typeface="Raleway Light"/>
            </a:rPr>
            <a:t>COMPLETED</a:t>
          </a:r>
          <a:endParaRPr lang="en-US" b="1" dirty="0">
            <a:highlight>
              <a:srgbClr val="FFFF00"/>
            </a:highlight>
          </a:endParaRPr>
        </a:p>
      </dgm:t>
    </dgm:pt>
    <dgm:pt modelId="{04E6319F-8A95-4F0F-808D-CD38E28774CB}" type="parTrans" cxnId="{630A5F45-7D3B-4DB0-9A42-6EB2B7D8A19F}">
      <dgm:prSet/>
      <dgm:spPr/>
      <dgm:t>
        <a:bodyPr/>
        <a:lstStyle/>
        <a:p>
          <a:endParaRPr lang="en-US" sz="1600" b="1"/>
        </a:p>
      </dgm:t>
    </dgm:pt>
    <dgm:pt modelId="{8F24C896-FAFE-4911-BB50-E3DEFF301869}" type="sibTrans" cxnId="{630A5F45-7D3B-4DB0-9A42-6EB2B7D8A19F}">
      <dgm:prSet/>
      <dgm:spPr/>
      <dgm:t>
        <a:bodyPr/>
        <a:lstStyle/>
        <a:p>
          <a:endParaRPr lang="en-US" b="1"/>
        </a:p>
      </dgm:t>
    </dgm:pt>
    <dgm:pt modelId="{D679CA40-2917-4103-80C4-5E4C902B3334}">
      <dgm:prSet/>
      <dgm:spPr/>
      <dgm:t>
        <a:bodyPr/>
        <a:lstStyle/>
        <a:p>
          <a:pPr rtl="0"/>
          <a:r>
            <a:rPr lang="en-US" b="1" dirty="0"/>
            <a:t>Team members</a:t>
          </a:r>
          <a:r>
            <a:rPr lang="en-US" b="1" dirty="0">
              <a:latin typeface="Raleway Light"/>
            </a:rPr>
            <a:t> - </a:t>
          </a:r>
          <a:r>
            <a:rPr lang="en-US" b="1" dirty="0">
              <a:highlight>
                <a:srgbClr val="FFFF00"/>
              </a:highlight>
              <a:latin typeface="Raleway Light"/>
            </a:rPr>
            <a:t>COMPLETED</a:t>
          </a:r>
          <a:endParaRPr lang="en-US" b="1" dirty="0">
            <a:highlight>
              <a:srgbClr val="FFFF00"/>
            </a:highlight>
          </a:endParaRPr>
        </a:p>
      </dgm:t>
    </dgm:pt>
    <dgm:pt modelId="{94E7DDE6-8AEC-4A1C-B981-AE4B00B896D8}" type="parTrans" cxnId="{428FCC7B-D4AC-426F-8D1E-54F1A3213C51}">
      <dgm:prSet/>
      <dgm:spPr/>
      <dgm:t>
        <a:bodyPr/>
        <a:lstStyle/>
        <a:p>
          <a:endParaRPr lang="en-US" sz="1600" b="1"/>
        </a:p>
      </dgm:t>
    </dgm:pt>
    <dgm:pt modelId="{B20187E1-B7BA-4620-AA1A-9B50328BFC57}" type="sibTrans" cxnId="{428FCC7B-D4AC-426F-8D1E-54F1A3213C51}">
      <dgm:prSet/>
      <dgm:spPr/>
      <dgm:t>
        <a:bodyPr/>
        <a:lstStyle/>
        <a:p>
          <a:endParaRPr lang="en-US" b="1"/>
        </a:p>
      </dgm:t>
    </dgm:pt>
    <dgm:pt modelId="{A0EFD190-8380-49C2-B273-07AF00D54A0C}">
      <dgm:prSet/>
      <dgm:spPr/>
      <dgm:t>
        <a:bodyPr/>
        <a:lstStyle/>
        <a:p>
          <a:pPr rtl="0"/>
          <a:r>
            <a:rPr lang="en-US" b="1" dirty="0"/>
            <a:t>Bias/inequities</a:t>
          </a:r>
          <a:r>
            <a:rPr lang="en-US" b="1" dirty="0">
              <a:latin typeface="Raleway Light"/>
            </a:rPr>
            <a:t> - </a:t>
          </a:r>
          <a:r>
            <a:rPr lang="en-US" b="1" dirty="0">
              <a:highlight>
                <a:srgbClr val="FFFF00"/>
              </a:highlight>
              <a:latin typeface="Raleway Light"/>
            </a:rPr>
            <a:t>COMPLETED</a:t>
          </a:r>
          <a:endParaRPr lang="en-US" b="1" dirty="0">
            <a:highlight>
              <a:srgbClr val="FFFF00"/>
            </a:highlight>
          </a:endParaRPr>
        </a:p>
      </dgm:t>
    </dgm:pt>
    <dgm:pt modelId="{5B2BD176-0A90-4CF4-A875-9A47ED62349E}" type="parTrans" cxnId="{A6DC64ED-AF21-4434-80FF-CCC76CB585A4}">
      <dgm:prSet/>
      <dgm:spPr/>
      <dgm:t>
        <a:bodyPr/>
        <a:lstStyle/>
        <a:p>
          <a:endParaRPr lang="en-US" sz="1600" b="1"/>
        </a:p>
      </dgm:t>
    </dgm:pt>
    <dgm:pt modelId="{9CBF0143-7D40-4302-85DA-D40121D4FA2D}" type="sibTrans" cxnId="{A6DC64ED-AF21-4434-80FF-CCC76CB585A4}">
      <dgm:prSet/>
      <dgm:spPr/>
      <dgm:t>
        <a:bodyPr/>
        <a:lstStyle/>
        <a:p>
          <a:endParaRPr lang="en-US" b="1"/>
        </a:p>
      </dgm:t>
    </dgm:pt>
    <dgm:pt modelId="{4B7C7681-0FF1-466D-8A6D-D1366548082E}">
      <dgm:prSet/>
      <dgm:spPr/>
      <dgm:t>
        <a:bodyPr/>
        <a:lstStyle/>
        <a:p>
          <a:pPr rtl="0"/>
          <a:r>
            <a:rPr lang="en-US" b="1" dirty="0"/>
            <a:t>Screening or assessing related factors</a:t>
          </a:r>
          <a:r>
            <a:rPr lang="en-US" b="1" dirty="0">
              <a:latin typeface="Raleway Light"/>
            </a:rPr>
            <a:t> - </a:t>
          </a:r>
          <a:r>
            <a:rPr lang="en-US" b="1" dirty="0">
              <a:highlight>
                <a:srgbClr val="FFFF00"/>
              </a:highlight>
              <a:latin typeface="Raleway Light"/>
            </a:rPr>
            <a:t>COMPLETED</a:t>
          </a:r>
          <a:endParaRPr lang="en-US" b="1" dirty="0">
            <a:highlight>
              <a:srgbClr val="FFFF00"/>
            </a:highlight>
          </a:endParaRPr>
        </a:p>
      </dgm:t>
    </dgm:pt>
    <dgm:pt modelId="{2BED600E-DAEE-469E-85BA-12690D1CC4D0}" type="parTrans" cxnId="{6668A599-BBC1-4B8A-BDAB-BF0FBA966F2A}">
      <dgm:prSet/>
      <dgm:spPr/>
      <dgm:t>
        <a:bodyPr/>
        <a:lstStyle/>
        <a:p>
          <a:endParaRPr lang="en-US" sz="1600" b="1"/>
        </a:p>
      </dgm:t>
    </dgm:pt>
    <dgm:pt modelId="{B35FAB29-4F6B-4A4C-BDF5-E63C125D7F96}" type="sibTrans" cxnId="{6668A599-BBC1-4B8A-BDAB-BF0FBA966F2A}">
      <dgm:prSet/>
      <dgm:spPr/>
      <dgm:t>
        <a:bodyPr/>
        <a:lstStyle/>
        <a:p>
          <a:endParaRPr lang="en-US" b="1"/>
        </a:p>
      </dgm:t>
    </dgm:pt>
    <dgm:pt modelId="{C2528FA6-94F9-42C5-AEDB-F53FAB5C9B5C}">
      <dgm:prSet/>
      <dgm:spPr/>
      <dgm:t>
        <a:bodyPr/>
        <a:lstStyle/>
        <a:p>
          <a:r>
            <a:rPr lang="en-US" b="1" dirty="0"/>
            <a:t>Resources for families, caregivers, referral sources</a:t>
          </a:r>
        </a:p>
      </dgm:t>
    </dgm:pt>
    <dgm:pt modelId="{23E87901-F9B4-4C02-816B-4AC66A5958EC}" type="parTrans" cxnId="{719CFEF1-A31A-498F-BF83-B22ACE700462}">
      <dgm:prSet/>
      <dgm:spPr/>
      <dgm:t>
        <a:bodyPr/>
        <a:lstStyle/>
        <a:p>
          <a:endParaRPr lang="en-US" sz="1600" b="1"/>
        </a:p>
      </dgm:t>
    </dgm:pt>
    <dgm:pt modelId="{5C359C6A-ACCC-47AF-A2F8-2D4EAE48BA81}" type="sibTrans" cxnId="{719CFEF1-A31A-498F-BF83-B22ACE700462}">
      <dgm:prSet/>
      <dgm:spPr/>
      <dgm:t>
        <a:bodyPr/>
        <a:lstStyle/>
        <a:p>
          <a:endParaRPr lang="en-US" b="1"/>
        </a:p>
      </dgm:t>
    </dgm:pt>
    <dgm:pt modelId="{C7BD29A0-1C49-44F9-B748-3A4B882033E8}">
      <dgm:prSet/>
      <dgm:spPr/>
      <dgm:t>
        <a:bodyPr/>
        <a:lstStyle/>
        <a:p>
          <a:r>
            <a:rPr lang="en-US" b="1" dirty="0"/>
            <a:t>Targeted outreach to referral sources</a:t>
          </a:r>
        </a:p>
      </dgm:t>
    </dgm:pt>
    <dgm:pt modelId="{5B83CDD7-9163-497E-BDD2-6556BAB3661A}" type="parTrans" cxnId="{98CB5E9F-698C-46B1-B1DB-D075CB8B6545}">
      <dgm:prSet/>
      <dgm:spPr/>
      <dgm:t>
        <a:bodyPr/>
        <a:lstStyle/>
        <a:p>
          <a:endParaRPr lang="en-US" sz="1600" b="1"/>
        </a:p>
      </dgm:t>
    </dgm:pt>
    <dgm:pt modelId="{4DA0C9F1-EF93-45E4-8DFA-BEF87F5A4E29}" type="sibTrans" cxnId="{98CB5E9F-698C-46B1-B1DB-D075CB8B6545}">
      <dgm:prSet/>
      <dgm:spPr/>
      <dgm:t>
        <a:bodyPr/>
        <a:lstStyle/>
        <a:p>
          <a:endParaRPr lang="en-US" b="1"/>
        </a:p>
      </dgm:t>
    </dgm:pt>
    <dgm:pt modelId="{C26254A9-7E39-4F52-B988-8F4307D9702B}">
      <dgm:prSet/>
      <dgm:spPr/>
      <dgm:t>
        <a:bodyPr/>
        <a:lstStyle/>
        <a:p>
          <a:r>
            <a:rPr lang="en-US" b="1" dirty="0"/>
            <a:t>Fidelity</a:t>
          </a:r>
        </a:p>
      </dgm:t>
    </dgm:pt>
    <dgm:pt modelId="{1940098F-AA33-4364-8D0A-ECD321EF3B5A}" type="parTrans" cxnId="{EB3FD9A7-ED8E-4F62-AADF-813811E496D8}">
      <dgm:prSet/>
      <dgm:spPr/>
      <dgm:t>
        <a:bodyPr/>
        <a:lstStyle/>
        <a:p>
          <a:endParaRPr lang="en-US" sz="1600" b="1"/>
        </a:p>
      </dgm:t>
    </dgm:pt>
    <dgm:pt modelId="{1C555F8B-3A31-416D-8B40-1617478EC7F2}" type="sibTrans" cxnId="{EB3FD9A7-ED8E-4F62-AADF-813811E496D8}">
      <dgm:prSet/>
      <dgm:spPr/>
      <dgm:t>
        <a:bodyPr/>
        <a:lstStyle/>
        <a:p>
          <a:endParaRPr lang="en-US" b="1"/>
        </a:p>
      </dgm:t>
    </dgm:pt>
    <dgm:pt modelId="{87888850-7D04-4B0B-A8EF-31183FE6B8AF}">
      <dgm:prSet/>
      <dgm:spPr/>
      <dgm:t>
        <a:bodyPr/>
        <a:lstStyle/>
        <a:p>
          <a:r>
            <a:rPr lang="en-US" b="1" dirty="0"/>
            <a:t>Sustain</a:t>
          </a:r>
        </a:p>
      </dgm:t>
    </dgm:pt>
    <dgm:pt modelId="{86C3A6FB-59B6-4FC9-BEA5-ECFF30CA7F0E}" type="parTrans" cxnId="{4D55D00B-F78F-45CF-B704-F2E4341A72EE}">
      <dgm:prSet/>
      <dgm:spPr/>
      <dgm:t>
        <a:bodyPr/>
        <a:lstStyle/>
        <a:p>
          <a:endParaRPr lang="en-US" sz="1600" b="1"/>
        </a:p>
      </dgm:t>
    </dgm:pt>
    <dgm:pt modelId="{15257833-D26A-4729-B1A2-262B0F3F7288}" type="sibTrans" cxnId="{4D55D00B-F78F-45CF-B704-F2E4341A72EE}">
      <dgm:prSet/>
      <dgm:spPr/>
      <dgm:t>
        <a:bodyPr/>
        <a:lstStyle/>
        <a:p>
          <a:endParaRPr lang="en-US" b="1"/>
        </a:p>
      </dgm:t>
    </dgm:pt>
    <dgm:pt modelId="{CD56FFD5-6866-4DC9-8A16-2724D7C4B810}" type="pres">
      <dgm:prSet presAssocID="{53B24C9C-D3C6-4366-BCFC-C6B8851C7351}" presName="vert0" presStyleCnt="0">
        <dgm:presLayoutVars>
          <dgm:dir/>
          <dgm:animOne val="branch"/>
          <dgm:animLvl val="lvl"/>
        </dgm:presLayoutVars>
      </dgm:prSet>
      <dgm:spPr/>
    </dgm:pt>
    <dgm:pt modelId="{06FC7F86-32F1-4595-B826-5D38BBB933EC}" type="pres">
      <dgm:prSet presAssocID="{FD6B4DB0-1D69-4DDA-B862-474A83DC168F}" presName="thickLine" presStyleLbl="alignNode1" presStyleIdx="0" presStyleCnt="9"/>
      <dgm:spPr/>
    </dgm:pt>
    <dgm:pt modelId="{A4BDDB72-D8AB-4DEF-B026-97F915E8472F}" type="pres">
      <dgm:prSet presAssocID="{FD6B4DB0-1D69-4DDA-B862-474A83DC168F}" presName="horz1" presStyleCnt="0"/>
      <dgm:spPr/>
    </dgm:pt>
    <dgm:pt modelId="{6463C375-F190-4B23-85B3-2801C24E5E9F}" type="pres">
      <dgm:prSet presAssocID="{FD6B4DB0-1D69-4DDA-B862-474A83DC168F}" presName="tx1" presStyleLbl="revTx" presStyleIdx="0" presStyleCnt="9"/>
      <dgm:spPr/>
    </dgm:pt>
    <dgm:pt modelId="{53DF3ABC-0D2C-498C-9D6E-7CC316661A4A}" type="pres">
      <dgm:prSet presAssocID="{FD6B4DB0-1D69-4DDA-B862-474A83DC168F}" presName="vert1" presStyleCnt="0"/>
      <dgm:spPr/>
    </dgm:pt>
    <dgm:pt modelId="{5AA0383C-8461-4EEC-A0A4-8520EB9EB8D5}" type="pres">
      <dgm:prSet presAssocID="{9A1B94AC-E392-4B38-8A18-347CB173032C}" presName="thickLine" presStyleLbl="alignNode1" presStyleIdx="1" presStyleCnt="9"/>
      <dgm:spPr/>
    </dgm:pt>
    <dgm:pt modelId="{73CF1ADD-C328-4479-BD84-1F215DBAF79A}" type="pres">
      <dgm:prSet presAssocID="{9A1B94AC-E392-4B38-8A18-347CB173032C}" presName="horz1" presStyleCnt="0"/>
      <dgm:spPr/>
    </dgm:pt>
    <dgm:pt modelId="{AB672A40-4F1D-423E-AA2E-B9CDD5522A39}" type="pres">
      <dgm:prSet presAssocID="{9A1B94AC-E392-4B38-8A18-347CB173032C}" presName="tx1" presStyleLbl="revTx" presStyleIdx="1" presStyleCnt="9"/>
      <dgm:spPr/>
    </dgm:pt>
    <dgm:pt modelId="{84963F06-D6BD-4F31-8EF3-9CFD7B59CE44}" type="pres">
      <dgm:prSet presAssocID="{9A1B94AC-E392-4B38-8A18-347CB173032C}" presName="vert1" presStyleCnt="0"/>
      <dgm:spPr/>
    </dgm:pt>
    <dgm:pt modelId="{6449DE54-55BB-4CF9-91E9-6ACC3CF44EDE}" type="pres">
      <dgm:prSet presAssocID="{D679CA40-2917-4103-80C4-5E4C902B3334}" presName="thickLine" presStyleLbl="alignNode1" presStyleIdx="2" presStyleCnt="9"/>
      <dgm:spPr/>
    </dgm:pt>
    <dgm:pt modelId="{9D3D49A5-F88F-43E2-B902-45F459CD78D6}" type="pres">
      <dgm:prSet presAssocID="{D679CA40-2917-4103-80C4-5E4C902B3334}" presName="horz1" presStyleCnt="0"/>
      <dgm:spPr/>
    </dgm:pt>
    <dgm:pt modelId="{99137D10-184C-4DDE-9BE8-75295646668A}" type="pres">
      <dgm:prSet presAssocID="{D679CA40-2917-4103-80C4-5E4C902B3334}" presName="tx1" presStyleLbl="revTx" presStyleIdx="2" presStyleCnt="9"/>
      <dgm:spPr/>
    </dgm:pt>
    <dgm:pt modelId="{E4A24422-0106-4CCF-B80B-A11E1BE88E42}" type="pres">
      <dgm:prSet presAssocID="{D679CA40-2917-4103-80C4-5E4C902B3334}" presName="vert1" presStyleCnt="0"/>
      <dgm:spPr/>
    </dgm:pt>
    <dgm:pt modelId="{B688B9DC-5A9A-471D-BE65-F4CBD0851925}" type="pres">
      <dgm:prSet presAssocID="{A0EFD190-8380-49C2-B273-07AF00D54A0C}" presName="thickLine" presStyleLbl="alignNode1" presStyleIdx="3" presStyleCnt="9"/>
      <dgm:spPr/>
    </dgm:pt>
    <dgm:pt modelId="{F6FA1C9C-9C5C-46CF-A721-45CFEA1FBCAD}" type="pres">
      <dgm:prSet presAssocID="{A0EFD190-8380-49C2-B273-07AF00D54A0C}" presName="horz1" presStyleCnt="0"/>
      <dgm:spPr/>
    </dgm:pt>
    <dgm:pt modelId="{B5EA51AE-6728-4700-AFF0-FF634D4C3AED}" type="pres">
      <dgm:prSet presAssocID="{A0EFD190-8380-49C2-B273-07AF00D54A0C}" presName="tx1" presStyleLbl="revTx" presStyleIdx="3" presStyleCnt="9"/>
      <dgm:spPr/>
    </dgm:pt>
    <dgm:pt modelId="{7790756E-C811-4D28-B366-45CAABC7240F}" type="pres">
      <dgm:prSet presAssocID="{A0EFD190-8380-49C2-B273-07AF00D54A0C}" presName="vert1" presStyleCnt="0"/>
      <dgm:spPr/>
    </dgm:pt>
    <dgm:pt modelId="{850F1643-573C-4C03-83AF-262E3E2C75AA}" type="pres">
      <dgm:prSet presAssocID="{4B7C7681-0FF1-466D-8A6D-D1366548082E}" presName="thickLine" presStyleLbl="alignNode1" presStyleIdx="4" presStyleCnt="9"/>
      <dgm:spPr/>
    </dgm:pt>
    <dgm:pt modelId="{5F54606F-7F88-4B91-B3E4-3759E2058876}" type="pres">
      <dgm:prSet presAssocID="{4B7C7681-0FF1-466D-8A6D-D1366548082E}" presName="horz1" presStyleCnt="0"/>
      <dgm:spPr/>
    </dgm:pt>
    <dgm:pt modelId="{1212ECC5-10E6-4E80-A80D-DDAEBBDEB822}" type="pres">
      <dgm:prSet presAssocID="{4B7C7681-0FF1-466D-8A6D-D1366548082E}" presName="tx1" presStyleLbl="revTx" presStyleIdx="4" presStyleCnt="9"/>
      <dgm:spPr/>
    </dgm:pt>
    <dgm:pt modelId="{1FC9BDA1-A111-406D-A13E-F4561D1B6905}" type="pres">
      <dgm:prSet presAssocID="{4B7C7681-0FF1-466D-8A6D-D1366548082E}" presName="vert1" presStyleCnt="0"/>
      <dgm:spPr/>
    </dgm:pt>
    <dgm:pt modelId="{3E38D79E-2A0A-4F14-AFF3-A86437791084}" type="pres">
      <dgm:prSet presAssocID="{C2528FA6-94F9-42C5-AEDB-F53FAB5C9B5C}" presName="thickLine" presStyleLbl="alignNode1" presStyleIdx="5" presStyleCnt="9"/>
      <dgm:spPr/>
    </dgm:pt>
    <dgm:pt modelId="{1370DE15-18C5-414B-8212-0E22F9874FBB}" type="pres">
      <dgm:prSet presAssocID="{C2528FA6-94F9-42C5-AEDB-F53FAB5C9B5C}" presName="horz1" presStyleCnt="0"/>
      <dgm:spPr/>
    </dgm:pt>
    <dgm:pt modelId="{4CD0D696-A834-4DF5-8510-46665A2C24DE}" type="pres">
      <dgm:prSet presAssocID="{C2528FA6-94F9-42C5-AEDB-F53FAB5C9B5C}" presName="tx1" presStyleLbl="revTx" presStyleIdx="5" presStyleCnt="9"/>
      <dgm:spPr/>
    </dgm:pt>
    <dgm:pt modelId="{B3367E58-AA8B-4441-80E5-C3E2BE56BA85}" type="pres">
      <dgm:prSet presAssocID="{C2528FA6-94F9-42C5-AEDB-F53FAB5C9B5C}" presName="vert1" presStyleCnt="0"/>
      <dgm:spPr/>
    </dgm:pt>
    <dgm:pt modelId="{826F493E-BD64-4842-8EBB-2F50A93F6E10}" type="pres">
      <dgm:prSet presAssocID="{C7BD29A0-1C49-44F9-B748-3A4B882033E8}" presName="thickLine" presStyleLbl="alignNode1" presStyleIdx="6" presStyleCnt="9"/>
      <dgm:spPr/>
    </dgm:pt>
    <dgm:pt modelId="{0266046E-966D-4A17-B701-3B5119428702}" type="pres">
      <dgm:prSet presAssocID="{C7BD29A0-1C49-44F9-B748-3A4B882033E8}" presName="horz1" presStyleCnt="0"/>
      <dgm:spPr/>
    </dgm:pt>
    <dgm:pt modelId="{3D1AA590-AA7F-49AA-B314-1617DCE64461}" type="pres">
      <dgm:prSet presAssocID="{C7BD29A0-1C49-44F9-B748-3A4B882033E8}" presName="tx1" presStyleLbl="revTx" presStyleIdx="6" presStyleCnt="9"/>
      <dgm:spPr/>
    </dgm:pt>
    <dgm:pt modelId="{0DD7B3CC-D36C-4F1E-87B5-8F4C55559AC6}" type="pres">
      <dgm:prSet presAssocID="{C7BD29A0-1C49-44F9-B748-3A4B882033E8}" presName="vert1" presStyleCnt="0"/>
      <dgm:spPr/>
    </dgm:pt>
    <dgm:pt modelId="{B5478604-9296-4097-9AAC-16681D72D67F}" type="pres">
      <dgm:prSet presAssocID="{C26254A9-7E39-4F52-B988-8F4307D9702B}" presName="thickLine" presStyleLbl="alignNode1" presStyleIdx="7" presStyleCnt="9"/>
      <dgm:spPr/>
    </dgm:pt>
    <dgm:pt modelId="{7AEC28A9-7EF4-46D1-A5BE-F4C696E3F078}" type="pres">
      <dgm:prSet presAssocID="{C26254A9-7E39-4F52-B988-8F4307D9702B}" presName="horz1" presStyleCnt="0"/>
      <dgm:spPr/>
    </dgm:pt>
    <dgm:pt modelId="{3032167D-4A97-4CEC-835C-604A8E96120F}" type="pres">
      <dgm:prSet presAssocID="{C26254A9-7E39-4F52-B988-8F4307D9702B}" presName="tx1" presStyleLbl="revTx" presStyleIdx="7" presStyleCnt="9"/>
      <dgm:spPr/>
    </dgm:pt>
    <dgm:pt modelId="{36678928-2232-4098-92E6-332A699C2B66}" type="pres">
      <dgm:prSet presAssocID="{C26254A9-7E39-4F52-B988-8F4307D9702B}" presName="vert1" presStyleCnt="0"/>
      <dgm:spPr/>
    </dgm:pt>
    <dgm:pt modelId="{937AE29A-46E0-4C2B-A44D-97B9ED4DDBD9}" type="pres">
      <dgm:prSet presAssocID="{87888850-7D04-4B0B-A8EF-31183FE6B8AF}" presName="thickLine" presStyleLbl="alignNode1" presStyleIdx="8" presStyleCnt="9"/>
      <dgm:spPr/>
    </dgm:pt>
    <dgm:pt modelId="{627CDB6F-486D-4EAA-B29D-4C6393DBE44E}" type="pres">
      <dgm:prSet presAssocID="{87888850-7D04-4B0B-A8EF-31183FE6B8AF}" presName="horz1" presStyleCnt="0"/>
      <dgm:spPr/>
    </dgm:pt>
    <dgm:pt modelId="{61D5EEB3-48BB-44FA-B15A-BEF2E3BC3928}" type="pres">
      <dgm:prSet presAssocID="{87888850-7D04-4B0B-A8EF-31183FE6B8AF}" presName="tx1" presStyleLbl="revTx" presStyleIdx="8" presStyleCnt="9"/>
      <dgm:spPr/>
    </dgm:pt>
    <dgm:pt modelId="{2F602D57-563D-45C2-A1BE-E2620ADC40ED}" type="pres">
      <dgm:prSet presAssocID="{87888850-7D04-4B0B-A8EF-31183FE6B8AF}" presName="vert1" presStyleCnt="0"/>
      <dgm:spPr/>
    </dgm:pt>
  </dgm:ptLst>
  <dgm:cxnLst>
    <dgm:cxn modelId="{4D55D00B-F78F-45CF-B704-F2E4341A72EE}" srcId="{53B24C9C-D3C6-4366-BCFC-C6B8851C7351}" destId="{87888850-7D04-4B0B-A8EF-31183FE6B8AF}" srcOrd="8" destOrd="0" parTransId="{86C3A6FB-59B6-4FC9-BEA5-ECFF30CA7F0E}" sibTransId="{15257833-D26A-4729-B1A2-262B0F3F7288}"/>
    <dgm:cxn modelId="{82D2D115-0FE1-4E84-AAE4-A525B8C8F7AF}" type="presOf" srcId="{FD6B4DB0-1D69-4DDA-B862-474A83DC168F}" destId="{6463C375-F190-4B23-85B3-2801C24E5E9F}" srcOrd="0" destOrd="0" presId="urn:microsoft.com/office/officeart/2008/layout/LinedList"/>
    <dgm:cxn modelId="{2CB4A91E-5976-4114-B653-EB90C7CA1DC5}" type="presOf" srcId="{C26254A9-7E39-4F52-B988-8F4307D9702B}" destId="{3032167D-4A97-4CEC-835C-604A8E96120F}" srcOrd="0" destOrd="0" presId="urn:microsoft.com/office/officeart/2008/layout/LinedList"/>
    <dgm:cxn modelId="{6F1CE825-9CC7-4735-87C9-3D0C9A9B08E2}" type="presOf" srcId="{53B24C9C-D3C6-4366-BCFC-C6B8851C7351}" destId="{CD56FFD5-6866-4DC9-8A16-2724D7C4B810}" srcOrd="0" destOrd="0" presId="urn:microsoft.com/office/officeart/2008/layout/LinedList"/>
    <dgm:cxn modelId="{1808CA32-C802-4D64-BC5E-668265581450}" srcId="{53B24C9C-D3C6-4366-BCFC-C6B8851C7351}" destId="{FD6B4DB0-1D69-4DDA-B862-474A83DC168F}" srcOrd="0" destOrd="0" parTransId="{C6321D40-6AE0-4FC6-B38A-43A2392D19E7}" sibTransId="{BCB9AFC5-3B18-4B43-8C2E-CBD1B71E4D6F}"/>
    <dgm:cxn modelId="{630A5F45-7D3B-4DB0-9A42-6EB2B7D8A19F}" srcId="{53B24C9C-D3C6-4366-BCFC-C6B8851C7351}" destId="{9A1B94AC-E392-4B38-8A18-347CB173032C}" srcOrd="1" destOrd="0" parTransId="{04E6319F-8A95-4F0F-808D-CD38E28774CB}" sibTransId="{8F24C896-FAFE-4911-BB50-E3DEFF301869}"/>
    <dgm:cxn modelId="{6AC68A66-9D24-4D09-A8D8-50953285FAE0}" type="presOf" srcId="{A0EFD190-8380-49C2-B273-07AF00D54A0C}" destId="{B5EA51AE-6728-4700-AFF0-FF634D4C3AED}" srcOrd="0" destOrd="0" presId="urn:microsoft.com/office/officeart/2008/layout/LinedList"/>
    <dgm:cxn modelId="{CCB2F666-92E4-40BD-B014-D42D7C87EDBA}" type="presOf" srcId="{87888850-7D04-4B0B-A8EF-31183FE6B8AF}" destId="{61D5EEB3-48BB-44FA-B15A-BEF2E3BC3928}" srcOrd="0" destOrd="0" presId="urn:microsoft.com/office/officeart/2008/layout/LinedList"/>
    <dgm:cxn modelId="{92118177-9BB7-444F-BAA8-5AB352F660E3}" type="presOf" srcId="{9A1B94AC-E392-4B38-8A18-347CB173032C}" destId="{AB672A40-4F1D-423E-AA2E-B9CDD5522A39}" srcOrd="0" destOrd="0" presId="urn:microsoft.com/office/officeart/2008/layout/LinedList"/>
    <dgm:cxn modelId="{428FCC7B-D4AC-426F-8D1E-54F1A3213C51}" srcId="{53B24C9C-D3C6-4366-BCFC-C6B8851C7351}" destId="{D679CA40-2917-4103-80C4-5E4C902B3334}" srcOrd="2" destOrd="0" parTransId="{94E7DDE6-8AEC-4A1C-B981-AE4B00B896D8}" sibTransId="{B20187E1-B7BA-4620-AA1A-9B50328BFC57}"/>
    <dgm:cxn modelId="{F1F3AD81-310C-4811-989B-65F0D3284B0D}" type="presOf" srcId="{C2528FA6-94F9-42C5-AEDB-F53FAB5C9B5C}" destId="{4CD0D696-A834-4DF5-8510-46665A2C24DE}" srcOrd="0" destOrd="0" presId="urn:microsoft.com/office/officeart/2008/layout/LinedList"/>
    <dgm:cxn modelId="{E34A2D88-3B24-4D97-B53A-790E617F1131}" type="presOf" srcId="{C7BD29A0-1C49-44F9-B748-3A4B882033E8}" destId="{3D1AA590-AA7F-49AA-B314-1617DCE64461}" srcOrd="0" destOrd="0" presId="urn:microsoft.com/office/officeart/2008/layout/LinedList"/>
    <dgm:cxn modelId="{6668A599-BBC1-4B8A-BDAB-BF0FBA966F2A}" srcId="{53B24C9C-D3C6-4366-BCFC-C6B8851C7351}" destId="{4B7C7681-0FF1-466D-8A6D-D1366548082E}" srcOrd="4" destOrd="0" parTransId="{2BED600E-DAEE-469E-85BA-12690D1CC4D0}" sibTransId="{B35FAB29-4F6B-4A4C-BDF5-E63C125D7F96}"/>
    <dgm:cxn modelId="{98CB5E9F-698C-46B1-B1DB-D075CB8B6545}" srcId="{53B24C9C-D3C6-4366-BCFC-C6B8851C7351}" destId="{C7BD29A0-1C49-44F9-B748-3A4B882033E8}" srcOrd="6" destOrd="0" parTransId="{5B83CDD7-9163-497E-BDD2-6556BAB3661A}" sibTransId="{4DA0C9F1-EF93-45E4-8DFA-BEF87F5A4E29}"/>
    <dgm:cxn modelId="{EB3FD9A7-ED8E-4F62-AADF-813811E496D8}" srcId="{53B24C9C-D3C6-4366-BCFC-C6B8851C7351}" destId="{C26254A9-7E39-4F52-B988-8F4307D9702B}" srcOrd="7" destOrd="0" parTransId="{1940098F-AA33-4364-8D0A-ECD321EF3B5A}" sibTransId="{1C555F8B-3A31-416D-8B40-1617478EC7F2}"/>
    <dgm:cxn modelId="{37041FA9-F97F-4D7F-BFD7-AF802BC153B1}" type="presOf" srcId="{D679CA40-2917-4103-80C4-5E4C902B3334}" destId="{99137D10-184C-4DDE-9BE8-75295646668A}" srcOrd="0" destOrd="0" presId="urn:microsoft.com/office/officeart/2008/layout/LinedList"/>
    <dgm:cxn modelId="{8BE322C5-C887-4012-BD5C-353452B65D2B}" type="presOf" srcId="{4B7C7681-0FF1-466D-8A6D-D1366548082E}" destId="{1212ECC5-10E6-4E80-A80D-DDAEBBDEB822}" srcOrd="0" destOrd="0" presId="urn:microsoft.com/office/officeart/2008/layout/LinedList"/>
    <dgm:cxn modelId="{A6DC64ED-AF21-4434-80FF-CCC76CB585A4}" srcId="{53B24C9C-D3C6-4366-BCFC-C6B8851C7351}" destId="{A0EFD190-8380-49C2-B273-07AF00D54A0C}" srcOrd="3" destOrd="0" parTransId="{5B2BD176-0A90-4CF4-A875-9A47ED62349E}" sibTransId="{9CBF0143-7D40-4302-85DA-D40121D4FA2D}"/>
    <dgm:cxn modelId="{719CFEF1-A31A-498F-BF83-B22ACE700462}" srcId="{53B24C9C-D3C6-4366-BCFC-C6B8851C7351}" destId="{C2528FA6-94F9-42C5-AEDB-F53FAB5C9B5C}" srcOrd="5" destOrd="0" parTransId="{23E87901-F9B4-4C02-816B-4AC66A5958EC}" sibTransId="{5C359C6A-ACCC-47AF-A2F8-2D4EAE48BA81}"/>
    <dgm:cxn modelId="{E1AB4F54-8BAF-4FF5-8A7A-561C8F7348D5}" type="presParOf" srcId="{CD56FFD5-6866-4DC9-8A16-2724D7C4B810}" destId="{06FC7F86-32F1-4595-B826-5D38BBB933EC}" srcOrd="0" destOrd="0" presId="urn:microsoft.com/office/officeart/2008/layout/LinedList"/>
    <dgm:cxn modelId="{63AFA83E-27D5-4A44-B1C9-0A1352542CF1}" type="presParOf" srcId="{CD56FFD5-6866-4DC9-8A16-2724D7C4B810}" destId="{A4BDDB72-D8AB-4DEF-B026-97F915E8472F}" srcOrd="1" destOrd="0" presId="urn:microsoft.com/office/officeart/2008/layout/LinedList"/>
    <dgm:cxn modelId="{DC981E78-717B-4B81-AC62-451461BD1EE4}" type="presParOf" srcId="{A4BDDB72-D8AB-4DEF-B026-97F915E8472F}" destId="{6463C375-F190-4B23-85B3-2801C24E5E9F}" srcOrd="0" destOrd="0" presId="urn:microsoft.com/office/officeart/2008/layout/LinedList"/>
    <dgm:cxn modelId="{3C8AC313-0B6D-495D-96FF-EAFEFE0682F2}" type="presParOf" srcId="{A4BDDB72-D8AB-4DEF-B026-97F915E8472F}" destId="{53DF3ABC-0D2C-498C-9D6E-7CC316661A4A}" srcOrd="1" destOrd="0" presId="urn:microsoft.com/office/officeart/2008/layout/LinedList"/>
    <dgm:cxn modelId="{B8FDD430-24A4-471C-BCE6-C4172D21F08B}" type="presParOf" srcId="{CD56FFD5-6866-4DC9-8A16-2724D7C4B810}" destId="{5AA0383C-8461-4EEC-A0A4-8520EB9EB8D5}" srcOrd="2" destOrd="0" presId="urn:microsoft.com/office/officeart/2008/layout/LinedList"/>
    <dgm:cxn modelId="{98510E81-6721-4F99-B6D5-9767F0EBFDA2}" type="presParOf" srcId="{CD56FFD5-6866-4DC9-8A16-2724D7C4B810}" destId="{73CF1ADD-C328-4479-BD84-1F215DBAF79A}" srcOrd="3" destOrd="0" presId="urn:microsoft.com/office/officeart/2008/layout/LinedList"/>
    <dgm:cxn modelId="{744C10B4-187F-4B3E-8E31-06ADFE211761}" type="presParOf" srcId="{73CF1ADD-C328-4479-BD84-1F215DBAF79A}" destId="{AB672A40-4F1D-423E-AA2E-B9CDD5522A39}" srcOrd="0" destOrd="0" presId="urn:microsoft.com/office/officeart/2008/layout/LinedList"/>
    <dgm:cxn modelId="{3368EA5E-B5E3-4D6D-9AC7-D6CE2A9607AC}" type="presParOf" srcId="{73CF1ADD-C328-4479-BD84-1F215DBAF79A}" destId="{84963F06-D6BD-4F31-8EF3-9CFD7B59CE44}" srcOrd="1" destOrd="0" presId="urn:microsoft.com/office/officeart/2008/layout/LinedList"/>
    <dgm:cxn modelId="{8C5FF684-6BFE-46AF-AE78-7F6737038FCE}" type="presParOf" srcId="{CD56FFD5-6866-4DC9-8A16-2724D7C4B810}" destId="{6449DE54-55BB-4CF9-91E9-6ACC3CF44EDE}" srcOrd="4" destOrd="0" presId="urn:microsoft.com/office/officeart/2008/layout/LinedList"/>
    <dgm:cxn modelId="{6E8AB687-DC54-4DE1-A4DB-385300822F36}" type="presParOf" srcId="{CD56FFD5-6866-4DC9-8A16-2724D7C4B810}" destId="{9D3D49A5-F88F-43E2-B902-45F459CD78D6}" srcOrd="5" destOrd="0" presId="urn:microsoft.com/office/officeart/2008/layout/LinedList"/>
    <dgm:cxn modelId="{C8B8DF8C-0066-4FE6-BED1-A489A9935508}" type="presParOf" srcId="{9D3D49A5-F88F-43E2-B902-45F459CD78D6}" destId="{99137D10-184C-4DDE-9BE8-75295646668A}" srcOrd="0" destOrd="0" presId="urn:microsoft.com/office/officeart/2008/layout/LinedList"/>
    <dgm:cxn modelId="{0D1E7BC8-5544-431E-B706-C6CFF8496D23}" type="presParOf" srcId="{9D3D49A5-F88F-43E2-B902-45F459CD78D6}" destId="{E4A24422-0106-4CCF-B80B-A11E1BE88E42}" srcOrd="1" destOrd="0" presId="urn:microsoft.com/office/officeart/2008/layout/LinedList"/>
    <dgm:cxn modelId="{86C8F2ED-FFED-44AB-B106-5A6548B06092}" type="presParOf" srcId="{CD56FFD5-6866-4DC9-8A16-2724D7C4B810}" destId="{B688B9DC-5A9A-471D-BE65-F4CBD0851925}" srcOrd="6" destOrd="0" presId="urn:microsoft.com/office/officeart/2008/layout/LinedList"/>
    <dgm:cxn modelId="{8C2A839B-5403-4DEB-997E-AEF63C63D017}" type="presParOf" srcId="{CD56FFD5-6866-4DC9-8A16-2724D7C4B810}" destId="{F6FA1C9C-9C5C-46CF-A721-45CFEA1FBCAD}" srcOrd="7" destOrd="0" presId="urn:microsoft.com/office/officeart/2008/layout/LinedList"/>
    <dgm:cxn modelId="{35AA244F-43AE-4885-8DBB-A7E4D14DB75A}" type="presParOf" srcId="{F6FA1C9C-9C5C-46CF-A721-45CFEA1FBCAD}" destId="{B5EA51AE-6728-4700-AFF0-FF634D4C3AED}" srcOrd="0" destOrd="0" presId="urn:microsoft.com/office/officeart/2008/layout/LinedList"/>
    <dgm:cxn modelId="{CEDBB4D2-7433-4F3A-B66A-BF9D657FDFC7}" type="presParOf" srcId="{F6FA1C9C-9C5C-46CF-A721-45CFEA1FBCAD}" destId="{7790756E-C811-4D28-B366-45CAABC7240F}" srcOrd="1" destOrd="0" presId="urn:microsoft.com/office/officeart/2008/layout/LinedList"/>
    <dgm:cxn modelId="{ED815564-FA3F-4A5F-AD3C-C8457113E85E}" type="presParOf" srcId="{CD56FFD5-6866-4DC9-8A16-2724D7C4B810}" destId="{850F1643-573C-4C03-83AF-262E3E2C75AA}" srcOrd="8" destOrd="0" presId="urn:microsoft.com/office/officeart/2008/layout/LinedList"/>
    <dgm:cxn modelId="{9BED3827-5EBB-4195-BD83-7916473155F7}" type="presParOf" srcId="{CD56FFD5-6866-4DC9-8A16-2724D7C4B810}" destId="{5F54606F-7F88-4B91-B3E4-3759E2058876}" srcOrd="9" destOrd="0" presId="urn:microsoft.com/office/officeart/2008/layout/LinedList"/>
    <dgm:cxn modelId="{045F236E-D4CC-4537-9471-3F5639CC484D}" type="presParOf" srcId="{5F54606F-7F88-4B91-B3E4-3759E2058876}" destId="{1212ECC5-10E6-4E80-A80D-DDAEBBDEB822}" srcOrd="0" destOrd="0" presId="urn:microsoft.com/office/officeart/2008/layout/LinedList"/>
    <dgm:cxn modelId="{25684818-82E6-46DB-808E-7B16DC7DF79D}" type="presParOf" srcId="{5F54606F-7F88-4B91-B3E4-3759E2058876}" destId="{1FC9BDA1-A111-406D-A13E-F4561D1B6905}" srcOrd="1" destOrd="0" presId="urn:microsoft.com/office/officeart/2008/layout/LinedList"/>
    <dgm:cxn modelId="{0D1732F6-DCAA-4637-8E52-8D803BC7F785}" type="presParOf" srcId="{CD56FFD5-6866-4DC9-8A16-2724D7C4B810}" destId="{3E38D79E-2A0A-4F14-AFF3-A86437791084}" srcOrd="10" destOrd="0" presId="urn:microsoft.com/office/officeart/2008/layout/LinedList"/>
    <dgm:cxn modelId="{AE8FA4E0-591A-4C71-AC48-05D403E62B38}" type="presParOf" srcId="{CD56FFD5-6866-4DC9-8A16-2724D7C4B810}" destId="{1370DE15-18C5-414B-8212-0E22F9874FBB}" srcOrd="11" destOrd="0" presId="urn:microsoft.com/office/officeart/2008/layout/LinedList"/>
    <dgm:cxn modelId="{C7A60614-20D4-47C5-AB54-9FB1FE796E9F}" type="presParOf" srcId="{1370DE15-18C5-414B-8212-0E22F9874FBB}" destId="{4CD0D696-A834-4DF5-8510-46665A2C24DE}" srcOrd="0" destOrd="0" presId="urn:microsoft.com/office/officeart/2008/layout/LinedList"/>
    <dgm:cxn modelId="{64144353-ED0A-4F67-A606-3B340C9E6236}" type="presParOf" srcId="{1370DE15-18C5-414B-8212-0E22F9874FBB}" destId="{B3367E58-AA8B-4441-80E5-C3E2BE56BA85}" srcOrd="1" destOrd="0" presId="urn:microsoft.com/office/officeart/2008/layout/LinedList"/>
    <dgm:cxn modelId="{F438AFD9-1F34-4F4D-90CB-BEF21F1D855C}" type="presParOf" srcId="{CD56FFD5-6866-4DC9-8A16-2724D7C4B810}" destId="{826F493E-BD64-4842-8EBB-2F50A93F6E10}" srcOrd="12" destOrd="0" presId="urn:microsoft.com/office/officeart/2008/layout/LinedList"/>
    <dgm:cxn modelId="{3D34DBB8-0E54-4018-A46D-0BA5550E8B74}" type="presParOf" srcId="{CD56FFD5-6866-4DC9-8A16-2724D7C4B810}" destId="{0266046E-966D-4A17-B701-3B5119428702}" srcOrd="13" destOrd="0" presId="urn:microsoft.com/office/officeart/2008/layout/LinedList"/>
    <dgm:cxn modelId="{E72D7279-D52C-4AAD-A2F4-31AD294959EF}" type="presParOf" srcId="{0266046E-966D-4A17-B701-3B5119428702}" destId="{3D1AA590-AA7F-49AA-B314-1617DCE64461}" srcOrd="0" destOrd="0" presId="urn:microsoft.com/office/officeart/2008/layout/LinedList"/>
    <dgm:cxn modelId="{228C4B23-7426-4381-95D6-F8CD9B999B0C}" type="presParOf" srcId="{0266046E-966D-4A17-B701-3B5119428702}" destId="{0DD7B3CC-D36C-4F1E-87B5-8F4C55559AC6}" srcOrd="1" destOrd="0" presId="urn:microsoft.com/office/officeart/2008/layout/LinedList"/>
    <dgm:cxn modelId="{74E3778E-3372-4116-9908-CD4D49EAF3D5}" type="presParOf" srcId="{CD56FFD5-6866-4DC9-8A16-2724D7C4B810}" destId="{B5478604-9296-4097-9AAC-16681D72D67F}" srcOrd="14" destOrd="0" presId="urn:microsoft.com/office/officeart/2008/layout/LinedList"/>
    <dgm:cxn modelId="{71257901-F384-4074-AF95-3CB88AFB7488}" type="presParOf" srcId="{CD56FFD5-6866-4DC9-8A16-2724D7C4B810}" destId="{7AEC28A9-7EF4-46D1-A5BE-F4C696E3F078}" srcOrd="15" destOrd="0" presId="urn:microsoft.com/office/officeart/2008/layout/LinedList"/>
    <dgm:cxn modelId="{EE439B9A-D58B-4F36-9E8A-41DED9E323AA}" type="presParOf" srcId="{7AEC28A9-7EF4-46D1-A5BE-F4C696E3F078}" destId="{3032167D-4A97-4CEC-835C-604A8E96120F}" srcOrd="0" destOrd="0" presId="urn:microsoft.com/office/officeart/2008/layout/LinedList"/>
    <dgm:cxn modelId="{5755790D-C2AA-4AB5-A5F1-74EFB0AED193}" type="presParOf" srcId="{7AEC28A9-7EF4-46D1-A5BE-F4C696E3F078}" destId="{36678928-2232-4098-92E6-332A699C2B66}" srcOrd="1" destOrd="0" presId="urn:microsoft.com/office/officeart/2008/layout/LinedList"/>
    <dgm:cxn modelId="{325A925B-548F-4082-A47D-E8D5F18A3DD7}" type="presParOf" srcId="{CD56FFD5-6866-4DC9-8A16-2724D7C4B810}" destId="{937AE29A-46E0-4C2B-A44D-97B9ED4DDBD9}" srcOrd="16" destOrd="0" presId="urn:microsoft.com/office/officeart/2008/layout/LinedList"/>
    <dgm:cxn modelId="{0DF4E740-26DE-49B0-A616-D1389445D8CC}" type="presParOf" srcId="{CD56FFD5-6866-4DC9-8A16-2724D7C4B810}" destId="{627CDB6F-486D-4EAA-B29D-4C6393DBE44E}" srcOrd="17" destOrd="0" presId="urn:microsoft.com/office/officeart/2008/layout/LinedList"/>
    <dgm:cxn modelId="{B6384A74-728B-4FF8-8A80-FC740A619D9F}" type="presParOf" srcId="{627CDB6F-486D-4EAA-B29D-4C6393DBE44E}" destId="{61D5EEB3-48BB-44FA-B15A-BEF2E3BC3928}" srcOrd="0" destOrd="0" presId="urn:microsoft.com/office/officeart/2008/layout/LinedList"/>
    <dgm:cxn modelId="{2B38ED10-34B8-4F26-AED5-50E2F7F203CF}" type="presParOf" srcId="{627CDB6F-486D-4EAA-B29D-4C6393DBE44E}" destId="{2F602D57-563D-45C2-A1BE-E2620ADC40ED}"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FE1B2F-ADB3-48BF-930F-FC79712347E2}"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759FDCA9-ABEC-4080-851E-618AC0528A28}">
      <dgm:prSet/>
      <dgm:spPr/>
      <dgm:t>
        <a:bodyPr/>
        <a:lstStyle/>
        <a:p>
          <a:r>
            <a:rPr lang="en-US" b="1" dirty="0">
              <a:solidFill>
                <a:schemeClr val="bg1"/>
              </a:solidFill>
            </a:rPr>
            <a:t>Core evidence-based practice</a:t>
          </a:r>
        </a:p>
      </dgm:t>
    </dgm:pt>
    <dgm:pt modelId="{412C4637-B812-4E76-958F-9A82A330F575}" type="parTrans" cxnId="{638B1C2D-2C76-48BA-ACAC-7E50DB89E692}">
      <dgm:prSet/>
      <dgm:spPr/>
      <dgm:t>
        <a:bodyPr/>
        <a:lstStyle/>
        <a:p>
          <a:endParaRPr lang="en-US" b="1">
            <a:solidFill>
              <a:schemeClr val="bg1"/>
            </a:solidFill>
          </a:endParaRPr>
        </a:p>
      </dgm:t>
    </dgm:pt>
    <dgm:pt modelId="{24F4B17B-A06A-4EC2-8BCC-3BE0FDEDD712}" type="sibTrans" cxnId="{638B1C2D-2C76-48BA-ACAC-7E50DB89E692}">
      <dgm:prSet/>
      <dgm:spPr/>
      <dgm:t>
        <a:bodyPr/>
        <a:lstStyle/>
        <a:p>
          <a:endParaRPr lang="en-US" b="1">
            <a:solidFill>
              <a:schemeClr val="bg1"/>
            </a:solidFill>
          </a:endParaRPr>
        </a:p>
      </dgm:t>
    </dgm:pt>
    <dgm:pt modelId="{63B932A7-1117-4E6D-98F7-7F0DFC1125C9}">
      <dgm:prSet/>
      <dgm:spPr/>
      <dgm:t>
        <a:bodyPr/>
        <a:lstStyle/>
        <a:p>
          <a:r>
            <a:rPr lang="en-US" b="1" dirty="0">
              <a:solidFill>
                <a:schemeClr val="bg1"/>
              </a:solidFill>
            </a:rPr>
            <a:t>Meaning and importance in different communities</a:t>
          </a:r>
        </a:p>
      </dgm:t>
    </dgm:pt>
    <dgm:pt modelId="{C7C24D0C-A815-44CD-9F19-D8D54D011782}" type="parTrans" cxnId="{41B41DCC-BCC5-4105-86DD-02B6F8090D49}">
      <dgm:prSet/>
      <dgm:spPr/>
      <dgm:t>
        <a:bodyPr/>
        <a:lstStyle/>
        <a:p>
          <a:endParaRPr lang="en-US" b="1">
            <a:solidFill>
              <a:schemeClr val="bg1"/>
            </a:solidFill>
          </a:endParaRPr>
        </a:p>
      </dgm:t>
    </dgm:pt>
    <dgm:pt modelId="{B7385A7C-FA50-414B-BC8F-11289F9E16E1}" type="sibTrans" cxnId="{41B41DCC-BCC5-4105-86DD-02B6F8090D49}">
      <dgm:prSet/>
      <dgm:spPr/>
      <dgm:t>
        <a:bodyPr/>
        <a:lstStyle/>
        <a:p>
          <a:endParaRPr lang="en-US" b="1">
            <a:solidFill>
              <a:schemeClr val="bg1"/>
            </a:solidFill>
          </a:endParaRPr>
        </a:p>
      </dgm:t>
    </dgm:pt>
    <dgm:pt modelId="{654F9243-27BC-459E-9F81-E1A4E4177D10}">
      <dgm:prSet/>
      <dgm:spPr/>
      <dgm:t>
        <a:bodyPr/>
        <a:lstStyle/>
        <a:p>
          <a:r>
            <a:rPr lang="en-US" b="1" dirty="0">
              <a:solidFill>
                <a:schemeClr val="bg1"/>
              </a:solidFill>
            </a:rPr>
            <a:t>Family outcomes and services</a:t>
          </a:r>
        </a:p>
      </dgm:t>
    </dgm:pt>
    <dgm:pt modelId="{AE179F63-5563-4D69-826A-0DA6CFCE8C3C}" type="parTrans" cxnId="{4F6C7030-4DC5-45E6-A510-F2CE37F46200}">
      <dgm:prSet/>
      <dgm:spPr/>
      <dgm:t>
        <a:bodyPr/>
        <a:lstStyle/>
        <a:p>
          <a:endParaRPr lang="en-US" b="1">
            <a:solidFill>
              <a:schemeClr val="bg1"/>
            </a:solidFill>
          </a:endParaRPr>
        </a:p>
      </dgm:t>
    </dgm:pt>
    <dgm:pt modelId="{BD64EA5C-FF69-48BA-A6DD-38638F4AE521}" type="sibTrans" cxnId="{4F6C7030-4DC5-45E6-A510-F2CE37F46200}">
      <dgm:prSet/>
      <dgm:spPr/>
      <dgm:t>
        <a:bodyPr/>
        <a:lstStyle/>
        <a:p>
          <a:endParaRPr lang="en-US" b="1">
            <a:solidFill>
              <a:schemeClr val="bg1"/>
            </a:solidFill>
          </a:endParaRPr>
        </a:p>
      </dgm:t>
    </dgm:pt>
    <dgm:pt modelId="{915FCF0F-DD45-428E-BD1E-00226E5C3414}">
      <dgm:prSet/>
      <dgm:spPr/>
      <dgm:t>
        <a:bodyPr/>
        <a:lstStyle/>
        <a:p>
          <a:r>
            <a:rPr lang="en-US" b="1" dirty="0">
              <a:solidFill>
                <a:schemeClr val="bg1"/>
              </a:solidFill>
            </a:rPr>
            <a:t>Accessing clinical-level treatment</a:t>
          </a:r>
        </a:p>
      </dgm:t>
    </dgm:pt>
    <dgm:pt modelId="{077D418F-4038-4C30-A5D5-8504D304FC93}" type="parTrans" cxnId="{D555F5AD-6151-44CD-BA4D-E3DE46529453}">
      <dgm:prSet/>
      <dgm:spPr/>
      <dgm:t>
        <a:bodyPr/>
        <a:lstStyle/>
        <a:p>
          <a:endParaRPr lang="en-US" b="1">
            <a:solidFill>
              <a:schemeClr val="bg1"/>
            </a:solidFill>
          </a:endParaRPr>
        </a:p>
      </dgm:t>
    </dgm:pt>
    <dgm:pt modelId="{C112F035-94AB-4FEA-A56C-3721438C0DF8}" type="sibTrans" cxnId="{D555F5AD-6151-44CD-BA4D-E3DE46529453}">
      <dgm:prSet/>
      <dgm:spPr/>
      <dgm:t>
        <a:bodyPr/>
        <a:lstStyle/>
        <a:p>
          <a:endParaRPr lang="en-US" b="1">
            <a:solidFill>
              <a:schemeClr val="bg1"/>
            </a:solidFill>
          </a:endParaRPr>
        </a:p>
      </dgm:t>
    </dgm:pt>
    <dgm:pt modelId="{82144381-220C-4853-8908-7961BAE8B78B}">
      <dgm:prSet/>
      <dgm:spPr/>
      <dgm:t>
        <a:bodyPr/>
        <a:lstStyle/>
        <a:p>
          <a:r>
            <a:rPr lang="en-US" b="1" dirty="0">
              <a:solidFill>
                <a:schemeClr val="bg1"/>
              </a:solidFill>
            </a:rPr>
            <a:t>Role of specialty providers</a:t>
          </a:r>
        </a:p>
      </dgm:t>
    </dgm:pt>
    <dgm:pt modelId="{332248FC-BA69-42C1-B2EC-A1B5370AEFAE}" type="parTrans" cxnId="{E80AF797-3471-4DDF-8398-A42BC56D1758}">
      <dgm:prSet/>
      <dgm:spPr/>
      <dgm:t>
        <a:bodyPr/>
        <a:lstStyle/>
        <a:p>
          <a:endParaRPr lang="en-US" b="1">
            <a:solidFill>
              <a:schemeClr val="bg1"/>
            </a:solidFill>
          </a:endParaRPr>
        </a:p>
      </dgm:t>
    </dgm:pt>
    <dgm:pt modelId="{2605A3A7-12FD-4662-A26D-DA6E5C83ADBE}" type="sibTrans" cxnId="{E80AF797-3471-4DDF-8398-A42BC56D1758}">
      <dgm:prSet/>
      <dgm:spPr/>
      <dgm:t>
        <a:bodyPr/>
        <a:lstStyle/>
        <a:p>
          <a:endParaRPr lang="en-US" b="1">
            <a:solidFill>
              <a:schemeClr val="bg1"/>
            </a:solidFill>
          </a:endParaRPr>
        </a:p>
      </dgm:t>
    </dgm:pt>
    <dgm:pt modelId="{AE3D00DF-2018-4A4B-A32A-041F573617F8}">
      <dgm:prSet/>
      <dgm:spPr/>
      <dgm:t>
        <a:bodyPr/>
        <a:lstStyle/>
        <a:p>
          <a:r>
            <a:rPr lang="en-US" b="1" dirty="0">
              <a:solidFill>
                <a:schemeClr val="bg1"/>
              </a:solidFill>
            </a:rPr>
            <a:t>Resources for families and caregivers</a:t>
          </a:r>
        </a:p>
      </dgm:t>
    </dgm:pt>
    <dgm:pt modelId="{5C3A1764-05B9-4F9C-96D3-85920F867087}" type="parTrans" cxnId="{9921169E-ACB3-4395-B84D-219BF1C3AD14}">
      <dgm:prSet/>
      <dgm:spPr/>
      <dgm:t>
        <a:bodyPr/>
        <a:lstStyle/>
        <a:p>
          <a:endParaRPr lang="en-US" b="1">
            <a:solidFill>
              <a:schemeClr val="bg1"/>
            </a:solidFill>
          </a:endParaRPr>
        </a:p>
      </dgm:t>
    </dgm:pt>
    <dgm:pt modelId="{A5EA1D92-1978-4B18-AA51-BAF16E2C1E65}" type="sibTrans" cxnId="{9921169E-ACB3-4395-B84D-219BF1C3AD14}">
      <dgm:prSet/>
      <dgm:spPr/>
      <dgm:t>
        <a:bodyPr/>
        <a:lstStyle/>
        <a:p>
          <a:endParaRPr lang="en-US" b="1">
            <a:solidFill>
              <a:schemeClr val="bg1"/>
            </a:solidFill>
          </a:endParaRPr>
        </a:p>
      </dgm:t>
    </dgm:pt>
    <dgm:pt modelId="{67F92463-4D7A-45D8-8238-99290F52E05B}">
      <dgm:prSet/>
      <dgm:spPr/>
      <dgm:t>
        <a:bodyPr/>
        <a:lstStyle/>
        <a:p>
          <a:r>
            <a:rPr lang="en-US" b="1" dirty="0">
              <a:solidFill>
                <a:schemeClr val="bg1"/>
              </a:solidFill>
            </a:rPr>
            <a:t>Fidelity</a:t>
          </a:r>
        </a:p>
      </dgm:t>
    </dgm:pt>
    <dgm:pt modelId="{B86B609A-1B07-4880-9493-3A102C81F0A7}" type="parTrans" cxnId="{AF1D4AD1-EE52-4D1C-A70E-5B0FF7B2F5CE}">
      <dgm:prSet/>
      <dgm:spPr/>
      <dgm:t>
        <a:bodyPr/>
        <a:lstStyle/>
        <a:p>
          <a:endParaRPr lang="en-US" b="1">
            <a:solidFill>
              <a:schemeClr val="bg1"/>
            </a:solidFill>
          </a:endParaRPr>
        </a:p>
      </dgm:t>
    </dgm:pt>
    <dgm:pt modelId="{AC450E23-A48C-48C4-83CD-EBEAC50206CB}" type="sibTrans" cxnId="{AF1D4AD1-EE52-4D1C-A70E-5B0FF7B2F5CE}">
      <dgm:prSet/>
      <dgm:spPr/>
      <dgm:t>
        <a:bodyPr/>
        <a:lstStyle/>
        <a:p>
          <a:endParaRPr lang="en-US" b="1">
            <a:solidFill>
              <a:schemeClr val="bg1"/>
            </a:solidFill>
          </a:endParaRPr>
        </a:p>
      </dgm:t>
    </dgm:pt>
    <dgm:pt modelId="{2969EB23-ACA4-46B2-BDE7-3F61A99FEC74}">
      <dgm:prSet/>
      <dgm:spPr/>
      <dgm:t>
        <a:bodyPr/>
        <a:lstStyle/>
        <a:p>
          <a:r>
            <a:rPr lang="en-US" b="1" dirty="0">
              <a:solidFill>
                <a:schemeClr val="bg1"/>
              </a:solidFill>
            </a:rPr>
            <a:t>Sustain</a:t>
          </a:r>
        </a:p>
      </dgm:t>
    </dgm:pt>
    <dgm:pt modelId="{4726FC76-6AED-44C5-8F1F-031B9289F9CB}" type="parTrans" cxnId="{5FBE24DF-0C83-4BC0-A70F-40736109FEFA}">
      <dgm:prSet/>
      <dgm:spPr/>
      <dgm:t>
        <a:bodyPr/>
        <a:lstStyle/>
        <a:p>
          <a:endParaRPr lang="en-US" b="1">
            <a:solidFill>
              <a:schemeClr val="bg1"/>
            </a:solidFill>
          </a:endParaRPr>
        </a:p>
      </dgm:t>
    </dgm:pt>
    <dgm:pt modelId="{E4B2BEB1-BD2F-4DC3-B8AF-5A402B3A66A3}" type="sibTrans" cxnId="{5FBE24DF-0C83-4BC0-A70F-40736109FEFA}">
      <dgm:prSet/>
      <dgm:spPr/>
      <dgm:t>
        <a:bodyPr/>
        <a:lstStyle/>
        <a:p>
          <a:endParaRPr lang="en-US" b="1">
            <a:solidFill>
              <a:schemeClr val="bg1"/>
            </a:solidFill>
          </a:endParaRPr>
        </a:p>
      </dgm:t>
    </dgm:pt>
    <dgm:pt modelId="{670DBF38-5E3F-4ACF-A6DE-7B47FE73F74A}" type="pres">
      <dgm:prSet presAssocID="{46FE1B2F-ADB3-48BF-930F-FC79712347E2}" presName="diagram" presStyleCnt="0">
        <dgm:presLayoutVars>
          <dgm:dir/>
          <dgm:resizeHandles val="exact"/>
        </dgm:presLayoutVars>
      </dgm:prSet>
      <dgm:spPr/>
    </dgm:pt>
    <dgm:pt modelId="{784008F7-79F5-40D2-A523-4EF9C5B9910D}" type="pres">
      <dgm:prSet presAssocID="{759FDCA9-ABEC-4080-851E-618AC0528A28}" presName="node" presStyleLbl="node1" presStyleIdx="0" presStyleCnt="8">
        <dgm:presLayoutVars>
          <dgm:bulletEnabled val="1"/>
        </dgm:presLayoutVars>
      </dgm:prSet>
      <dgm:spPr/>
    </dgm:pt>
    <dgm:pt modelId="{FBCDA1FB-1A39-4150-9455-07D3A081C8DE}" type="pres">
      <dgm:prSet presAssocID="{24F4B17B-A06A-4EC2-8BCC-3BE0FDEDD712}" presName="sibTrans" presStyleCnt="0"/>
      <dgm:spPr/>
    </dgm:pt>
    <dgm:pt modelId="{4DBE17F1-C5B0-435D-A6CF-99138B598AF3}" type="pres">
      <dgm:prSet presAssocID="{63B932A7-1117-4E6D-98F7-7F0DFC1125C9}" presName="node" presStyleLbl="node1" presStyleIdx="1" presStyleCnt="8">
        <dgm:presLayoutVars>
          <dgm:bulletEnabled val="1"/>
        </dgm:presLayoutVars>
      </dgm:prSet>
      <dgm:spPr/>
    </dgm:pt>
    <dgm:pt modelId="{5521BD10-C53B-4D73-AE6E-5CFDC99EA84B}" type="pres">
      <dgm:prSet presAssocID="{B7385A7C-FA50-414B-BC8F-11289F9E16E1}" presName="sibTrans" presStyleCnt="0"/>
      <dgm:spPr/>
    </dgm:pt>
    <dgm:pt modelId="{999889ED-4EA5-4574-BC69-467A5F35B607}" type="pres">
      <dgm:prSet presAssocID="{654F9243-27BC-459E-9F81-E1A4E4177D10}" presName="node" presStyleLbl="node1" presStyleIdx="2" presStyleCnt="8">
        <dgm:presLayoutVars>
          <dgm:bulletEnabled val="1"/>
        </dgm:presLayoutVars>
      </dgm:prSet>
      <dgm:spPr/>
    </dgm:pt>
    <dgm:pt modelId="{59DD26F1-1BB9-4474-8D0C-4A3B7F3AA825}" type="pres">
      <dgm:prSet presAssocID="{BD64EA5C-FF69-48BA-A6DD-38638F4AE521}" presName="sibTrans" presStyleCnt="0"/>
      <dgm:spPr/>
    </dgm:pt>
    <dgm:pt modelId="{591B9B26-E335-46CE-A45A-53AC395C93CB}" type="pres">
      <dgm:prSet presAssocID="{915FCF0F-DD45-428E-BD1E-00226E5C3414}" presName="node" presStyleLbl="node1" presStyleIdx="3" presStyleCnt="8">
        <dgm:presLayoutVars>
          <dgm:bulletEnabled val="1"/>
        </dgm:presLayoutVars>
      </dgm:prSet>
      <dgm:spPr/>
    </dgm:pt>
    <dgm:pt modelId="{1DF8C9F2-9B5D-4F42-9354-1E622AEAFE48}" type="pres">
      <dgm:prSet presAssocID="{C112F035-94AB-4FEA-A56C-3721438C0DF8}" presName="sibTrans" presStyleCnt="0"/>
      <dgm:spPr/>
    </dgm:pt>
    <dgm:pt modelId="{6A902687-C057-45D1-9319-FC0A17F22787}" type="pres">
      <dgm:prSet presAssocID="{82144381-220C-4853-8908-7961BAE8B78B}" presName="node" presStyleLbl="node1" presStyleIdx="4" presStyleCnt="8">
        <dgm:presLayoutVars>
          <dgm:bulletEnabled val="1"/>
        </dgm:presLayoutVars>
      </dgm:prSet>
      <dgm:spPr/>
    </dgm:pt>
    <dgm:pt modelId="{B834E00C-8168-4587-8C34-B71321985869}" type="pres">
      <dgm:prSet presAssocID="{2605A3A7-12FD-4662-A26D-DA6E5C83ADBE}" presName="sibTrans" presStyleCnt="0"/>
      <dgm:spPr/>
    </dgm:pt>
    <dgm:pt modelId="{CAFB6C7F-5512-473B-83EC-AF52E829FA34}" type="pres">
      <dgm:prSet presAssocID="{AE3D00DF-2018-4A4B-A32A-041F573617F8}" presName="node" presStyleLbl="node1" presStyleIdx="5" presStyleCnt="8">
        <dgm:presLayoutVars>
          <dgm:bulletEnabled val="1"/>
        </dgm:presLayoutVars>
      </dgm:prSet>
      <dgm:spPr/>
    </dgm:pt>
    <dgm:pt modelId="{3083D375-0025-4522-93FC-C5FD60455C99}" type="pres">
      <dgm:prSet presAssocID="{A5EA1D92-1978-4B18-AA51-BAF16E2C1E65}" presName="sibTrans" presStyleCnt="0"/>
      <dgm:spPr/>
    </dgm:pt>
    <dgm:pt modelId="{6CC5F7C8-C02B-4331-A3E4-11F21D6846F8}" type="pres">
      <dgm:prSet presAssocID="{67F92463-4D7A-45D8-8238-99290F52E05B}" presName="node" presStyleLbl="node1" presStyleIdx="6" presStyleCnt="8">
        <dgm:presLayoutVars>
          <dgm:bulletEnabled val="1"/>
        </dgm:presLayoutVars>
      </dgm:prSet>
      <dgm:spPr/>
    </dgm:pt>
    <dgm:pt modelId="{B797AA76-4EA9-4B84-AE46-6886463B582B}" type="pres">
      <dgm:prSet presAssocID="{AC450E23-A48C-48C4-83CD-EBEAC50206CB}" presName="sibTrans" presStyleCnt="0"/>
      <dgm:spPr/>
    </dgm:pt>
    <dgm:pt modelId="{81297AF0-D177-4B69-8939-CCA00D6F71A3}" type="pres">
      <dgm:prSet presAssocID="{2969EB23-ACA4-46B2-BDE7-3F61A99FEC74}" presName="node" presStyleLbl="node1" presStyleIdx="7" presStyleCnt="8">
        <dgm:presLayoutVars>
          <dgm:bulletEnabled val="1"/>
        </dgm:presLayoutVars>
      </dgm:prSet>
      <dgm:spPr/>
    </dgm:pt>
  </dgm:ptLst>
  <dgm:cxnLst>
    <dgm:cxn modelId="{2544F90E-95D9-4724-8F4D-CB37550FA9D1}" type="presOf" srcId="{63B932A7-1117-4E6D-98F7-7F0DFC1125C9}" destId="{4DBE17F1-C5B0-435D-A6CF-99138B598AF3}" srcOrd="0" destOrd="0" presId="urn:microsoft.com/office/officeart/2005/8/layout/default"/>
    <dgm:cxn modelId="{638B1C2D-2C76-48BA-ACAC-7E50DB89E692}" srcId="{46FE1B2F-ADB3-48BF-930F-FC79712347E2}" destId="{759FDCA9-ABEC-4080-851E-618AC0528A28}" srcOrd="0" destOrd="0" parTransId="{412C4637-B812-4E76-958F-9A82A330F575}" sibTransId="{24F4B17B-A06A-4EC2-8BCC-3BE0FDEDD712}"/>
    <dgm:cxn modelId="{4F6C7030-4DC5-45E6-A510-F2CE37F46200}" srcId="{46FE1B2F-ADB3-48BF-930F-FC79712347E2}" destId="{654F9243-27BC-459E-9F81-E1A4E4177D10}" srcOrd="2" destOrd="0" parTransId="{AE179F63-5563-4D69-826A-0DA6CFCE8C3C}" sibTransId="{BD64EA5C-FF69-48BA-A6DD-38638F4AE521}"/>
    <dgm:cxn modelId="{56A3A149-B065-4CBA-B99F-255B302FCD75}" type="presOf" srcId="{46FE1B2F-ADB3-48BF-930F-FC79712347E2}" destId="{670DBF38-5E3F-4ACF-A6DE-7B47FE73F74A}" srcOrd="0" destOrd="0" presId="urn:microsoft.com/office/officeart/2005/8/layout/default"/>
    <dgm:cxn modelId="{23A39382-FA5E-4747-A42D-218978FB4B6D}" type="presOf" srcId="{915FCF0F-DD45-428E-BD1E-00226E5C3414}" destId="{591B9B26-E335-46CE-A45A-53AC395C93CB}" srcOrd="0" destOrd="0" presId="urn:microsoft.com/office/officeart/2005/8/layout/default"/>
    <dgm:cxn modelId="{36C92B8D-A952-4E0A-AC14-6CAD14B2BA9B}" type="presOf" srcId="{67F92463-4D7A-45D8-8238-99290F52E05B}" destId="{6CC5F7C8-C02B-4331-A3E4-11F21D6846F8}" srcOrd="0" destOrd="0" presId="urn:microsoft.com/office/officeart/2005/8/layout/default"/>
    <dgm:cxn modelId="{AC27968F-8A5A-4ADB-B7C1-378C0C819DE0}" type="presOf" srcId="{82144381-220C-4853-8908-7961BAE8B78B}" destId="{6A902687-C057-45D1-9319-FC0A17F22787}" srcOrd="0" destOrd="0" presId="urn:microsoft.com/office/officeart/2005/8/layout/default"/>
    <dgm:cxn modelId="{E80AF797-3471-4DDF-8398-A42BC56D1758}" srcId="{46FE1B2F-ADB3-48BF-930F-FC79712347E2}" destId="{82144381-220C-4853-8908-7961BAE8B78B}" srcOrd="4" destOrd="0" parTransId="{332248FC-BA69-42C1-B2EC-A1B5370AEFAE}" sibTransId="{2605A3A7-12FD-4662-A26D-DA6E5C83ADBE}"/>
    <dgm:cxn modelId="{9921169E-ACB3-4395-B84D-219BF1C3AD14}" srcId="{46FE1B2F-ADB3-48BF-930F-FC79712347E2}" destId="{AE3D00DF-2018-4A4B-A32A-041F573617F8}" srcOrd="5" destOrd="0" parTransId="{5C3A1764-05B9-4F9C-96D3-85920F867087}" sibTransId="{A5EA1D92-1978-4B18-AA51-BAF16E2C1E65}"/>
    <dgm:cxn modelId="{0A0327A1-B87E-4149-A0F6-D288DB3FD06C}" type="presOf" srcId="{759FDCA9-ABEC-4080-851E-618AC0528A28}" destId="{784008F7-79F5-40D2-A523-4EF9C5B9910D}" srcOrd="0" destOrd="0" presId="urn:microsoft.com/office/officeart/2005/8/layout/default"/>
    <dgm:cxn modelId="{D555F5AD-6151-44CD-BA4D-E3DE46529453}" srcId="{46FE1B2F-ADB3-48BF-930F-FC79712347E2}" destId="{915FCF0F-DD45-428E-BD1E-00226E5C3414}" srcOrd="3" destOrd="0" parTransId="{077D418F-4038-4C30-A5D5-8504D304FC93}" sibTransId="{C112F035-94AB-4FEA-A56C-3721438C0DF8}"/>
    <dgm:cxn modelId="{FD360EB3-9AA2-4C73-AF06-971B8F04722B}" type="presOf" srcId="{2969EB23-ACA4-46B2-BDE7-3F61A99FEC74}" destId="{81297AF0-D177-4B69-8939-CCA00D6F71A3}" srcOrd="0" destOrd="0" presId="urn:microsoft.com/office/officeart/2005/8/layout/default"/>
    <dgm:cxn modelId="{41B41DCC-BCC5-4105-86DD-02B6F8090D49}" srcId="{46FE1B2F-ADB3-48BF-930F-FC79712347E2}" destId="{63B932A7-1117-4E6D-98F7-7F0DFC1125C9}" srcOrd="1" destOrd="0" parTransId="{C7C24D0C-A815-44CD-9F19-D8D54D011782}" sibTransId="{B7385A7C-FA50-414B-BC8F-11289F9E16E1}"/>
    <dgm:cxn modelId="{B16F8ECE-F9F3-4436-9A78-5971A12CC9B7}" type="presOf" srcId="{654F9243-27BC-459E-9F81-E1A4E4177D10}" destId="{999889ED-4EA5-4574-BC69-467A5F35B607}" srcOrd="0" destOrd="0" presId="urn:microsoft.com/office/officeart/2005/8/layout/default"/>
    <dgm:cxn modelId="{AF1D4AD1-EE52-4D1C-A70E-5B0FF7B2F5CE}" srcId="{46FE1B2F-ADB3-48BF-930F-FC79712347E2}" destId="{67F92463-4D7A-45D8-8238-99290F52E05B}" srcOrd="6" destOrd="0" parTransId="{B86B609A-1B07-4880-9493-3A102C81F0A7}" sibTransId="{AC450E23-A48C-48C4-83CD-EBEAC50206CB}"/>
    <dgm:cxn modelId="{C7606CD9-5381-423F-A756-55763B883ECF}" type="presOf" srcId="{AE3D00DF-2018-4A4B-A32A-041F573617F8}" destId="{CAFB6C7F-5512-473B-83EC-AF52E829FA34}" srcOrd="0" destOrd="0" presId="urn:microsoft.com/office/officeart/2005/8/layout/default"/>
    <dgm:cxn modelId="{5FBE24DF-0C83-4BC0-A70F-40736109FEFA}" srcId="{46FE1B2F-ADB3-48BF-930F-FC79712347E2}" destId="{2969EB23-ACA4-46B2-BDE7-3F61A99FEC74}" srcOrd="7" destOrd="0" parTransId="{4726FC76-6AED-44C5-8F1F-031B9289F9CB}" sibTransId="{E4B2BEB1-BD2F-4DC3-B8AF-5A402B3A66A3}"/>
    <dgm:cxn modelId="{FE5E5BF4-825C-4946-B316-C41D348C677F}" type="presParOf" srcId="{670DBF38-5E3F-4ACF-A6DE-7B47FE73F74A}" destId="{784008F7-79F5-40D2-A523-4EF9C5B9910D}" srcOrd="0" destOrd="0" presId="urn:microsoft.com/office/officeart/2005/8/layout/default"/>
    <dgm:cxn modelId="{3AC07F25-7B37-4637-85A4-2952FB865C62}" type="presParOf" srcId="{670DBF38-5E3F-4ACF-A6DE-7B47FE73F74A}" destId="{FBCDA1FB-1A39-4150-9455-07D3A081C8DE}" srcOrd="1" destOrd="0" presId="urn:microsoft.com/office/officeart/2005/8/layout/default"/>
    <dgm:cxn modelId="{2E263E12-F734-4031-A698-C4DD804D58DB}" type="presParOf" srcId="{670DBF38-5E3F-4ACF-A6DE-7B47FE73F74A}" destId="{4DBE17F1-C5B0-435D-A6CF-99138B598AF3}" srcOrd="2" destOrd="0" presId="urn:microsoft.com/office/officeart/2005/8/layout/default"/>
    <dgm:cxn modelId="{76015F0C-566B-4434-B22F-E3144C0F3C6A}" type="presParOf" srcId="{670DBF38-5E3F-4ACF-A6DE-7B47FE73F74A}" destId="{5521BD10-C53B-4D73-AE6E-5CFDC99EA84B}" srcOrd="3" destOrd="0" presId="urn:microsoft.com/office/officeart/2005/8/layout/default"/>
    <dgm:cxn modelId="{DCFD9E33-0DBA-48AD-B730-555EBD57941D}" type="presParOf" srcId="{670DBF38-5E3F-4ACF-A6DE-7B47FE73F74A}" destId="{999889ED-4EA5-4574-BC69-467A5F35B607}" srcOrd="4" destOrd="0" presId="urn:microsoft.com/office/officeart/2005/8/layout/default"/>
    <dgm:cxn modelId="{87EE0257-2D38-45B1-B3EE-0B42596088C4}" type="presParOf" srcId="{670DBF38-5E3F-4ACF-A6DE-7B47FE73F74A}" destId="{59DD26F1-1BB9-4474-8D0C-4A3B7F3AA825}" srcOrd="5" destOrd="0" presId="urn:microsoft.com/office/officeart/2005/8/layout/default"/>
    <dgm:cxn modelId="{0FCAF97C-EB25-4516-AEBA-88D166D50BCF}" type="presParOf" srcId="{670DBF38-5E3F-4ACF-A6DE-7B47FE73F74A}" destId="{591B9B26-E335-46CE-A45A-53AC395C93CB}" srcOrd="6" destOrd="0" presId="urn:microsoft.com/office/officeart/2005/8/layout/default"/>
    <dgm:cxn modelId="{374EF6E9-3A4E-4BA3-BAB6-148CB48A5353}" type="presParOf" srcId="{670DBF38-5E3F-4ACF-A6DE-7B47FE73F74A}" destId="{1DF8C9F2-9B5D-4F42-9354-1E622AEAFE48}" srcOrd="7" destOrd="0" presId="urn:microsoft.com/office/officeart/2005/8/layout/default"/>
    <dgm:cxn modelId="{20B11789-91F6-4756-9044-652D87EF1224}" type="presParOf" srcId="{670DBF38-5E3F-4ACF-A6DE-7B47FE73F74A}" destId="{6A902687-C057-45D1-9319-FC0A17F22787}" srcOrd="8" destOrd="0" presId="urn:microsoft.com/office/officeart/2005/8/layout/default"/>
    <dgm:cxn modelId="{FD2377AB-AD9B-4500-B9BB-D543FF5C4F28}" type="presParOf" srcId="{670DBF38-5E3F-4ACF-A6DE-7B47FE73F74A}" destId="{B834E00C-8168-4587-8C34-B71321985869}" srcOrd="9" destOrd="0" presId="urn:microsoft.com/office/officeart/2005/8/layout/default"/>
    <dgm:cxn modelId="{75AC672D-6440-4458-ADC3-003E5BED948F}" type="presParOf" srcId="{670DBF38-5E3F-4ACF-A6DE-7B47FE73F74A}" destId="{CAFB6C7F-5512-473B-83EC-AF52E829FA34}" srcOrd="10" destOrd="0" presId="urn:microsoft.com/office/officeart/2005/8/layout/default"/>
    <dgm:cxn modelId="{D2F1FD8C-EBA7-407B-B606-4F22178539DD}" type="presParOf" srcId="{670DBF38-5E3F-4ACF-A6DE-7B47FE73F74A}" destId="{3083D375-0025-4522-93FC-C5FD60455C99}" srcOrd="11" destOrd="0" presId="urn:microsoft.com/office/officeart/2005/8/layout/default"/>
    <dgm:cxn modelId="{7AAE7D03-BB86-4D0F-B5D0-944399726BF1}" type="presParOf" srcId="{670DBF38-5E3F-4ACF-A6DE-7B47FE73F74A}" destId="{6CC5F7C8-C02B-4331-A3E4-11F21D6846F8}" srcOrd="12" destOrd="0" presId="urn:microsoft.com/office/officeart/2005/8/layout/default"/>
    <dgm:cxn modelId="{CE382B62-FCC1-4900-8420-1228FB2E509B}" type="presParOf" srcId="{670DBF38-5E3F-4ACF-A6DE-7B47FE73F74A}" destId="{B797AA76-4EA9-4B84-AE46-6886463B582B}" srcOrd="13" destOrd="0" presId="urn:microsoft.com/office/officeart/2005/8/layout/default"/>
    <dgm:cxn modelId="{97F09DB8-D4F8-4113-9597-3D4381629FAB}" type="presParOf" srcId="{670DBF38-5E3F-4ACF-A6DE-7B47FE73F74A}" destId="{81297AF0-D177-4B69-8939-CCA00D6F71A3}"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EE003DF-8B92-41A9-92A0-21C6E3C75698}"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148CA142-5DAB-4220-8D49-196225D947B1}">
      <dgm:prSet custT="1"/>
      <dgm:spPr/>
      <dgm:t>
        <a:bodyPr/>
        <a:lstStyle/>
        <a:p>
          <a:pPr rtl="0"/>
          <a:r>
            <a:rPr lang="en-US" sz="1400" dirty="0">
              <a:solidFill>
                <a:schemeClr val="tx1"/>
              </a:solidFill>
            </a:rPr>
            <a:t>Knowledge and skills for all practitioners</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4808C121-BB14-4599-B9D5-6698279C075F}" type="parTrans" cxnId="{33AB1F83-9CC8-47A3-B256-885D4CF21A7D}">
      <dgm:prSet/>
      <dgm:spPr/>
      <dgm:t>
        <a:bodyPr/>
        <a:lstStyle/>
        <a:p>
          <a:endParaRPr lang="en-US" sz="1400">
            <a:solidFill>
              <a:schemeClr val="tx1"/>
            </a:solidFill>
          </a:endParaRPr>
        </a:p>
      </dgm:t>
    </dgm:pt>
    <dgm:pt modelId="{E4ECE4EF-CD62-4D8F-AA48-C3C0AED6B9D8}" type="sibTrans" cxnId="{33AB1F83-9CC8-47A3-B256-885D4CF21A7D}">
      <dgm:prSet/>
      <dgm:spPr/>
      <dgm:t>
        <a:bodyPr/>
        <a:lstStyle/>
        <a:p>
          <a:endParaRPr lang="en-US" sz="1400">
            <a:solidFill>
              <a:schemeClr val="tx1"/>
            </a:solidFill>
          </a:endParaRPr>
        </a:p>
      </dgm:t>
    </dgm:pt>
    <dgm:pt modelId="{FFC19F31-D267-4EEE-B6F1-9ADE0C975B62}">
      <dgm:prSet custT="1"/>
      <dgm:spPr/>
      <dgm:t>
        <a:bodyPr/>
        <a:lstStyle/>
        <a:p>
          <a:pPr rtl="0"/>
          <a:r>
            <a:rPr lang="en-US" sz="1400" dirty="0">
              <a:solidFill>
                <a:schemeClr val="tx1"/>
              </a:solidFill>
            </a:rPr>
            <a:t>Infant Mental Health Endorsement</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CA36A0DD-5AFA-40E4-9AEA-1A3F72E2A58A}" type="parTrans" cxnId="{346B8264-3851-4D23-BA87-EFDE63F0037B}">
      <dgm:prSet/>
      <dgm:spPr/>
      <dgm:t>
        <a:bodyPr/>
        <a:lstStyle/>
        <a:p>
          <a:endParaRPr lang="en-US" sz="1400">
            <a:solidFill>
              <a:schemeClr val="tx1"/>
            </a:solidFill>
          </a:endParaRPr>
        </a:p>
      </dgm:t>
    </dgm:pt>
    <dgm:pt modelId="{1F8D0A8D-0681-4A32-ACED-C32772068D00}" type="sibTrans" cxnId="{346B8264-3851-4D23-BA87-EFDE63F0037B}">
      <dgm:prSet/>
      <dgm:spPr/>
      <dgm:t>
        <a:bodyPr/>
        <a:lstStyle/>
        <a:p>
          <a:endParaRPr lang="en-US" sz="1400">
            <a:solidFill>
              <a:schemeClr val="tx1"/>
            </a:solidFill>
          </a:endParaRPr>
        </a:p>
      </dgm:t>
    </dgm:pt>
    <dgm:pt modelId="{944A5FC4-753B-474D-A7BC-5ECAFD345D36}">
      <dgm:prSet custT="1"/>
      <dgm:spPr/>
      <dgm:t>
        <a:bodyPr/>
        <a:lstStyle/>
        <a:p>
          <a:pPr rtl="0"/>
          <a:r>
            <a:rPr lang="en-US" sz="1400" dirty="0">
              <a:solidFill>
                <a:schemeClr val="tx1"/>
              </a:solidFill>
            </a:rPr>
            <a:t>Reduce stress for practitioners and leaders</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6780ECFA-BF71-41F9-9289-EFC240A5AAE9}" type="parTrans" cxnId="{582F37E9-C1AC-4D08-98CE-8ADE6C933A6B}">
      <dgm:prSet/>
      <dgm:spPr/>
      <dgm:t>
        <a:bodyPr/>
        <a:lstStyle/>
        <a:p>
          <a:endParaRPr lang="en-US" sz="1400">
            <a:solidFill>
              <a:schemeClr val="tx1"/>
            </a:solidFill>
          </a:endParaRPr>
        </a:p>
      </dgm:t>
    </dgm:pt>
    <dgm:pt modelId="{20190C59-7C77-4A1A-88AD-10765DAF4507}" type="sibTrans" cxnId="{582F37E9-C1AC-4D08-98CE-8ADE6C933A6B}">
      <dgm:prSet/>
      <dgm:spPr/>
      <dgm:t>
        <a:bodyPr/>
        <a:lstStyle/>
        <a:p>
          <a:endParaRPr lang="en-US" sz="1400">
            <a:solidFill>
              <a:schemeClr val="tx1"/>
            </a:solidFill>
          </a:endParaRPr>
        </a:p>
      </dgm:t>
    </dgm:pt>
    <dgm:pt modelId="{6133016F-21E7-4E0C-BCF7-CD342C0AAE8B}">
      <dgm:prSet custT="1"/>
      <dgm:spPr/>
      <dgm:t>
        <a:bodyPr/>
        <a:lstStyle/>
        <a:p>
          <a:pPr rtl="0"/>
          <a:r>
            <a:rPr lang="en-US" sz="1400" dirty="0">
              <a:solidFill>
                <a:schemeClr val="tx1"/>
              </a:solidFill>
            </a:rPr>
            <a:t>Increased diversity</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A5776AE9-F608-4E06-AA79-A1CA1A60F357}" type="parTrans" cxnId="{F1562C1B-B792-4DD2-8CEF-051E293A7219}">
      <dgm:prSet/>
      <dgm:spPr/>
      <dgm:t>
        <a:bodyPr/>
        <a:lstStyle/>
        <a:p>
          <a:endParaRPr lang="en-US" sz="1400">
            <a:solidFill>
              <a:schemeClr val="tx1"/>
            </a:solidFill>
          </a:endParaRPr>
        </a:p>
      </dgm:t>
    </dgm:pt>
    <dgm:pt modelId="{98F5D50E-6A5B-44B9-9A93-0CCC2D860F51}" type="sibTrans" cxnId="{F1562C1B-B792-4DD2-8CEF-051E293A7219}">
      <dgm:prSet/>
      <dgm:spPr/>
      <dgm:t>
        <a:bodyPr/>
        <a:lstStyle/>
        <a:p>
          <a:endParaRPr lang="en-US" sz="1400">
            <a:solidFill>
              <a:schemeClr val="tx1"/>
            </a:solidFill>
          </a:endParaRPr>
        </a:p>
      </dgm:t>
    </dgm:pt>
    <dgm:pt modelId="{48DD6CCF-98FD-4E7E-BF5D-023EA13A6C84}">
      <dgm:prSet custT="1"/>
      <dgm:spPr/>
      <dgm:t>
        <a:bodyPr/>
        <a:lstStyle/>
        <a:p>
          <a:pPr rtl="0"/>
          <a:r>
            <a:rPr lang="en-US" sz="1400" dirty="0">
              <a:solidFill>
                <a:schemeClr val="tx1"/>
              </a:solidFill>
            </a:rPr>
            <a:t>Recruit and retain</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03FB9419-1BCD-41A7-9441-342031ACF540}" type="parTrans" cxnId="{7B04A761-0449-407B-8246-AEC84475B7AF}">
      <dgm:prSet/>
      <dgm:spPr/>
      <dgm:t>
        <a:bodyPr/>
        <a:lstStyle/>
        <a:p>
          <a:endParaRPr lang="en-US" sz="1400">
            <a:solidFill>
              <a:schemeClr val="tx1"/>
            </a:solidFill>
          </a:endParaRPr>
        </a:p>
      </dgm:t>
    </dgm:pt>
    <dgm:pt modelId="{B83BDF0F-F1D0-4E7B-9162-D56982CF9D0F}" type="sibTrans" cxnId="{7B04A761-0449-407B-8246-AEC84475B7AF}">
      <dgm:prSet/>
      <dgm:spPr/>
      <dgm:t>
        <a:bodyPr/>
        <a:lstStyle/>
        <a:p>
          <a:endParaRPr lang="en-US" sz="1400">
            <a:solidFill>
              <a:schemeClr val="tx1"/>
            </a:solidFill>
          </a:endParaRPr>
        </a:p>
      </dgm:t>
    </dgm:pt>
    <dgm:pt modelId="{59C21536-7EAD-4AAD-846A-11DD0D58C9C4}">
      <dgm:prSet custT="1"/>
      <dgm:spPr/>
      <dgm:t>
        <a:bodyPr/>
        <a:lstStyle/>
        <a:p>
          <a:pPr rtl="0"/>
          <a:r>
            <a:rPr lang="en-US" sz="1400" dirty="0">
              <a:solidFill>
                <a:schemeClr val="tx1"/>
              </a:solidFill>
            </a:rPr>
            <a:t>Add provider types</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06CFEB30-BCA3-451C-840C-B068092FD3E4}" type="parTrans" cxnId="{E872159D-5BE8-4D6C-87C7-761DF3AAD5DE}">
      <dgm:prSet/>
      <dgm:spPr/>
      <dgm:t>
        <a:bodyPr/>
        <a:lstStyle/>
        <a:p>
          <a:endParaRPr lang="en-US" sz="1400">
            <a:solidFill>
              <a:schemeClr val="tx1"/>
            </a:solidFill>
          </a:endParaRPr>
        </a:p>
      </dgm:t>
    </dgm:pt>
    <dgm:pt modelId="{63D740AB-F802-4FA5-BD90-932FBE42ACC6}" type="sibTrans" cxnId="{E872159D-5BE8-4D6C-87C7-761DF3AAD5DE}">
      <dgm:prSet/>
      <dgm:spPr/>
      <dgm:t>
        <a:bodyPr/>
        <a:lstStyle/>
        <a:p>
          <a:endParaRPr lang="en-US" sz="1400">
            <a:solidFill>
              <a:schemeClr val="tx1"/>
            </a:solidFill>
          </a:endParaRPr>
        </a:p>
      </dgm:t>
    </dgm:pt>
    <dgm:pt modelId="{0C9B4DD1-75D0-4BA8-A7AE-685C97047656}">
      <dgm:prSet custT="1"/>
      <dgm:spPr/>
      <dgm:t>
        <a:bodyPr/>
        <a:lstStyle/>
        <a:p>
          <a:r>
            <a:rPr lang="en-US" sz="1400" dirty="0">
              <a:solidFill>
                <a:schemeClr val="tx1"/>
              </a:solidFill>
            </a:rPr>
            <a:t>Increase reimbursement rates</a:t>
          </a:r>
        </a:p>
      </dgm:t>
    </dgm:pt>
    <dgm:pt modelId="{C5D7183D-48D2-4F24-A8F9-68166FE992D8}" type="parTrans" cxnId="{2D6AA8A3-D9A8-4D39-9EC5-794C58946583}">
      <dgm:prSet/>
      <dgm:spPr/>
      <dgm:t>
        <a:bodyPr/>
        <a:lstStyle/>
        <a:p>
          <a:endParaRPr lang="en-US" sz="1400">
            <a:solidFill>
              <a:schemeClr val="tx1"/>
            </a:solidFill>
          </a:endParaRPr>
        </a:p>
      </dgm:t>
    </dgm:pt>
    <dgm:pt modelId="{CEA69A4B-55A9-4BE6-B90D-D7A0770A6BC9}" type="sibTrans" cxnId="{2D6AA8A3-D9A8-4D39-9EC5-794C58946583}">
      <dgm:prSet/>
      <dgm:spPr/>
      <dgm:t>
        <a:bodyPr/>
        <a:lstStyle/>
        <a:p>
          <a:endParaRPr lang="en-US" sz="1400">
            <a:solidFill>
              <a:schemeClr val="tx1"/>
            </a:solidFill>
          </a:endParaRPr>
        </a:p>
      </dgm:t>
    </dgm:pt>
    <dgm:pt modelId="{6CDC5348-B579-4E35-9655-FA452E6754CD}">
      <dgm:prSet custT="1"/>
      <dgm:spPr/>
      <dgm:t>
        <a:bodyPr/>
        <a:lstStyle/>
        <a:p>
          <a:pPr rtl="0"/>
          <a:r>
            <a:rPr lang="en-US" sz="1400" dirty="0">
              <a:solidFill>
                <a:schemeClr val="tx1"/>
              </a:solidFill>
            </a:rPr>
            <a:t>Reflective supervision</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A78B66F3-C48C-4763-986C-360ED94A3159}" type="parTrans" cxnId="{5A7FFF12-016F-4C68-8368-DA5167C5BA0E}">
      <dgm:prSet/>
      <dgm:spPr/>
      <dgm:t>
        <a:bodyPr/>
        <a:lstStyle/>
        <a:p>
          <a:endParaRPr lang="en-US" sz="1400">
            <a:solidFill>
              <a:schemeClr val="tx1"/>
            </a:solidFill>
          </a:endParaRPr>
        </a:p>
      </dgm:t>
    </dgm:pt>
    <dgm:pt modelId="{F878D613-3D50-467A-907D-60E1EA395F75}" type="sibTrans" cxnId="{5A7FFF12-016F-4C68-8368-DA5167C5BA0E}">
      <dgm:prSet/>
      <dgm:spPr/>
      <dgm:t>
        <a:bodyPr/>
        <a:lstStyle/>
        <a:p>
          <a:endParaRPr lang="en-US" sz="1400">
            <a:solidFill>
              <a:schemeClr val="tx1"/>
            </a:solidFill>
          </a:endParaRPr>
        </a:p>
      </dgm:t>
    </dgm:pt>
    <dgm:pt modelId="{DD7BD5A1-2AA1-4DA5-9511-7B46A3B841C9}">
      <dgm:prSet custT="1"/>
      <dgm:spPr/>
      <dgm:t>
        <a:bodyPr/>
        <a:lstStyle/>
        <a:p>
          <a:pPr rtl="0"/>
          <a:r>
            <a:rPr lang="en-US" sz="1400" dirty="0">
              <a:solidFill>
                <a:schemeClr val="tx1"/>
              </a:solidFill>
            </a:rPr>
            <a:t>Increase access to specialty providers</a:t>
          </a:r>
          <a:r>
            <a:rPr lang="en-US" sz="1400" dirty="0">
              <a:solidFill>
                <a:schemeClr val="tx1"/>
              </a:solidFill>
              <a:latin typeface="Raleway Light"/>
            </a:rPr>
            <a:t> - </a:t>
          </a:r>
          <a:r>
            <a:rPr lang="en-US" sz="1400" dirty="0">
              <a:solidFill>
                <a:schemeClr val="tx1"/>
              </a:solidFill>
              <a:highlight>
                <a:srgbClr val="FFFF00"/>
              </a:highlight>
              <a:latin typeface="Raleway Light"/>
            </a:rPr>
            <a:t>YES</a:t>
          </a:r>
          <a:endParaRPr lang="en-US" sz="1400" dirty="0">
            <a:solidFill>
              <a:schemeClr val="tx1"/>
            </a:solidFill>
            <a:highlight>
              <a:srgbClr val="FFFF00"/>
            </a:highlight>
          </a:endParaRPr>
        </a:p>
      </dgm:t>
    </dgm:pt>
    <dgm:pt modelId="{4B058122-A303-44B3-804B-F0656A105CCE}" type="parTrans" cxnId="{614C715C-4767-47D0-917B-C2E5C72B0F0A}">
      <dgm:prSet/>
      <dgm:spPr/>
      <dgm:t>
        <a:bodyPr/>
        <a:lstStyle/>
        <a:p>
          <a:endParaRPr lang="en-US" sz="1400">
            <a:solidFill>
              <a:schemeClr val="tx1"/>
            </a:solidFill>
          </a:endParaRPr>
        </a:p>
      </dgm:t>
    </dgm:pt>
    <dgm:pt modelId="{AE904DA8-4D64-4B83-A491-DD04DF3D540E}" type="sibTrans" cxnId="{614C715C-4767-47D0-917B-C2E5C72B0F0A}">
      <dgm:prSet/>
      <dgm:spPr/>
      <dgm:t>
        <a:bodyPr/>
        <a:lstStyle/>
        <a:p>
          <a:endParaRPr lang="en-US" sz="1400">
            <a:solidFill>
              <a:schemeClr val="tx1"/>
            </a:solidFill>
          </a:endParaRPr>
        </a:p>
      </dgm:t>
    </dgm:pt>
    <dgm:pt modelId="{FF0B131A-986B-4269-B084-3C263DB6B6D4}" type="pres">
      <dgm:prSet presAssocID="{0EE003DF-8B92-41A9-92A0-21C6E3C75698}" presName="linear" presStyleCnt="0">
        <dgm:presLayoutVars>
          <dgm:animLvl val="lvl"/>
          <dgm:resizeHandles val="exact"/>
        </dgm:presLayoutVars>
      </dgm:prSet>
      <dgm:spPr/>
    </dgm:pt>
    <dgm:pt modelId="{A1ADD2C4-796A-429D-9F75-A5B7605F88D1}" type="pres">
      <dgm:prSet presAssocID="{148CA142-5DAB-4220-8D49-196225D947B1}" presName="parentText" presStyleLbl="node1" presStyleIdx="0" presStyleCnt="9">
        <dgm:presLayoutVars>
          <dgm:chMax val="0"/>
          <dgm:bulletEnabled val="1"/>
        </dgm:presLayoutVars>
      </dgm:prSet>
      <dgm:spPr/>
    </dgm:pt>
    <dgm:pt modelId="{A8C984F7-B88D-4C33-8CFD-23DEBF43158E}" type="pres">
      <dgm:prSet presAssocID="{E4ECE4EF-CD62-4D8F-AA48-C3C0AED6B9D8}" presName="spacer" presStyleCnt="0"/>
      <dgm:spPr/>
    </dgm:pt>
    <dgm:pt modelId="{575FE919-4AF8-49E3-9BA9-E69EE394DEB6}" type="pres">
      <dgm:prSet presAssocID="{FFC19F31-D267-4EEE-B6F1-9ADE0C975B62}" presName="parentText" presStyleLbl="node1" presStyleIdx="1" presStyleCnt="9">
        <dgm:presLayoutVars>
          <dgm:chMax val="0"/>
          <dgm:bulletEnabled val="1"/>
        </dgm:presLayoutVars>
      </dgm:prSet>
      <dgm:spPr/>
    </dgm:pt>
    <dgm:pt modelId="{1ABBBDF8-8F83-4964-B57A-E5C12D60AF91}" type="pres">
      <dgm:prSet presAssocID="{1F8D0A8D-0681-4A32-ACED-C32772068D00}" presName="spacer" presStyleCnt="0"/>
      <dgm:spPr/>
    </dgm:pt>
    <dgm:pt modelId="{E1DAE37D-EBB0-424E-9442-64DCBD5A73DE}" type="pres">
      <dgm:prSet presAssocID="{944A5FC4-753B-474D-A7BC-5ECAFD345D36}" presName="parentText" presStyleLbl="node1" presStyleIdx="2" presStyleCnt="9">
        <dgm:presLayoutVars>
          <dgm:chMax val="0"/>
          <dgm:bulletEnabled val="1"/>
        </dgm:presLayoutVars>
      </dgm:prSet>
      <dgm:spPr/>
    </dgm:pt>
    <dgm:pt modelId="{23AF9B87-35E3-4A97-BACD-744BC07EC8FD}" type="pres">
      <dgm:prSet presAssocID="{20190C59-7C77-4A1A-88AD-10765DAF4507}" presName="spacer" presStyleCnt="0"/>
      <dgm:spPr/>
    </dgm:pt>
    <dgm:pt modelId="{E47C6552-8E19-4CC1-8092-11D0CB788589}" type="pres">
      <dgm:prSet presAssocID="{6133016F-21E7-4E0C-BCF7-CD342C0AAE8B}" presName="parentText" presStyleLbl="node1" presStyleIdx="3" presStyleCnt="9">
        <dgm:presLayoutVars>
          <dgm:chMax val="0"/>
          <dgm:bulletEnabled val="1"/>
        </dgm:presLayoutVars>
      </dgm:prSet>
      <dgm:spPr/>
    </dgm:pt>
    <dgm:pt modelId="{310FFE28-2ED4-4784-BB27-2997C102C569}" type="pres">
      <dgm:prSet presAssocID="{98F5D50E-6A5B-44B9-9A93-0CCC2D860F51}" presName="spacer" presStyleCnt="0"/>
      <dgm:spPr/>
    </dgm:pt>
    <dgm:pt modelId="{61A59473-253E-406D-9588-B78139E65F1A}" type="pres">
      <dgm:prSet presAssocID="{48DD6CCF-98FD-4E7E-BF5D-023EA13A6C84}" presName="parentText" presStyleLbl="node1" presStyleIdx="4" presStyleCnt="9">
        <dgm:presLayoutVars>
          <dgm:chMax val="0"/>
          <dgm:bulletEnabled val="1"/>
        </dgm:presLayoutVars>
      </dgm:prSet>
      <dgm:spPr/>
    </dgm:pt>
    <dgm:pt modelId="{5125D17A-1033-4AAF-B331-7F8BA15D4C27}" type="pres">
      <dgm:prSet presAssocID="{B83BDF0F-F1D0-4E7B-9162-D56982CF9D0F}" presName="spacer" presStyleCnt="0"/>
      <dgm:spPr/>
    </dgm:pt>
    <dgm:pt modelId="{7EA9234E-61BD-46EF-81BC-3D750328DCF9}" type="pres">
      <dgm:prSet presAssocID="{59C21536-7EAD-4AAD-846A-11DD0D58C9C4}" presName="parentText" presStyleLbl="node1" presStyleIdx="5" presStyleCnt="9">
        <dgm:presLayoutVars>
          <dgm:chMax val="0"/>
          <dgm:bulletEnabled val="1"/>
        </dgm:presLayoutVars>
      </dgm:prSet>
      <dgm:spPr/>
    </dgm:pt>
    <dgm:pt modelId="{F497B8A9-696B-450E-A3AC-13CA5825DBA5}" type="pres">
      <dgm:prSet presAssocID="{63D740AB-F802-4FA5-BD90-932FBE42ACC6}" presName="spacer" presStyleCnt="0"/>
      <dgm:spPr/>
    </dgm:pt>
    <dgm:pt modelId="{72756454-3852-43E1-BDFA-93A5F721E77F}" type="pres">
      <dgm:prSet presAssocID="{0C9B4DD1-75D0-4BA8-A7AE-685C97047656}" presName="parentText" presStyleLbl="node1" presStyleIdx="6" presStyleCnt="9">
        <dgm:presLayoutVars>
          <dgm:chMax val="0"/>
          <dgm:bulletEnabled val="1"/>
        </dgm:presLayoutVars>
      </dgm:prSet>
      <dgm:spPr/>
    </dgm:pt>
    <dgm:pt modelId="{1D8D5F13-EB3D-4890-8BDB-EB9E33D2E6FF}" type="pres">
      <dgm:prSet presAssocID="{CEA69A4B-55A9-4BE6-B90D-D7A0770A6BC9}" presName="spacer" presStyleCnt="0"/>
      <dgm:spPr/>
    </dgm:pt>
    <dgm:pt modelId="{4D24E98E-A57D-42F7-86AA-0EFE594FE055}" type="pres">
      <dgm:prSet presAssocID="{6CDC5348-B579-4E35-9655-FA452E6754CD}" presName="parentText" presStyleLbl="node1" presStyleIdx="7" presStyleCnt="9">
        <dgm:presLayoutVars>
          <dgm:chMax val="0"/>
          <dgm:bulletEnabled val="1"/>
        </dgm:presLayoutVars>
      </dgm:prSet>
      <dgm:spPr/>
    </dgm:pt>
    <dgm:pt modelId="{BBE6034E-8A21-452D-9030-98F134347092}" type="pres">
      <dgm:prSet presAssocID="{F878D613-3D50-467A-907D-60E1EA395F75}" presName="spacer" presStyleCnt="0"/>
      <dgm:spPr/>
    </dgm:pt>
    <dgm:pt modelId="{AABEF1A8-0F81-43B3-AAB3-40F5559134EA}" type="pres">
      <dgm:prSet presAssocID="{DD7BD5A1-2AA1-4DA5-9511-7B46A3B841C9}" presName="parentText" presStyleLbl="node1" presStyleIdx="8" presStyleCnt="9">
        <dgm:presLayoutVars>
          <dgm:chMax val="0"/>
          <dgm:bulletEnabled val="1"/>
        </dgm:presLayoutVars>
      </dgm:prSet>
      <dgm:spPr/>
    </dgm:pt>
  </dgm:ptLst>
  <dgm:cxnLst>
    <dgm:cxn modelId="{5A7FFF12-016F-4C68-8368-DA5167C5BA0E}" srcId="{0EE003DF-8B92-41A9-92A0-21C6E3C75698}" destId="{6CDC5348-B579-4E35-9655-FA452E6754CD}" srcOrd="7" destOrd="0" parTransId="{A78B66F3-C48C-4763-986C-360ED94A3159}" sibTransId="{F878D613-3D50-467A-907D-60E1EA395F75}"/>
    <dgm:cxn modelId="{F1562C1B-B792-4DD2-8CEF-051E293A7219}" srcId="{0EE003DF-8B92-41A9-92A0-21C6E3C75698}" destId="{6133016F-21E7-4E0C-BCF7-CD342C0AAE8B}" srcOrd="3" destOrd="0" parTransId="{A5776AE9-F608-4E06-AA79-A1CA1A60F357}" sibTransId="{98F5D50E-6A5B-44B9-9A93-0CCC2D860F51}"/>
    <dgm:cxn modelId="{8124B91F-F55A-4B2A-9852-8EDD06CB305D}" type="presOf" srcId="{0EE003DF-8B92-41A9-92A0-21C6E3C75698}" destId="{FF0B131A-986B-4269-B084-3C263DB6B6D4}" srcOrd="0" destOrd="0" presId="urn:microsoft.com/office/officeart/2005/8/layout/vList2"/>
    <dgm:cxn modelId="{29196623-1C9B-4EC1-BAB5-DB7F45072D4B}" type="presOf" srcId="{DD7BD5A1-2AA1-4DA5-9511-7B46A3B841C9}" destId="{AABEF1A8-0F81-43B3-AAB3-40F5559134EA}" srcOrd="0" destOrd="0" presId="urn:microsoft.com/office/officeart/2005/8/layout/vList2"/>
    <dgm:cxn modelId="{9FF34427-C902-4AFE-BA47-699BDA08154C}" type="presOf" srcId="{944A5FC4-753B-474D-A7BC-5ECAFD345D36}" destId="{E1DAE37D-EBB0-424E-9442-64DCBD5A73DE}" srcOrd="0" destOrd="0" presId="urn:microsoft.com/office/officeart/2005/8/layout/vList2"/>
    <dgm:cxn modelId="{B51D6C31-DC80-427B-9FA4-7045293B4C18}" type="presOf" srcId="{148CA142-5DAB-4220-8D49-196225D947B1}" destId="{A1ADD2C4-796A-429D-9F75-A5B7605F88D1}" srcOrd="0" destOrd="0" presId="urn:microsoft.com/office/officeart/2005/8/layout/vList2"/>
    <dgm:cxn modelId="{614C715C-4767-47D0-917B-C2E5C72B0F0A}" srcId="{0EE003DF-8B92-41A9-92A0-21C6E3C75698}" destId="{DD7BD5A1-2AA1-4DA5-9511-7B46A3B841C9}" srcOrd="8" destOrd="0" parTransId="{4B058122-A303-44B3-804B-F0656A105CCE}" sibTransId="{AE904DA8-4D64-4B83-A491-DD04DF3D540E}"/>
    <dgm:cxn modelId="{7B04A761-0449-407B-8246-AEC84475B7AF}" srcId="{0EE003DF-8B92-41A9-92A0-21C6E3C75698}" destId="{48DD6CCF-98FD-4E7E-BF5D-023EA13A6C84}" srcOrd="4" destOrd="0" parTransId="{03FB9419-1BCD-41A7-9441-342031ACF540}" sibTransId="{B83BDF0F-F1D0-4E7B-9162-D56982CF9D0F}"/>
    <dgm:cxn modelId="{E1277462-1BBE-4721-8530-C8460DB1DC81}" type="presOf" srcId="{6CDC5348-B579-4E35-9655-FA452E6754CD}" destId="{4D24E98E-A57D-42F7-86AA-0EFE594FE055}" srcOrd="0" destOrd="0" presId="urn:microsoft.com/office/officeart/2005/8/layout/vList2"/>
    <dgm:cxn modelId="{346B8264-3851-4D23-BA87-EFDE63F0037B}" srcId="{0EE003DF-8B92-41A9-92A0-21C6E3C75698}" destId="{FFC19F31-D267-4EEE-B6F1-9ADE0C975B62}" srcOrd="1" destOrd="0" parTransId="{CA36A0DD-5AFA-40E4-9AEA-1A3F72E2A58A}" sibTransId="{1F8D0A8D-0681-4A32-ACED-C32772068D00}"/>
    <dgm:cxn modelId="{251F1354-5EF4-4E67-B040-BFBA6A2AE74B}" type="presOf" srcId="{0C9B4DD1-75D0-4BA8-A7AE-685C97047656}" destId="{72756454-3852-43E1-BDFA-93A5F721E77F}" srcOrd="0" destOrd="0" presId="urn:microsoft.com/office/officeart/2005/8/layout/vList2"/>
    <dgm:cxn modelId="{33AB1F83-9CC8-47A3-B256-885D4CF21A7D}" srcId="{0EE003DF-8B92-41A9-92A0-21C6E3C75698}" destId="{148CA142-5DAB-4220-8D49-196225D947B1}" srcOrd="0" destOrd="0" parTransId="{4808C121-BB14-4599-B9D5-6698279C075F}" sibTransId="{E4ECE4EF-CD62-4D8F-AA48-C3C0AED6B9D8}"/>
    <dgm:cxn modelId="{CB8ABB85-4D83-404C-B7E8-32A1D86D4531}" type="presOf" srcId="{59C21536-7EAD-4AAD-846A-11DD0D58C9C4}" destId="{7EA9234E-61BD-46EF-81BC-3D750328DCF9}" srcOrd="0" destOrd="0" presId="urn:microsoft.com/office/officeart/2005/8/layout/vList2"/>
    <dgm:cxn modelId="{4AAB2D8F-BEDD-471D-9A19-CCA669F9010F}" type="presOf" srcId="{6133016F-21E7-4E0C-BCF7-CD342C0AAE8B}" destId="{E47C6552-8E19-4CC1-8092-11D0CB788589}" srcOrd="0" destOrd="0" presId="urn:microsoft.com/office/officeart/2005/8/layout/vList2"/>
    <dgm:cxn modelId="{0AAB0894-66C8-4361-B9A5-9FE054C27C11}" type="presOf" srcId="{48DD6CCF-98FD-4E7E-BF5D-023EA13A6C84}" destId="{61A59473-253E-406D-9588-B78139E65F1A}" srcOrd="0" destOrd="0" presId="urn:microsoft.com/office/officeart/2005/8/layout/vList2"/>
    <dgm:cxn modelId="{E872159D-5BE8-4D6C-87C7-761DF3AAD5DE}" srcId="{0EE003DF-8B92-41A9-92A0-21C6E3C75698}" destId="{59C21536-7EAD-4AAD-846A-11DD0D58C9C4}" srcOrd="5" destOrd="0" parTransId="{06CFEB30-BCA3-451C-840C-B068092FD3E4}" sibTransId="{63D740AB-F802-4FA5-BD90-932FBE42ACC6}"/>
    <dgm:cxn modelId="{2D6AA8A3-D9A8-4D39-9EC5-794C58946583}" srcId="{0EE003DF-8B92-41A9-92A0-21C6E3C75698}" destId="{0C9B4DD1-75D0-4BA8-A7AE-685C97047656}" srcOrd="6" destOrd="0" parTransId="{C5D7183D-48D2-4F24-A8F9-68166FE992D8}" sibTransId="{CEA69A4B-55A9-4BE6-B90D-D7A0770A6BC9}"/>
    <dgm:cxn modelId="{F3C85AD7-657E-4234-A010-BCFFFBEBB487}" type="presOf" srcId="{FFC19F31-D267-4EEE-B6F1-9ADE0C975B62}" destId="{575FE919-4AF8-49E3-9BA9-E69EE394DEB6}" srcOrd="0" destOrd="0" presId="urn:microsoft.com/office/officeart/2005/8/layout/vList2"/>
    <dgm:cxn modelId="{582F37E9-C1AC-4D08-98CE-8ADE6C933A6B}" srcId="{0EE003DF-8B92-41A9-92A0-21C6E3C75698}" destId="{944A5FC4-753B-474D-A7BC-5ECAFD345D36}" srcOrd="2" destOrd="0" parTransId="{6780ECFA-BF71-41F9-9289-EFC240A5AAE9}" sibTransId="{20190C59-7C77-4A1A-88AD-10765DAF4507}"/>
    <dgm:cxn modelId="{C85D6AFB-220E-44A2-AB1A-8435D410E6BD}" type="presParOf" srcId="{FF0B131A-986B-4269-B084-3C263DB6B6D4}" destId="{A1ADD2C4-796A-429D-9F75-A5B7605F88D1}" srcOrd="0" destOrd="0" presId="urn:microsoft.com/office/officeart/2005/8/layout/vList2"/>
    <dgm:cxn modelId="{DA36442E-0B48-4977-BCB8-9EF2E0E9B6BA}" type="presParOf" srcId="{FF0B131A-986B-4269-B084-3C263DB6B6D4}" destId="{A8C984F7-B88D-4C33-8CFD-23DEBF43158E}" srcOrd="1" destOrd="0" presId="urn:microsoft.com/office/officeart/2005/8/layout/vList2"/>
    <dgm:cxn modelId="{0427F5D2-E657-4BF6-A59B-304A73BA56EE}" type="presParOf" srcId="{FF0B131A-986B-4269-B084-3C263DB6B6D4}" destId="{575FE919-4AF8-49E3-9BA9-E69EE394DEB6}" srcOrd="2" destOrd="0" presId="urn:microsoft.com/office/officeart/2005/8/layout/vList2"/>
    <dgm:cxn modelId="{07CC8BC2-B389-49E3-A53C-67E6895F3C5F}" type="presParOf" srcId="{FF0B131A-986B-4269-B084-3C263DB6B6D4}" destId="{1ABBBDF8-8F83-4964-B57A-E5C12D60AF91}" srcOrd="3" destOrd="0" presId="urn:microsoft.com/office/officeart/2005/8/layout/vList2"/>
    <dgm:cxn modelId="{A47D04D0-A9E5-4C1B-8B47-0F732627C120}" type="presParOf" srcId="{FF0B131A-986B-4269-B084-3C263DB6B6D4}" destId="{E1DAE37D-EBB0-424E-9442-64DCBD5A73DE}" srcOrd="4" destOrd="0" presId="urn:microsoft.com/office/officeart/2005/8/layout/vList2"/>
    <dgm:cxn modelId="{4457F485-E509-4B22-B562-C629F1185E48}" type="presParOf" srcId="{FF0B131A-986B-4269-B084-3C263DB6B6D4}" destId="{23AF9B87-35E3-4A97-BACD-744BC07EC8FD}" srcOrd="5" destOrd="0" presId="urn:microsoft.com/office/officeart/2005/8/layout/vList2"/>
    <dgm:cxn modelId="{739D890B-FA61-4C3F-8A4C-F24CB8D42792}" type="presParOf" srcId="{FF0B131A-986B-4269-B084-3C263DB6B6D4}" destId="{E47C6552-8E19-4CC1-8092-11D0CB788589}" srcOrd="6" destOrd="0" presId="urn:microsoft.com/office/officeart/2005/8/layout/vList2"/>
    <dgm:cxn modelId="{C0A97E66-7CA4-43D3-88FC-EBA0F80ACB93}" type="presParOf" srcId="{FF0B131A-986B-4269-B084-3C263DB6B6D4}" destId="{310FFE28-2ED4-4784-BB27-2997C102C569}" srcOrd="7" destOrd="0" presId="urn:microsoft.com/office/officeart/2005/8/layout/vList2"/>
    <dgm:cxn modelId="{7244016C-982A-4BCB-8F0D-15782A115C39}" type="presParOf" srcId="{FF0B131A-986B-4269-B084-3C263DB6B6D4}" destId="{61A59473-253E-406D-9588-B78139E65F1A}" srcOrd="8" destOrd="0" presId="urn:microsoft.com/office/officeart/2005/8/layout/vList2"/>
    <dgm:cxn modelId="{E7D5FBA6-7F72-407E-AB60-84BDC59FF6CC}" type="presParOf" srcId="{FF0B131A-986B-4269-B084-3C263DB6B6D4}" destId="{5125D17A-1033-4AAF-B331-7F8BA15D4C27}" srcOrd="9" destOrd="0" presId="urn:microsoft.com/office/officeart/2005/8/layout/vList2"/>
    <dgm:cxn modelId="{6080ED52-7AB4-472F-A447-6010A1BE3C6E}" type="presParOf" srcId="{FF0B131A-986B-4269-B084-3C263DB6B6D4}" destId="{7EA9234E-61BD-46EF-81BC-3D750328DCF9}" srcOrd="10" destOrd="0" presId="urn:microsoft.com/office/officeart/2005/8/layout/vList2"/>
    <dgm:cxn modelId="{DFE9D8D8-7355-45DF-A422-B44C366021FB}" type="presParOf" srcId="{FF0B131A-986B-4269-B084-3C263DB6B6D4}" destId="{F497B8A9-696B-450E-A3AC-13CA5825DBA5}" srcOrd="11" destOrd="0" presId="urn:microsoft.com/office/officeart/2005/8/layout/vList2"/>
    <dgm:cxn modelId="{7F3687AA-4F37-497C-ADBE-D03AE9DAA413}" type="presParOf" srcId="{FF0B131A-986B-4269-B084-3C263DB6B6D4}" destId="{72756454-3852-43E1-BDFA-93A5F721E77F}" srcOrd="12" destOrd="0" presId="urn:microsoft.com/office/officeart/2005/8/layout/vList2"/>
    <dgm:cxn modelId="{00ABB07F-99A8-48D7-8077-9B13983EF721}" type="presParOf" srcId="{FF0B131A-986B-4269-B084-3C263DB6B6D4}" destId="{1D8D5F13-EB3D-4890-8BDB-EB9E33D2E6FF}" srcOrd="13" destOrd="0" presId="urn:microsoft.com/office/officeart/2005/8/layout/vList2"/>
    <dgm:cxn modelId="{8004FC80-BF23-4002-86F8-31C577335C52}" type="presParOf" srcId="{FF0B131A-986B-4269-B084-3C263DB6B6D4}" destId="{4D24E98E-A57D-42F7-86AA-0EFE594FE055}" srcOrd="14" destOrd="0" presId="urn:microsoft.com/office/officeart/2005/8/layout/vList2"/>
    <dgm:cxn modelId="{8C56E914-61AD-4BC4-8606-59000B863916}" type="presParOf" srcId="{FF0B131A-986B-4269-B084-3C263DB6B6D4}" destId="{BBE6034E-8A21-452D-9030-98F134347092}" srcOrd="15" destOrd="0" presId="urn:microsoft.com/office/officeart/2005/8/layout/vList2"/>
    <dgm:cxn modelId="{4D2475DE-75D6-47D8-8935-9D505B4049D5}" type="presParOf" srcId="{FF0B131A-986B-4269-B084-3C263DB6B6D4}" destId="{AABEF1A8-0F81-43B3-AAB3-40F5559134EA}" srcOrd="1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75A2A7-90D6-4169-ACE0-9DCCA1F19CFF}">
      <dsp:nvSpPr>
        <dsp:cNvPr id="0" name=""/>
        <dsp:cNvSpPr/>
      </dsp:nvSpPr>
      <dsp:spPr>
        <a:xfrm>
          <a:off x="13604" y="334567"/>
          <a:ext cx="1078207" cy="1078207"/>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60E556B-09E9-4558-A544-CCCACFACD662}">
      <dsp:nvSpPr>
        <dsp:cNvPr id="0" name=""/>
        <dsp:cNvSpPr/>
      </dsp:nvSpPr>
      <dsp:spPr>
        <a:xfrm>
          <a:off x="240027" y="560990"/>
          <a:ext cx="625360" cy="62536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850A031-EAA2-4200-B364-11874A89CA43}">
      <dsp:nvSpPr>
        <dsp:cNvPr id="0" name=""/>
        <dsp:cNvSpPr/>
      </dsp:nvSpPr>
      <dsp:spPr>
        <a:xfrm>
          <a:off x="1322856" y="334567"/>
          <a:ext cx="2541489" cy="10782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i="0" kern="1200"/>
            <a:t>Screening, eligibility determination and assessment tools and processes</a:t>
          </a:r>
          <a:endParaRPr lang="en-US" sz="1800" kern="1200"/>
        </a:p>
      </dsp:txBody>
      <dsp:txXfrm>
        <a:off x="1322856" y="334567"/>
        <a:ext cx="2541489" cy="1078207"/>
      </dsp:txXfrm>
    </dsp:sp>
    <dsp:sp modelId="{3484502D-29B9-4245-AC7B-2BE04208407F}">
      <dsp:nvSpPr>
        <dsp:cNvPr id="0" name=""/>
        <dsp:cNvSpPr/>
      </dsp:nvSpPr>
      <dsp:spPr>
        <a:xfrm>
          <a:off x="4307181" y="334567"/>
          <a:ext cx="1078207" cy="1078207"/>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494094-5151-4A3C-A609-C124788BEC7D}">
      <dsp:nvSpPr>
        <dsp:cNvPr id="0" name=""/>
        <dsp:cNvSpPr/>
      </dsp:nvSpPr>
      <dsp:spPr>
        <a:xfrm>
          <a:off x="4533605" y="560990"/>
          <a:ext cx="625360" cy="62536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07BABD5-0037-4B9D-BE90-56499A0C8AEE}">
      <dsp:nvSpPr>
        <dsp:cNvPr id="0" name=""/>
        <dsp:cNvSpPr/>
      </dsp:nvSpPr>
      <dsp:spPr>
        <a:xfrm>
          <a:off x="5616434" y="334567"/>
          <a:ext cx="2541489" cy="10782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i="0" kern="1200"/>
            <a:t>Evidence-based service delivery</a:t>
          </a:r>
          <a:endParaRPr lang="en-US" sz="1800" kern="1200"/>
        </a:p>
      </dsp:txBody>
      <dsp:txXfrm>
        <a:off x="5616434" y="334567"/>
        <a:ext cx="2541489" cy="1078207"/>
      </dsp:txXfrm>
    </dsp:sp>
    <dsp:sp modelId="{C9AFB8EC-1E45-430E-80F6-42CC77994B59}">
      <dsp:nvSpPr>
        <dsp:cNvPr id="0" name=""/>
        <dsp:cNvSpPr/>
      </dsp:nvSpPr>
      <dsp:spPr>
        <a:xfrm>
          <a:off x="13604" y="1991502"/>
          <a:ext cx="1078207" cy="1078207"/>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23956A-22E2-4731-B101-A78694A61174}">
      <dsp:nvSpPr>
        <dsp:cNvPr id="0" name=""/>
        <dsp:cNvSpPr/>
      </dsp:nvSpPr>
      <dsp:spPr>
        <a:xfrm>
          <a:off x="240027" y="2217925"/>
          <a:ext cx="625360" cy="62536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5AD78CF-BE26-4905-89BD-0CDBCFA71BC4}">
      <dsp:nvSpPr>
        <dsp:cNvPr id="0" name=""/>
        <dsp:cNvSpPr/>
      </dsp:nvSpPr>
      <dsp:spPr>
        <a:xfrm>
          <a:off x="1322856" y="1991502"/>
          <a:ext cx="2541489" cy="10782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i="0" kern="1200"/>
            <a:t>Workforce</a:t>
          </a:r>
          <a:endParaRPr lang="en-US" sz="1800" kern="1200"/>
        </a:p>
      </dsp:txBody>
      <dsp:txXfrm>
        <a:off x="1322856" y="1991502"/>
        <a:ext cx="2541489" cy="1078207"/>
      </dsp:txXfrm>
    </dsp:sp>
    <dsp:sp modelId="{C3771F38-0122-42F6-8EAF-D5A1C5B95362}">
      <dsp:nvSpPr>
        <dsp:cNvPr id="0" name=""/>
        <dsp:cNvSpPr/>
      </dsp:nvSpPr>
      <dsp:spPr>
        <a:xfrm>
          <a:off x="4307181" y="1991502"/>
          <a:ext cx="1078207" cy="1078207"/>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BD61F28-BA13-4FA0-AC26-A1906A0159A5}">
      <dsp:nvSpPr>
        <dsp:cNvPr id="0" name=""/>
        <dsp:cNvSpPr/>
      </dsp:nvSpPr>
      <dsp:spPr>
        <a:xfrm>
          <a:off x="4533605" y="2217925"/>
          <a:ext cx="625360" cy="62536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7EEF2C6-43FE-4E5B-856D-C42C1F4CD156}">
      <dsp:nvSpPr>
        <dsp:cNvPr id="0" name=""/>
        <dsp:cNvSpPr/>
      </dsp:nvSpPr>
      <dsp:spPr>
        <a:xfrm>
          <a:off x="5616434" y="1991502"/>
          <a:ext cx="2541489" cy="10782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0" i="0" kern="1200"/>
            <a:t>Data</a:t>
          </a:r>
          <a:endParaRPr lang="en-US" sz="1800" kern="1200"/>
        </a:p>
      </dsp:txBody>
      <dsp:txXfrm>
        <a:off x="5616434" y="1991502"/>
        <a:ext cx="2541489" cy="10782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FC7F86-32F1-4595-B826-5D38BBB933EC}">
      <dsp:nvSpPr>
        <dsp:cNvPr id="0" name=""/>
        <dsp:cNvSpPr/>
      </dsp:nvSpPr>
      <dsp:spPr>
        <a:xfrm>
          <a:off x="0" y="495"/>
          <a:ext cx="7053264"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63C375-F190-4B23-85B3-2801C24E5E9F}">
      <dsp:nvSpPr>
        <dsp:cNvPr id="0" name=""/>
        <dsp:cNvSpPr/>
      </dsp:nvSpPr>
      <dsp:spPr>
        <a:xfrm>
          <a:off x="0" y="495"/>
          <a:ext cx="7053264" cy="4506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rtl="0">
            <a:lnSpc>
              <a:spcPct val="90000"/>
            </a:lnSpc>
            <a:spcBef>
              <a:spcPct val="0"/>
            </a:spcBef>
            <a:spcAft>
              <a:spcPct val="35000"/>
            </a:spcAft>
            <a:buNone/>
          </a:pPr>
          <a:r>
            <a:rPr lang="en-US" sz="2100" b="1" kern="1200" dirty="0"/>
            <a:t>Social-emotional screening tool</a:t>
          </a:r>
          <a:r>
            <a:rPr lang="en-US" sz="2100" b="1" kern="1200" dirty="0">
              <a:latin typeface="Raleway Light"/>
            </a:rPr>
            <a:t> - </a:t>
          </a:r>
          <a:r>
            <a:rPr lang="en-US" sz="2100" b="1" kern="1200" dirty="0">
              <a:highlight>
                <a:srgbClr val="FFFF00"/>
              </a:highlight>
              <a:latin typeface="Raleway Light"/>
            </a:rPr>
            <a:t>COMPLETED</a:t>
          </a:r>
          <a:endParaRPr lang="en-US" sz="2100" b="1" kern="1200" dirty="0">
            <a:highlight>
              <a:srgbClr val="FFFF00"/>
            </a:highlight>
          </a:endParaRPr>
        </a:p>
      </dsp:txBody>
      <dsp:txXfrm>
        <a:off x="0" y="495"/>
        <a:ext cx="7053264" cy="450604"/>
      </dsp:txXfrm>
    </dsp:sp>
    <dsp:sp modelId="{5AA0383C-8461-4EEC-A0A4-8520EB9EB8D5}">
      <dsp:nvSpPr>
        <dsp:cNvPr id="0" name=""/>
        <dsp:cNvSpPr/>
      </dsp:nvSpPr>
      <dsp:spPr>
        <a:xfrm>
          <a:off x="0" y="451100"/>
          <a:ext cx="7053264"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B672A40-4F1D-423E-AA2E-B9CDD5522A39}">
      <dsp:nvSpPr>
        <dsp:cNvPr id="0" name=""/>
        <dsp:cNvSpPr/>
      </dsp:nvSpPr>
      <dsp:spPr>
        <a:xfrm>
          <a:off x="0" y="451100"/>
          <a:ext cx="7053264" cy="4506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rtl="0">
            <a:lnSpc>
              <a:spcPct val="90000"/>
            </a:lnSpc>
            <a:spcBef>
              <a:spcPct val="0"/>
            </a:spcBef>
            <a:spcAft>
              <a:spcPct val="35000"/>
            </a:spcAft>
            <a:buNone/>
          </a:pPr>
          <a:r>
            <a:rPr lang="en-US" sz="2100" b="1" kern="1200" dirty="0"/>
            <a:t>Assessment tool</a:t>
          </a:r>
          <a:r>
            <a:rPr lang="en-US" sz="2100" b="1" kern="1200" dirty="0">
              <a:latin typeface="Raleway Light"/>
            </a:rPr>
            <a:t> - </a:t>
          </a:r>
          <a:r>
            <a:rPr lang="en-US" sz="2100" b="1" kern="1200" dirty="0">
              <a:highlight>
                <a:srgbClr val="FFFF00"/>
              </a:highlight>
              <a:latin typeface="Raleway Light"/>
            </a:rPr>
            <a:t>COMPLETED</a:t>
          </a:r>
          <a:endParaRPr lang="en-US" sz="2100" b="1" kern="1200" dirty="0">
            <a:highlight>
              <a:srgbClr val="FFFF00"/>
            </a:highlight>
          </a:endParaRPr>
        </a:p>
      </dsp:txBody>
      <dsp:txXfrm>
        <a:off x="0" y="451100"/>
        <a:ext cx="7053264" cy="450604"/>
      </dsp:txXfrm>
    </dsp:sp>
    <dsp:sp modelId="{6449DE54-55BB-4CF9-91E9-6ACC3CF44EDE}">
      <dsp:nvSpPr>
        <dsp:cNvPr id="0" name=""/>
        <dsp:cNvSpPr/>
      </dsp:nvSpPr>
      <dsp:spPr>
        <a:xfrm>
          <a:off x="0" y="901704"/>
          <a:ext cx="7053264"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137D10-184C-4DDE-9BE8-75295646668A}">
      <dsp:nvSpPr>
        <dsp:cNvPr id="0" name=""/>
        <dsp:cNvSpPr/>
      </dsp:nvSpPr>
      <dsp:spPr>
        <a:xfrm>
          <a:off x="0" y="901704"/>
          <a:ext cx="7053264" cy="4506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rtl="0">
            <a:lnSpc>
              <a:spcPct val="90000"/>
            </a:lnSpc>
            <a:spcBef>
              <a:spcPct val="0"/>
            </a:spcBef>
            <a:spcAft>
              <a:spcPct val="35000"/>
            </a:spcAft>
            <a:buNone/>
          </a:pPr>
          <a:r>
            <a:rPr lang="en-US" sz="2100" b="1" kern="1200" dirty="0"/>
            <a:t>Team members</a:t>
          </a:r>
          <a:r>
            <a:rPr lang="en-US" sz="2100" b="1" kern="1200" dirty="0">
              <a:latin typeface="Raleway Light"/>
            </a:rPr>
            <a:t> - </a:t>
          </a:r>
          <a:r>
            <a:rPr lang="en-US" sz="2100" b="1" kern="1200" dirty="0">
              <a:highlight>
                <a:srgbClr val="FFFF00"/>
              </a:highlight>
              <a:latin typeface="Raleway Light"/>
            </a:rPr>
            <a:t>COMPLETED</a:t>
          </a:r>
          <a:endParaRPr lang="en-US" sz="2100" b="1" kern="1200" dirty="0">
            <a:highlight>
              <a:srgbClr val="FFFF00"/>
            </a:highlight>
          </a:endParaRPr>
        </a:p>
      </dsp:txBody>
      <dsp:txXfrm>
        <a:off x="0" y="901704"/>
        <a:ext cx="7053264" cy="450604"/>
      </dsp:txXfrm>
    </dsp:sp>
    <dsp:sp modelId="{B688B9DC-5A9A-471D-BE65-F4CBD0851925}">
      <dsp:nvSpPr>
        <dsp:cNvPr id="0" name=""/>
        <dsp:cNvSpPr/>
      </dsp:nvSpPr>
      <dsp:spPr>
        <a:xfrm>
          <a:off x="0" y="1352309"/>
          <a:ext cx="7053264"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EA51AE-6728-4700-AFF0-FF634D4C3AED}">
      <dsp:nvSpPr>
        <dsp:cNvPr id="0" name=""/>
        <dsp:cNvSpPr/>
      </dsp:nvSpPr>
      <dsp:spPr>
        <a:xfrm>
          <a:off x="0" y="1352309"/>
          <a:ext cx="7053264" cy="4506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rtl="0">
            <a:lnSpc>
              <a:spcPct val="90000"/>
            </a:lnSpc>
            <a:spcBef>
              <a:spcPct val="0"/>
            </a:spcBef>
            <a:spcAft>
              <a:spcPct val="35000"/>
            </a:spcAft>
            <a:buNone/>
          </a:pPr>
          <a:r>
            <a:rPr lang="en-US" sz="2100" b="1" kern="1200" dirty="0"/>
            <a:t>Bias/inequities</a:t>
          </a:r>
          <a:r>
            <a:rPr lang="en-US" sz="2100" b="1" kern="1200" dirty="0">
              <a:latin typeface="Raleway Light"/>
            </a:rPr>
            <a:t> - </a:t>
          </a:r>
          <a:r>
            <a:rPr lang="en-US" sz="2100" b="1" kern="1200" dirty="0">
              <a:highlight>
                <a:srgbClr val="FFFF00"/>
              </a:highlight>
              <a:latin typeface="Raleway Light"/>
            </a:rPr>
            <a:t>COMPLETED</a:t>
          </a:r>
          <a:endParaRPr lang="en-US" sz="2100" b="1" kern="1200" dirty="0">
            <a:highlight>
              <a:srgbClr val="FFFF00"/>
            </a:highlight>
          </a:endParaRPr>
        </a:p>
      </dsp:txBody>
      <dsp:txXfrm>
        <a:off x="0" y="1352309"/>
        <a:ext cx="7053264" cy="450604"/>
      </dsp:txXfrm>
    </dsp:sp>
    <dsp:sp modelId="{850F1643-573C-4C03-83AF-262E3E2C75AA}">
      <dsp:nvSpPr>
        <dsp:cNvPr id="0" name=""/>
        <dsp:cNvSpPr/>
      </dsp:nvSpPr>
      <dsp:spPr>
        <a:xfrm>
          <a:off x="0" y="1802914"/>
          <a:ext cx="7053264"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12ECC5-10E6-4E80-A80D-DDAEBBDEB822}">
      <dsp:nvSpPr>
        <dsp:cNvPr id="0" name=""/>
        <dsp:cNvSpPr/>
      </dsp:nvSpPr>
      <dsp:spPr>
        <a:xfrm>
          <a:off x="0" y="1802914"/>
          <a:ext cx="7053264" cy="4506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rtl="0">
            <a:lnSpc>
              <a:spcPct val="90000"/>
            </a:lnSpc>
            <a:spcBef>
              <a:spcPct val="0"/>
            </a:spcBef>
            <a:spcAft>
              <a:spcPct val="35000"/>
            </a:spcAft>
            <a:buNone/>
          </a:pPr>
          <a:r>
            <a:rPr lang="en-US" sz="2100" b="1" kern="1200" dirty="0"/>
            <a:t>Screening or assessing related factors</a:t>
          </a:r>
          <a:r>
            <a:rPr lang="en-US" sz="2100" b="1" kern="1200" dirty="0">
              <a:latin typeface="Raleway Light"/>
            </a:rPr>
            <a:t> - </a:t>
          </a:r>
          <a:r>
            <a:rPr lang="en-US" sz="2100" b="1" kern="1200" dirty="0">
              <a:highlight>
                <a:srgbClr val="FFFF00"/>
              </a:highlight>
              <a:latin typeface="Raleway Light"/>
            </a:rPr>
            <a:t>COMPLETED</a:t>
          </a:r>
          <a:endParaRPr lang="en-US" sz="2100" b="1" kern="1200" dirty="0">
            <a:highlight>
              <a:srgbClr val="FFFF00"/>
            </a:highlight>
          </a:endParaRPr>
        </a:p>
      </dsp:txBody>
      <dsp:txXfrm>
        <a:off x="0" y="1802914"/>
        <a:ext cx="7053264" cy="450604"/>
      </dsp:txXfrm>
    </dsp:sp>
    <dsp:sp modelId="{3E38D79E-2A0A-4F14-AFF3-A86437791084}">
      <dsp:nvSpPr>
        <dsp:cNvPr id="0" name=""/>
        <dsp:cNvSpPr/>
      </dsp:nvSpPr>
      <dsp:spPr>
        <a:xfrm>
          <a:off x="0" y="2253519"/>
          <a:ext cx="7053264"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D0D696-A834-4DF5-8510-46665A2C24DE}">
      <dsp:nvSpPr>
        <dsp:cNvPr id="0" name=""/>
        <dsp:cNvSpPr/>
      </dsp:nvSpPr>
      <dsp:spPr>
        <a:xfrm>
          <a:off x="0" y="2253519"/>
          <a:ext cx="7053264" cy="4506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1" kern="1200" dirty="0"/>
            <a:t>Resources for families, caregivers, referral sources</a:t>
          </a:r>
        </a:p>
      </dsp:txBody>
      <dsp:txXfrm>
        <a:off x="0" y="2253519"/>
        <a:ext cx="7053264" cy="450604"/>
      </dsp:txXfrm>
    </dsp:sp>
    <dsp:sp modelId="{826F493E-BD64-4842-8EBB-2F50A93F6E10}">
      <dsp:nvSpPr>
        <dsp:cNvPr id="0" name=""/>
        <dsp:cNvSpPr/>
      </dsp:nvSpPr>
      <dsp:spPr>
        <a:xfrm>
          <a:off x="0" y="2704124"/>
          <a:ext cx="7053264"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D1AA590-AA7F-49AA-B314-1617DCE64461}">
      <dsp:nvSpPr>
        <dsp:cNvPr id="0" name=""/>
        <dsp:cNvSpPr/>
      </dsp:nvSpPr>
      <dsp:spPr>
        <a:xfrm>
          <a:off x="0" y="2704124"/>
          <a:ext cx="7053264" cy="4506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1" kern="1200" dirty="0"/>
            <a:t>Targeted outreach to referral sources</a:t>
          </a:r>
        </a:p>
      </dsp:txBody>
      <dsp:txXfrm>
        <a:off x="0" y="2704124"/>
        <a:ext cx="7053264" cy="450604"/>
      </dsp:txXfrm>
    </dsp:sp>
    <dsp:sp modelId="{B5478604-9296-4097-9AAC-16681D72D67F}">
      <dsp:nvSpPr>
        <dsp:cNvPr id="0" name=""/>
        <dsp:cNvSpPr/>
      </dsp:nvSpPr>
      <dsp:spPr>
        <a:xfrm>
          <a:off x="0" y="3154729"/>
          <a:ext cx="7053264"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32167D-4A97-4CEC-835C-604A8E96120F}">
      <dsp:nvSpPr>
        <dsp:cNvPr id="0" name=""/>
        <dsp:cNvSpPr/>
      </dsp:nvSpPr>
      <dsp:spPr>
        <a:xfrm>
          <a:off x="0" y="3154729"/>
          <a:ext cx="7053264" cy="4506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1" kern="1200" dirty="0"/>
            <a:t>Fidelity</a:t>
          </a:r>
        </a:p>
      </dsp:txBody>
      <dsp:txXfrm>
        <a:off x="0" y="3154729"/>
        <a:ext cx="7053264" cy="450604"/>
      </dsp:txXfrm>
    </dsp:sp>
    <dsp:sp modelId="{937AE29A-46E0-4C2B-A44D-97B9ED4DDBD9}">
      <dsp:nvSpPr>
        <dsp:cNvPr id="0" name=""/>
        <dsp:cNvSpPr/>
      </dsp:nvSpPr>
      <dsp:spPr>
        <a:xfrm>
          <a:off x="0" y="3605333"/>
          <a:ext cx="7053264" cy="0"/>
        </a:xfrm>
        <a:prstGeom prst="lin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1D5EEB3-48BB-44FA-B15A-BEF2E3BC3928}">
      <dsp:nvSpPr>
        <dsp:cNvPr id="0" name=""/>
        <dsp:cNvSpPr/>
      </dsp:nvSpPr>
      <dsp:spPr>
        <a:xfrm>
          <a:off x="0" y="3605333"/>
          <a:ext cx="7053264" cy="4506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1" kern="1200" dirty="0"/>
            <a:t>Sustain</a:t>
          </a:r>
        </a:p>
      </dsp:txBody>
      <dsp:txXfrm>
        <a:off x="0" y="3605333"/>
        <a:ext cx="7053264" cy="4506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4008F7-79F5-40D2-A523-4EF9C5B9910D}">
      <dsp:nvSpPr>
        <dsp:cNvPr id="0" name=""/>
        <dsp:cNvSpPr/>
      </dsp:nvSpPr>
      <dsp:spPr>
        <a:xfrm>
          <a:off x="286538" y="3158"/>
          <a:ext cx="2025058" cy="121503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chemeClr val="bg1"/>
              </a:solidFill>
            </a:rPr>
            <a:t>Core evidence-based practice</a:t>
          </a:r>
        </a:p>
      </dsp:txBody>
      <dsp:txXfrm>
        <a:off x="286538" y="3158"/>
        <a:ext cx="2025058" cy="1215034"/>
      </dsp:txXfrm>
    </dsp:sp>
    <dsp:sp modelId="{4DBE17F1-C5B0-435D-A6CF-99138B598AF3}">
      <dsp:nvSpPr>
        <dsp:cNvPr id="0" name=""/>
        <dsp:cNvSpPr/>
      </dsp:nvSpPr>
      <dsp:spPr>
        <a:xfrm>
          <a:off x="2514102" y="3158"/>
          <a:ext cx="2025058" cy="1215034"/>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chemeClr val="bg1"/>
              </a:solidFill>
            </a:rPr>
            <a:t>Meaning and importance in different communities</a:t>
          </a:r>
        </a:p>
      </dsp:txBody>
      <dsp:txXfrm>
        <a:off x="2514102" y="3158"/>
        <a:ext cx="2025058" cy="1215034"/>
      </dsp:txXfrm>
    </dsp:sp>
    <dsp:sp modelId="{999889ED-4EA5-4574-BC69-467A5F35B607}">
      <dsp:nvSpPr>
        <dsp:cNvPr id="0" name=""/>
        <dsp:cNvSpPr/>
      </dsp:nvSpPr>
      <dsp:spPr>
        <a:xfrm>
          <a:off x="4741666" y="3158"/>
          <a:ext cx="2025058" cy="1215034"/>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chemeClr val="bg1"/>
              </a:solidFill>
            </a:rPr>
            <a:t>Family outcomes and services</a:t>
          </a:r>
        </a:p>
      </dsp:txBody>
      <dsp:txXfrm>
        <a:off x="4741666" y="3158"/>
        <a:ext cx="2025058" cy="1215034"/>
      </dsp:txXfrm>
    </dsp:sp>
    <dsp:sp modelId="{591B9B26-E335-46CE-A45A-53AC395C93CB}">
      <dsp:nvSpPr>
        <dsp:cNvPr id="0" name=""/>
        <dsp:cNvSpPr/>
      </dsp:nvSpPr>
      <dsp:spPr>
        <a:xfrm>
          <a:off x="286538" y="1420699"/>
          <a:ext cx="2025058" cy="121503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chemeClr val="bg1"/>
              </a:solidFill>
            </a:rPr>
            <a:t>Accessing clinical-level treatment</a:t>
          </a:r>
        </a:p>
      </dsp:txBody>
      <dsp:txXfrm>
        <a:off x="286538" y="1420699"/>
        <a:ext cx="2025058" cy="1215034"/>
      </dsp:txXfrm>
    </dsp:sp>
    <dsp:sp modelId="{6A902687-C057-45D1-9319-FC0A17F22787}">
      <dsp:nvSpPr>
        <dsp:cNvPr id="0" name=""/>
        <dsp:cNvSpPr/>
      </dsp:nvSpPr>
      <dsp:spPr>
        <a:xfrm>
          <a:off x="2514102" y="1420699"/>
          <a:ext cx="2025058" cy="1215034"/>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chemeClr val="bg1"/>
              </a:solidFill>
            </a:rPr>
            <a:t>Role of specialty providers</a:t>
          </a:r>
        </a:p>
      </dsp:txBody>
      <dsp:txXfrm>
        <a:off x="2514102" y="1420699"/>
        <a:ext cx="2025058" cy="1215034"/>
      </dsp:txXfrm>
    </dsp:sp>
    <dsp:sp modelId="{CAFB6C7F-5512-473B-83EC-AF52E829FA34}">
      <dsp:nvSpPr>
        <dsp:cNvPr id="0" name=""/>
        <dsp:cNvSpPr/>
      </dsp:nvSpPr>
      <dsp:spPr>
        <a:xfrm>
          <a:off x="4741666" y="1420699"/>
          <a:ext cx="2025058" cy="1215034"/>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chemeClr val="bg1"/>
              </a:solidFill>
            </a:rPr>
            <a:t>Resources for families and caregivers</a:t>
          </a:r>
        </a:p>
      </dsp:txBody>
      <dsp:txXfrm>
        <a:off x="4741666" y="1420699"/>
        <a:ext cx="2025058" cy="1215034"/>
      </dsp:txXfrm>
    </dsp:sp>
    <dsp:sp modelId="{6CC5F7C8-C02B-4331-A3E4-11F21D6846F8}">
      <dsp:nvSpPr>
        <dsp:cNvPr id="0" name=""/>
        <dsp:cNvSpPr/>
      </dsp:nvSpPr>
      <dsp:spPr>
        <a:xfrm>
          <a:off x="1400320" y="2838240"/>
          <a:ext cx="2025058" cy="1215034"/>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chemeClr val="bg1"/>
              </a:solidFill>
            </a:rPr>
            <a:t>Fidelity</a:t>
          </a:r>
        </a:p>
      </dsp:txBody>
      <dsp:txXfrm>
        <a:off x="1400320" y="2838240"/>
        <a:ext cx="2025058" cy="1215034"/>
      </dsp:txXfrm>
    </dsp:sp>
    <dsp:sp modelId="{81297AF0-D177-4B69-8939-CCA00D6F71A3}">
      <dsp:nvSpPr>
        <dsp:cNvPr id="0" name=""/>
        <dsp:cNvSpPr/>
      </dsp:nvSpPr>
      <dsp:spPr>
        <a:xfrm>
          <a:off x="3627884" y="2838240"/>
          <a:ext cx="2025058" cy="1215034"/>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1" kern="1200" dirty="0">
              <a:solidFill>
                <a:schemeClr val="bg1"/>
              </a:solidFill>
            </a:rPr>
            <a:t>Sustain</a:t>
          </a:r>
        </a:p>
      </dsp:txBody>
      <dsp:txXfrm>
        <a:off x="3627884" y="2838240"/>
        <a:ext cx="2025058" cy="12150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ADD2C4-796A-429D-9F75-A5B7605F88D1}">
      <dsp:nvSpPr>
        <dsp:cNvPr id="0" name=""/>
        <dsp:cNvSpPr/>
      </dsp:nvSpPr>
      <dsp:spPr>
        <a:xfrm>
          <a:off x="0" y="88566"/>
          <a:ext cx="4211240" cy="44928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Knowledge and skills for all practitioners</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1932" y="110498"/>
        <a:ext cx="4167376" cy="405416"/>
      </dsp:txXfrm>
    </dsp:sp>
    <dsp:sp modelId="{575FE919-4AF8-49E3-9BA9-E69EE394DEB6}">
      <dsp:nvSpPr>
        <dsp:cNvPr id="0" name=""/>
        <dsp:cNvSpPr/>
      </dsp:nvSpPr>
      <dsp:spPr>
        <a:xfrm>
          <a:off x="0" y="606966"/>
          <a:ext cx="4211240" cy="449280"/>
        </a:xfrm>
        <a:prstGeom prst="roundRect">
          <a:avLst/>
        </a:prstGeom>
        <a:solidFill>
          <a:schemeClr val="accent5">
            <a:hueOff val="-924806"/>
            <a:satOff val="97"/>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Infant Mental Health Endorsement</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1932" y="628898"/>
        <a:ext cx="4167376" cy="405416"/>
      </dsp:txXfrm>
    </dsp:sp>
    <dsp:sp modelId="{E1DAE37D-EBB0-424E-9442-64DCBD5A73DE}">
      <dsp:nvSpPr>
        <dsp:cNvPr id="0" name=""/>
        <dsp:cNvSpPr/>
      </dsp:nvSpPr>
      <dsp:spPr>
        <a:xfrm>
          <a:off x="0" y="1125366"/>
          <a:ext cx="4211240" cy="449280"/>
        </a:xfrm>
        <a:prstGeom prst="roundRect">
          <a:avLst/>
        </a:prstGeom>
        <a:solidFill>
          <a:schemeClr val="accent5">
            <a:hueOff val="-1849611"/>
            <a:satOff val="194"/>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Reduce stress for practitioners and leaders</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1932" y="1147298"/>
        <a:ext cx="4167376" cy="405416"/>
      </dsp:txXfrm>
    </dsp:sp>
    <dsp:sp modelId="{E47C6552-8E19-4CC1-8092-11D0CB788589}">
      <dsp:nvSpPr>
        <dsp:cNvPr id="0" name=""/>
        <dsp:cNvSpPr/>
      </dsp:nvSpPr>
      <dsp:spPr>
        <a:xfrm>
          <a:off x="0" y="1643766"/>
          <a:ext cx="4211240" cy="449280"/>
        </a:xfrm>
        <a:prstGeom prst="roundRect">
          <a:avLst/>
        </a:prstGeom>
        <a:solidFill>
          <a:schemeClr val="accent5">
            <a:hueOff val="-2774417"/>
            <a:satOff val="291"/>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Increased diversity</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1932" y="1665698"/>
        <a:ext cx="4167376" cy="405416"/>
      </dsp:txXfrm>
    </dsp:sp>
    <dsp:sp modelId="{61A59473-253E-406D-9588-B78139E65F1A}">
      <dsp:nvSpPr>
        <dsp:cNvPr id="0" name=""/>
        <dsp:cNvSpPr/>
      </dsp:nvSpPr>
      <dsp:spPr>
        <a:xfrm>
          <a:off x="0" y="2162166"/>
          <a:ext cx="4211240" cy="449280"/>
        </a:xfrm>
        <a:prstGeom prst="roundRect">
          <a:avLst/>
        </a:prstGeom>
        <a:solidFill>
          <a:schemeClr val="accent5">
            <a:hueOff val="-3699223"/>
            <a:satOff val="389"/>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Recruit and retain</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1932" y="2184098"/>
        <a:ext cx="4167376" cy="405416"/>
      </dsp:txXfrm>
    </dsp:sp>
    <dsp:sp modelId="{7EA9234E-61BD-46EF-81BC-3D750328DCF9}">
      <dsp:nvSpPr>
        <dsp:cNvPr id="0" name=""/>
        <dsp:cNvSpPr/>
      </dsp:nvSpPr>
      <dsp:spPr>
        <a:xfrm>
          <a:off x="0" y="2680566"/>
          <a:ext cx="4211240" cy="449280"/>
        </a:xfrm>
        <a:prstGeom prst="roundRect">
          <a:avLst/>
        </a:prstGeom>
        <a:solidFill>
          <a:schemeClr val="accent5">
            <a:hueOff val="-4624028"/>
            <a:satOff val="486"/>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Add provider types</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1932" y="2702498"/>
        <a:ext cx="4167376" cy="405416"/>
      </dsp:txXfrm>
    </dsp:sp>
    <dsp:sp modelId="{72756454-3852-43E1-BDFA-93A5F721E77F}">
      <dsp:nvSpPr>
        <dsp:cNvPr id="0" name=""/>
        <dsp:cNvSpPr/>
      </dsp:nvSpPr>
      <dsp:spPr>
        <a:xfrm>
          <a:off x="0" y="3198966"/>
          <a:ext cx="4211240" cy="449280"/>
        </a:xfrm>
        <a:prstGeom prst="roundRect">
          <a:avLst/>
        </a:prstGeom>
        <a:solidFill>
          <a:schemeClr val="accent5">
            <a:hueOff val="-5548834"/>
            <a:satOff val="583"/>
            <a:lumOff val="-353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dirty="0">
              <a:solidFill>
                <a:schemeClr val="tx1"/>
              </a:solidFill>
            </a:rPr>
            <a:t>Increase reimbursement rates</a:t>
          </a:r>
        </a:p>
      </dsp:txBody>
      <dsp:txXfrm>
        <a:off x="21932" y="3220898"/>
        <a:ext cx="4167376" cy="405416"/>
      </dsp:txXfrm>
    </dsp:sp>
    <dsp:sp modelId="{4D24E98E-A57D-42F7-86AA-0EFE594FE055}">
      <dsp:nvSpPr>
        <dsp:cNvPr id="0" name=""/>
        <dsp:cNvSpPr/>
      </dsp:nvSpPr>
      <dsp:spPr>
        <a:xfrm>
          <a:off x="0" y="3717366"/>
          <a:ext cx="4211240" cy="449280"/>
        </a:xfrm>
        <a:prstGeom prst="roundRect">
          <a:avLst/>
        </a:prstGeom>
        <a:solidFill>
          <a:schemeClr val="accent5">
            <a:hueOff val="-6473640"/>
            <a:satOff val="680"/>
            <a:lumOff val="-411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Reflective supervision</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1932" y="3739298"/>
        <a:ext cx="4167376" cy="405416"/>
      </dsp:txXfrm>
    </dsp:sp>
    <dsp:sp modelId="{AABEF1A8-0F81-43B3-AAB3-40F5559134EA}">
      <dsp:nvSpPr>
        <dsp:cNvPr id="0" name=""/>
        <dsp:cNvSpPr/>
      </dsp:nvSpPr>
      <dsp:spPr>
        <a:xfrm>
          <a:off x="0" y="4235766"/>
          <a:ext cx="4211240" cy="449280"/>
        </a:xfrm>
        <a:prstGeom prst="roundRect">
          <a:avLst/>
        </a:prstGeom>
        <a:solidFill>
          <a:schemeClr val="accent5">
            <a:hueOff val="-7398446"/>
            <a:satOff val="777"/>
            <a:lumOff val="-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rtl="0">
            <a:lnSpc>
              <a:spcPct val="90000"/>
            </a:lnSpc>
            <a:spcBef>
              <a:spcPct val="0"/>
            </a:spcBef>
            <a:spcAft>
              <a:spcPct val="35000"/>
            </a:spcAft>
            <a:buNone/>
          </a:pPr>
          <a:r>
            <a:rPr lang="en-US" sz="1400" kern="1200" dirty="0">
              <a:solidFill>
                <a:schemeClr val="tx1"/>
              </a:solidFill>
            </a:rPr>
            <a:t>Increase access to specialty providers</a:t>
          </a:r>
          <a:r>
            <a:rPr lang="en-US" sz="1400" kern="1200" dirty="0">
              <a:solidFill>
                <a:schemeClr val="tx1"/>
              </a:solidFill>
              <a:latin typeface="Raleway Light"/>
            </a:rPr>
            <a:t> - </a:t>
          </a:r>
          <a:r>
            <a:rPr lang="en-US" sz="1400" kern="1200" dirty="0">
              <a:solidFill>
                <a:schemeClr val="tx1"/>
              </a:solidFill>
              <a:highlight>
                <a:srgbClr val="FFFF00"/>
              </a:highlight>
              <a:latin typeface="Raleway Light"/>
            </a:rPr>
            <a:t>YES</a:t>
          </a:r>
          <a:endParaRPr lang="en-US" sz="1400" kern="1200" dirty="0">
            <a:solidFill>
              <a:schemeClr val="tx1"/>
            </a:solidFill>
            <a:highlight>
              <a:srgbClr val="FFFF00"/>
            </a:highlight>
          </a:endParaRPr>
        </a:p>
      </dsp:txBody>
      <dsp:txXfrm>
        <a:off x="21932" y="4257698"/>
        <a:ext cx="4167376" cy="405416"/>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A938A5-7E55-49F0-AB27-A6A41D7EA63D}" type="datetimeFigureOut">
              <a:rPr lang="en-US" smtClean="0"/>
              <a:t>2/13/2025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8326A0-C136-4C78-A654-F32D49D03460}" type="slidenum">
              <a:rPr lang="en-US" smtClean="0"/>
              <a:t>‹#›</a:t>
            </a:fld>
            <a:endParaRPr lang="en-US"/>
          </a:p>
        </p:txBody>
      </p:sp>
    </p:spTree>
    <p:extLst>
      <p:ext uri="{BB962C8B-B14F-4D97-AF65-F5344CB8AC3E}">
        <p14:creationId xmlns:p14="http://schemas.microsoft.com/office/powerpoint/2010/main" val="1751584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D3748"/>
                </a:solidFill>
                <a:effectLst/>
                <a:latin typeface="Open Sans" panose="020B0606030504020204" pitchFamily="34" charset="0"/>
              </a:rPr>
              <a:t>Each state is required to submit a state performance plan (SPP) (at least) every six years. And each year, states must report against the targets they’ve specified in their SPPs via an annual performance report (APR).</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Virginia’s current SPP covers six (6) years: FFY 2020 through FFY 2025. Today we are reviewing the results for the fourth of six years: FFY 2023, which began on July 1, 2023, and ended on June 30, 2024.</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Year 1: FFY 2020 = July 1, 2020 – June 30, 2021</a:t>
            </a:r>
          </a:p>
          <a:p>
            <a:r>
              <a:rPr lang="en-US" sz="1200" kern="1200" dirty="0">
                <a:solidFill>
                  <a:schemeClr val="tx1"/>
                </a:solidFill>
                <a:effectLst/>
                <a:latin typeface="+mn-lt"/>
                <a:ea typeface="+mn-ea"/>
                <a:cs typeface="+mn-cs"/>
              </a:rPr>
              <a:t>Year 2: FFY 2021 = July 1, 2021 – June 30, 2022</a:t>
            </a:r>
          </a:p>
          <a:p>
            <a:r>
              <a:rPr lang="en-US" sz="1200" kern="1200" dirty="0">
                <a:solidFill>
                  <a:schemeClr val="tx1"/>
                </a:solidFill>
                <a:effectLst/>
                <a:latin typeface="+mn-lt"/>
                <a:ea typeface="+mn-ea"/>
                <a:cs typeface="+mn-cs"/>
              </a:rPr>
              <a:t>Year 3: FFY 2022 = July 1, 2022 – June 30, 2023</a:t>
            </a:r>
          </a:p>
          <a:p>
            <a:r>
              <a:rPr lang="en-US" sz="1200" kern="1200" dirty="0">
                <a:solidFill>
                  <a:schemeClr val="tx1"/>
                </a:solidFill>
                <a:effectLst/>
                <a:latin typeface="+mn-lt"/>
                <a:ea typeface="+mn-ea"/>
                <a:cs typeface="+mn-cs"/>
              </a:rPr>
              <a:t>Year 4: FFY 2023 = July 1, 2023 – June 30, 2024 * REPORTING THESES RESULTS FEB. 2025</a:t>
            </a:r>
          </a:p>
          <a:p>
            <a:r>
              <a:rPr lang="en-US" sz="1200" kern="1200" dirty="0">
                <a:solidFill>
                  <a:schemeClr val="tx1"/>
                </a:solidFill>
                <a:effectLst/>
                <a:latin typeface="+mn-lt"/>
                <a:ea typeface="+mn-ea"/>
                <a:cs typeface="+mn-cs"/>
              </a:rPr>
              <a:t>Year 5: FFY 2024 = July 1, 2024 – June 30, 2025</a:t>
            </a:r>
          </a:p>
          <a:p>
            <a:r>
              <a:rPr lang="en-US" sz="1200" kern="1200" dirty="0">
                <a:solidFill>
                  <a:schemeClr val="tx1"/>
                </a:solidFill>
                <a:effectLst/>
                <a:latin typeface="+mn-lt"/>
                <a:ea typeface="+mn-ea"/>
                <a:cs typeface="+mn-cs"/>
              </a:rPr>
              <a:t>Year 6: FFY 2025 = July 1, 2025 – June 30, 2026</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SPP/APR evaluates both compliance and results indicators.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Compliance indicators are federally required to have as their target 100% compliance. Conversely, states their own targets for results indicators. Results targets must be aspirational and show progress over time.</a:t>
            </a:r>
            <a:endParaRPr lang="en-US" sz="1200" kern="1200" baseline="0" dirty="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Today we’ll take a look at each indicator and our results compared to federal and state targets.</a:t>
            </a:r>
          </a:p>
        </p:txBody>
      </p:sp>
      <p:sp>
        <p:nvSpPr>
          <p:cNvPr id="4" name="Slide Number Placeholder 3"/>
          <p:cNvSpPr>
            <a:spLocks noGrp="1"/>
          </p:cNvSpPr>
          <p:nvPr>
            <p:ph type="sldNum" sz="quarter" idx="5"/>
          </p:nvPr>
        </p:nvSpPr>
        <p:spPr/>
        <p:txBody>
          <a:bodyPr/>
          <a:lstStyle/>
          <a:p>
            <a:fld id="{378326A0-C136-4C78-A654-F32D49D03460}" type="slidenum">
              <a:rPr lang="en-US" smtClean="0"/>
              <a:t>2</a:t>
            </a:fld>
            <a:endParaRPr lang="en-US"/>
          </a:p>
        </p:txBody>
      </p:sp>
    </p:spTree>
    <p:extLst>
      <p:ext uri="{BB962C8B-B14F-4D97-AF65-F5344CB8AC3E}">
        <p14:creationId xmlns:p14="http://schemas.microsoft.com/office/powerpoint/2010/main" val="236108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During FFY 2023, Virginia met one of its 6 child outcome targets: 3B-SS1, exceeding the 68.7% target at 70.1%. All others remained below targets yet consistent with prior year performance, with only 1 decrease noted in 3C-SS2.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latin typeface="Calibri" panose="020F0502020204030204" pitchFamily="34" charset="0"/>
              </a:rPr>
              <a:t>As more data is gathered in TRAC-IT, we will eventually have the ability to more fully analyze these results based on demographic and delivered service data, which will be critical for effective improvement planning.</a:t>
            </a:r>
            <a:endParaRPr lang="en-US" baseline="0" dirty="0"/>
          </a:p>
        </p:txBody>
      </p:sp>
      <p:sp>
        <p:nvSpPr>
          <p:cNvPr id="4" name="Slide Number Placeholder 3"/>
          <p:cNvSpPr>
            <a:spLocks noGrp="1"/>
          </p:cNvSpPr>
          <p:nvPr>
            <p:ph type="sldNum" sz="quarter" idx="5"/>
          </p:nvPr>
        </p:nvSpPr>
        <p:spPr/>
        <p:txBody>
          <a:bodyPr/>
          <a:lstStyle/>
          <a:p>
            <a:fld id="{378326A0-C136-4C78-A654-F32D49D03460}" type="slidenum">
              <a:rPr lang="en-US" smtClean="0"/>
              <a:t>12</a:t>
            </a:fld>
            <a:endParaRPr lang="en-US"/>
          </a:p>
        </p:txBody>
      </p:sp>
    </p:spTree>
    <p:extLst>
      <p:ext uri="{BB962C8B-B14F-4D97-AF65-F5344CB8AC3E}">
        <p14:creationId xmlns:p14="http://schemas.microsoft.com/office/powerpoint/2010/main" val="2871566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Entry scores are required of all children entering Part C; exit scores are required for all children who are in the system for 6 months or longer. Exit scores were reported for 91.5% of all children for whom exit scores were required.</a:t>
            </a:r>
          </a:p>
        </p:txBody>
      </p:sp>
      <p:sp>
        <p:nvSpPr>
          <p:cNvPr id="4" name="Slide Number Placeholder 3"/>
          <p:cNvSpPr>
            <a:spLocks noGrp="1"/>
          </p:cNvSpPr>
          <p:nvPr>
            <p:ph type="sldNum" sz="quarter" idx="5"/>
          </p:nvPr>
        </p:nvSpPr>
        <p:spPr/>
        <p:txBody>
          <a:bodyPr/>
          <a:lstStyle/>
          <a:p>
            <a:fld id="{378326A0-C136-4C78-A654-F32D49D03460}" type="slidenum">
              <a:rPr lang="en-US" smtClean="0"/>
              <a:t>13</a:t>
            </a:fld>
            <a:endParaRPr lang="en-US"/>
          </a:p>
        </p:txBody>
      </p:sp>
    </p:spTree>
    <p:extLst>
      <p:ext uri="{BB962C8B-B14F-4D97-AF65-F5344CB8AC3E}">
        <p14:creationId xmlns:p14="http://schemas.microsoft.com/office/powerpoint/2010/main" val="1435885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 04 refers to the 3 family outcomes. Families whose children are receiving services on December 1 of each year receive a survey each spring that we use to assess whether:</a:t>
            </a:r>
          </a:p>
          <a:p>
            <a:endParaRPr lang="en-US" dirty="0"/>
          </a:p>
          <a:p>
            <a:pPr marL="171450" indent="-171450">
              <a:buFont typeface="Arial" panose="020B0604020202020204" pitchFamily="34" charset="0"/>
              <a:buChar char="•"/>
            </a:pPr>
            <a:r>
              <a:rPr lang="en-US" dirty="0"/>
              <a:t>Families know and understand their rights within the Part C early intervention system;</a:t>
            </a:r>
          </a:p>
          <a:p>
            <a:pPr marL="171450" indent="-171450">
              <a:buFont typeface="Arial" panose="020B0604020202020204" pitchFamily="34" charset="0"/>
              <a:buChar char="•"/>
            </a:pPr>
            <a:r>
              <a:rPr lang="en-US" dirty="0"/>
              <a:t>Early intervention has helped them to effectively communicate their child’s needs; and</a:t>
            </a:r>
          </a:p>
          <a:p>
            <a:pPr marL="171450" indent="-171450">
              <a:buFont typeface="Arial" panose="020B0604020202020204" pitchFamily="34" charset="0"/>
              <a:buChar char="•"/>
            </a:pPr>
            <a:r>
              <a:rPr lang="en-US" dirty="0"/>
              <a:t>Our services and supports have helped their child develop and learn.</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14</a:t>
            </a:fld>
            <a:endParaRPr lang="en-US"/>
          </a:p>
        </p:txBody>
      </p:sp>
    </p:spTree>
    <p:extLst>
      <p:ext uri="{BB962C8B-B14F-4D97-AF65-F5344CB8AC3E}">
        <p14:creationId xmlns:p14="http://schemas.microsoft.com/office/powerpoint/2010/main" val="39311900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with indicator 03, the targets for indicator 04 were set at the September 2020 VICC meeting. The FFY 2020 targets were the actual results recorded for FFY 2019. Following the same logic, targets were to remain constant until FFY 2025, where they would be increased to levels reflecting meaningful improvement from the actual results in FFY 2019 (end of last cycle).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Last year, at this very meeting in December, based on trending increases, the VICC agreed to increase next year’s C-4B target to 73.9% (as highlighted in red).</a:t>
            </a:r>
          </a:p>
        </p:txBody>
      </p:sp>
      <p:sp>
        <p:nvSpPr>
          <p:cNvPr id="4" name="Slide Number Placeholder 3"/>
          <p:cNvSpPr>
            <a:spLocks noGrp="1"/>
          </p:cNvSpPr>
          <p:nvPr>
            <p:ph type="sldNum" sz="quarter" idx="5"/>
          </p:nvPr>
        </p:nvSpPr>
        <p:spPr/>
        <p:txBody>
          <a:bodyPr/>
          <a:lstStyle/>
          <a:p>
            <a:fld id="{378326A0-C136-4C78-A654-F32D49D03460}" type="slidenum">
              <a:rPr lang="en-US" smtClean="0"/>
              <a:t>15</a:t>
            </a:fld>
            <a:endParaRPr lang="en-US"/>
          </a:p>
        </p:txBody>
      </p:sp>
    </p:spTree>
    <p:extLst>
      <p:ext uri="{BB962C8B-B14F-4D97-AF65-F5344CB8AC3E}">
        <p14:creationId xmlns:p14="http://schemas.microsoft.com/office/powerpoint/2010/main" val="208873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DECREASE (ALL) + SLIPPAGE (4A and 4B)</a:t>
            </a:r>
          </a:p>
          <a:p>
            <a:endParaRPr lang="en-US" dirty="0"/>
          </a:p>
          <a:p>
            <a:r>
              <a:rPr lang="en-US" dirty="0"/>
              <a:t>Although all targets were met in FFY 2023, you’ll see that all three indicators decreased—with 4A and 4B decreasing more than 1%—hence, slippage that will need to be addressed in this year’s SPP/APR.</a:t>
            </a:r>
          </a:p>
          <a:p>
            <a:endParaRPr lang="en-US" dirty="0">
              <a:cs typeface="Calibri"/>
            </a:endParaRPr>
          </a:p>
          <a:p>
            <a:r>
              <a:rPr lang="en-US" dirty="0">
                <a:highlight>
                  <a:srgbClr val="FFFF00"/>
                </a:highlight>
                <a:cs typeface="Calibri"/>
              </a:rPr>
              <a:t>*** Re: 4A, the decrease from 77.6% to 75.9% is NOT statistically significant, using calculators developed for this purpose. However, re: 4B, the decrease from 75.1% to 72.2% IS statistically significant. ***</a:t>
            </a:r>
          </a:p>
          <a:p>
            <a:endParaRPr lang="en-US" dirty="0">
              <a:cs typeface="Calibri"/>
            </a:endParaRPr>
          </a:p>
          <a:p>
            <a:r>
              <a:rPr lang="en-US" dirty="0">
                <a:cs typeface="Calibri"/>
              </a:rPr>
              <a:t>Any thoughts on reasons for this slippage?</a:t>
            </a:r>
          </a:p>
          <a:p>
            <a:endParaRPr lang="en-US" dirty="0">
              <a:cs typeface="Calibri"/>
            </a:endParaRPr>
          </a:p>
          <a:p>
            <a:r>
              <a:rPr lang="en-US" dirty="0">
                <a:cs typeface="Calibri"/>
              </a:rPr>
              <a:t>Although the statewide decrease from 77.6% to 75.9% is not in itself statistically significant, three of Virginia’s forty localities did have results that were meaningfully lower in FFY 2023 than in FFY 2022. One locality, for example, despite having a similar number of respondents (27 and 24 respectively), experienced a 20+ percentage point drop for this indicator. </a:t>
            </a:r>
            <a:r>
              <a:rPr lang="en-US">
                <a:cs typeface="Calibri"/>
              </a:rPr>
              <a:t>In another, despite a nearly 50% higher response rate than the previous year, dropped 9 percentage points.</a:t>
            </a:r>
            <a:endParaRPr lang="en-US" dirty="0">
              <a:cs typeface="Calibri"/>
            </a:endParaRPr>
          </a:p>
        </p:txBody>
      </p:sp>
      <p:sp>
        <p:nvSpPr>
          <p:cNvPr id="4" name="Slide Number Placeholder 3"/>
          <p:cNvSpPr>
            <a:spLocks noGrp="1"/>
          </p:cNvSpPr>
          <p:nvPr>
            <p:ph type="sldNum" sz="quarter" idx="5"/>
          </p:nvPr>
        </p:nvSpPr>
        <p:spPr/>
        <p:txBody>
          <a:bodyPr/>
          <a:lstStyle/>
          <a:p>
            <a:fld id="{378326A0-C136-4C78-A654-F32D49D03460}" type="slidenum">
              <a:rPr lang="en-US" smtClean="0"/>
              <a:t>16</a:t>
            </a:fld>
            <a:endParaRPr lang="en-US"/>
          </a:p>
        </p:txBody>
      </p:sp>
    </p:spTree>
    <p:extLst>
      <p:ext uri="{BB962C8B-B14F-4D97-AF65-F5344CB8AC3E}">
        <p14:creationId xmlns:p14="http://schemas.microsoft.com/office/powerpoint/2010/main" val="3829089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Indicators 05 and 06 are the child find indicators. Indicator 05 evaluates the number of children from birth to age one that are being served on December 1 as compared to birth-to-one population data, and indicator 06 similarly evaluates the number of children from birth to age 3.</a:t>
            </a:r>
          </a:p>
          <a:p>
            <a:endParaRPr lang="en-US" dirty="0"/>
          </a:p>
          <a:p>
            <a:r>
              <a:rPr lang="en-US" dirty="0"/>
              <a:t>As with indicators 03 and 04, the targets for indicator 05 and 06 were set at the September 2020 VICC meeting. The targets for FFY 2020 were the actual results Virginia reported in FFY 2019.</a:t>
            </a:r>
          </a:p>
        </p:txBody>
      </p:sp>
      <p:sp>
        <p:nvSpPr>
          <p:cNvPr id="4" name="Slide Number Placeholder 3"/>
          <p:cNvSpPr>
            <a:spLocks noGrp="1"/>
          </p:cNvSpPr>
          <p:nvPr>
            <p:ph type="sldNum" sz="quarter" idx="5"/>
          </p:nvPr>
        </p:nvSpPr>
        <p:spPr/>
        <p:txBody>
          <a:bodyPr/>
          <a:lstStyle/>
          <a:p>
            <a:fld id="{378326A0-C136-4C78-A654-F32D49D03460}" type="slidenum">
              <a:rPr lang="en-US" smtClean="0"/>
              <a:t>17</a:t>
            </a:fld>
            <a:endParaRPr lang="en-US"/>
          </a:p>
        </p:txBody>
      </p:sp>
    </p:spTree>
    <p:extLst>
      <p:ext uri="{BB962C8B-B14F-4D97-AF65-F5344CB8AC3E}">
        <p14:creationId xmlns:p14="http://schemas.microsoft.com/office/powerpoint/2010/main" val="1409356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a:t>
            </a:r>
          </a:p>
          <a:p>
            <a:endParaRPr lang="en-US" dirty="0"/>
          </a:p>
          <a:p>
            <a:r>
              <a:rPr lang="en-US" dirty="0"/>
              <a:t>In FFY 2023, Virginia served 1,588 infants (birth-to-one) from a population of 95,290, for a birth-to-one child count of 1.67%—below the target of 1.83%, but an improvement over last year’s 1.47%.</a:t>
            </a:r>
          </a:p>
          <a:p>
            <a:endParaRPr lang="en-US" dirty="0"/>
          </a:p>
          <a:p>
            <a:r>
              <a:rPr lang="en-US" strike="sngStrike" dirty="0"/>
              <a:t>I must add: The result is highlighted, as it’s based on our internal work at DBHDS. When the online SPP/APR portal is open, OSEP will have prepopulated certain fields with its population estimates. So, our calculation of 1.67% may vary from OSEP’s calculation—which is the final word. *** UPDATE 12/09/2024: Our data matches OSEP; results are correct.***</a:t>
            </a:r>
          </a:p>
        </p:txBody>
      </p:sp>
      <p:sp>
        <p:nvSpPr>
          <p:cNvPr id="4" name="Slide Number Placeholder 3"/>
          <p:cNvSpPr>
            <a:spLocks noGrp="1"/>
          </p:cNvSpPr>
          <p:nvPr>
            <p:ph type="sldNum" sz="quarter" idx="5"/>
          </p:nvPr>
        </p:nvSpPr>
        <p:spPr/>
        <p:txBody>
          <a:bodyPr/>
          <a:lstStyle/>
          <a:p>
            <a:fld id="{378326A0-C136-4C78-A654-F32D49D03460}" type="slidenum">
              <a:rPr lang="en-US" smtClean="0"/>
              <a:t>18</a:t>
            </a:fld>
            <a:endParaRPr lang="en-US"/>
          </a:p>
        </p:txBody>
      </p:sp>
    </p:spTree>
    <p:extLst>
      <p:ext uri="{BB962C8B-B14F-4D97-AF65-F5344CB8AC3E}">
        <p14:creationId xmlns:p14="http://schemas.microsoft.com/office/powerpoint/2010/main" val="30924512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FFY 2023, Virginia served 11,544 infants and toddler (birth-to-three) from a population of 286,714, for a birth-to-three child count of 4.35%.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For consideration: Should we raise the target for FFY 2025?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Some systems suspect things are leveling off now post COVID. Do we feel that we have exceeded 3.77% for so long that time is now to up the target? Or perhaps wait to see if leveling </a:t>
            </a:r>
            <a:r>
              <a:rPr lang="en-US"/>
              <a:t>off holds.</a:t>
            </a:r>
            <a:endParaRPr lang="en-US" dirty="0"/>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19</a:t>
            </a:fld>
            <a:endParaRPr lang="en-US"/>
          </a:p>
        </p:txBody>
      </p:sp>
    </p:spTree>
    <p:extLst>
      <p:ext uri="{BB962C8B-B14F-4D97-AF65-F5344CB8AC3E}">
        <p14:creationId xmlns:p14="http://schemas.microsoft.com/office/powerpoint/2010/main" val="13857262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 9 in not applicable in Virginia, as it measures a Part B process for dispute resolution that Virginia has not adopted.</a:t>
            </a:r>
          </a:p>
          <a:p>
            <a:endParaRPr lang="en-US" dirty="0"/>
          </a:p>
          <a:p>
            <a:r>
              <a:rPr lang="en-US" dirty="0"/>
              <a:t>Indicator 10 = % of mediations that result in mediation agreements.</a:t>
            </a:r>
          </a:p>
          <a:p>
            <a:endParaRPr lang="en-US" dirty="0"/>
          </a:p>
          <a:p>
            <a:r>
              <a:rPr lang="en-US" dirty="0"/>
              <a:t>Indicator 11 = the State Systemic Improvement Plan. Our next SSIP is due on February 3rd. I’ll  now turn the presentation over to Kyla Patterson who will provide a TRAC-IT update and more information on the progress of our current SSIP.</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20</a:t>
            </a:fld>
            <a:endParaRPr lang="en-US"/>
          </a:p>
        </p:txBody>
      </p:sp>
    </p:spTree>
    <p:extLst>
      <p:ext uri="{BB962C8B-B14F-4D97-AF65-F5344CB8AC3E}">
        <p14:creationId xmlns:p14="http://schemas.microsoft.com/office/powerpoint/2010/main" val="31156211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 11 of the SPP/APR is actually a plan, the State Systemic Improvement Plan (SSIP for short). It's intended to be an ambitious but achievable 6-year plan for improving outcomes for children and families as a result of their participation in EI.</a:t>
            </a:r>
          </a:p>
          <a:p>
            <a:endParaRPr lang="en-US" dirty="0"/>
          </a:p>
          <a:p>
            <a:r>
              <a:rPr lang="en-US" dirty="0">
                <a:cs typeface="Calibri"/>
              </a:rPr>
              <a:t>We are ending the third year of implementing a new 6-year SSIP.  As we discussed last year at this time, this new SSIP was developed with extensive stakeholder input and focuses on a new child outcome area from the what we focused on in our previous 6-year plan.</a:t>
            </a:r>
            <a:endParaRPr lang="en-US" dirty="0"/>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22</a:t>
            </a:fld>
            <a:endParaRPr lang="en-US"/>
          </a:p>
        </p:txBody>
      </p:sp>
    </p:spTree>
    <p:extLst>
      <p:ext uri="{BB962C8B-B14F-4D97-AF65-F5344CB8AC3E}">
        <p14:creationId xmlns:p14="http://schemas.microsoft.com/office/powerpoint/2010/main" val="978792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highlight>
                  <a:srgbClr val="FFFF00"/>
                </a:highlight>
              </a:rPr>
              <a:t>INCREASE</a:t>
            </a:r>
          </a:p>
          <a:p>
            <a:endParaRPr lang="en-US" dirty="0"/>
          </a:p>
          <a:p>
            <a:r>
              <a:rPr lang="en-US" dirty="0"/>
              <a:t>Indicator 01 = Timely Initiation of Services.</a:t>
            </a:r>
          </a:p>
          <a:p>
            <a:endParaRPr lang="en-US" dirty="0"/>
          </a:p>
          <a:p>
            <a:r>
              <a:rPr lang="en-US" dirty="0"/>
              <a:t>In Virginia, a service is timely when the initial service visit occurs within</a:t>
            </a:r>
            <a:r>
              <a:rPr lang="en-US" baseline="0" dirty="0"/>
              <a:t> 30 days of the date the family signs the Individualized Family Services Plan (or IFSP). </a:t>
            </a:r>
          </a:p>
          <a:p>
            <a:endParaRPr lang="en-US" baseline="0" dirty="0"/>
          </a:p>
          <a:p>
            <a:r>
              <a:rPr lang="en-US" baseline="0" dirty="0"/>
              <a:t>This chart shows Virginia’s annual results for indicator 01 over the past 5 years, from bottom (FFY 2019) to top (FFY 2023).</a:t>
            </a:r>
          </a:p>
          <a:p>
            <a:endParaRPr lang="en-US" baseline="0" dirty="0"/>
          </a:p>
          <a:p>
            <a:r>
              <a:rPr lang="en-US" baseline="0" dirty="0"/>
              <a:t>After decreasing in both FFY 2021 and FFY 2022, note the strong performance (99.3%) recorded for FFY 2023…which leads to a couple of interesting questions:</a:t>
            </a:r>
          </a:p>
          <a:p>
            <a:endParaRPr lang="en-US" baseline="0" dirty="0"/>
          </a:p>
          <a:p>
            <a:pPr marL="171450" indent="-171450">
              <a:buFont typeface="Arial" panose="020B0604020202020204" pitchFamily="34" charset="0"/>
              <a:buChar char="•"/>
            </a:pPr>
            <a:r>
              <a:rPr lang="en-US" baseline="0" dirty="0"/>
              <a:t>Prior year slippage has been described anecdotally as being related to personnel shortages. Has something changed? (HINT: No reason to believe so.)</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Thanks to our new data system and reporting capabilities, we were able to include many more cases in our indicator C-1 review—more than double as in previous years. Might sampling vs. evaluating a larger pool of cases have had any impact?</a:t>
            </a:r>
          </a:p>
          <a:p>
            <a:endParaRPr lang="en-US" baseline="0" dirty="0"/>
          </a:p>
          <a:p>
            <a:r>
              <a:rPr lang="en-US" baseline="0" dirty="0"/>
              <a:t>Questions?</a:t>
            </a:r>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3</a:t>
            </a:fld>
            <a:endParaRPr lang="en-US"/>
          </a:p>
        </p:txBody>
      </p:sp>
    </p:spTree>
    <p:extLst>
      <p:ext uri="{BB962C8B-B14F-4D97-AF65-F5344CB8AC3E}">
        <p14:creationId xmlns:p14="http://schemas.microsoft.com/office/powerpoint/2010/main" val="1585123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Parents, VICC, LSMs, SCs</a:t>
            </a:r>
          </a:p>
          <a:p>
            <a:r>
              <a:rPr lang="en-US" dirty="0"/>
              <a:t>Met in November to review progress.</a:t>
            </a:r>
          </a:p>
          <a:p>
            <a:r>
              <a:rPr lang="en-US" dirty="0"/>
              <a:t>Determined activities are still appropriate; added a few new ones</a:t>
            </a:r>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591EFBA8-D671-4C51-9533-9AA5546353D6}" type="slidenum">
              <a:rPr lang="en-US" smtClean="0"/>
              <a:t>23</a:t>
            </a:fld>
            <a:endParaRPr lang="en-US"/>
          </a:p>
        </p:txBody>
      </p:sp>
    </p:spTree>
    <p:extLst>
      <p:ext uri="{BB962C8B-B14F-4D97-AF65-F5344CB8AC3E}">
        <p14:creationId xmlns:p14="http://schemas.microsoft.com/office/powerpoint/2010/main" val="33661348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2022</a:t>
            </a:r>
          </a:p>
          <a:p>
            <a:endParaRPr lang="en-US" dirty="0"/>
          </a:p>
          <a:p>
            <a:r>
              <a:rPr lang="en-US" dirty="0">
                <a:cs typeface="Calibri"/>
              </a:rPr>
              <a:t>Explain </a:t>
            </a:r>
            <a:r>
              <a:rPr lang="en-US" dirty="0" err="1">
                <a:cs typeface="Calibri"/>
              </a:rPr>
              <a:t>SiMR</a:t>
            </a:r>
            <a:endParaRPr lang="en-US" dirty="0">
              <a:cs typeface="Calibri"/>
            </a:endParaRPr>
          </a:p>
          <a:p>
            <a:endParaRPr lang="en-US" dirty="0">
              <a:cs typeface="Calibri"/>
            </a:endParaRPr>
          </a:p>
          <a:p>
            <a:r>
              <a:rPr lang="en-US" dirty="0">
                <a:cs typeface="Calibri"/>
              </a:rPr>
              <a:t>Must be one of the child or family outcomes Richard talked with us about already. </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24</a:t>
            </a:fld>
            <a:endParaRPr lang="en-US"/>
          </a:p>
        </p:txBody>
      </p:sp>
    </p:spTree>
    <p:extLst>
      <p:ext uri="{BB962C8B-B14F-4D97-AF65-F5344CB8AC3E}">
        <p14:creationId xmlns:p14="http://schemas.microsoft.com/office/powerpoint/2010/main" val="572432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Identify and implement initial and ongoing eligibility determination and assessment for service planning practices related to social-emotional development that effectively inform eligibility decisions, the child outcome summary process, IFSP development and service delivery.  </a:t>
            </a:r>
          </a:p>
          <a:p>
            <a:r>
              <a:rPr lang="en-US" dirty="0"/>
              <a:t> </a:t>
            </a:r>
          </a:p>
          <a:p>
            <a:pPr lvl="0"/>
            <a:r>
              <a:rPr lang="en-US" dirty="0"/>
              <a:t>Identify and implement evidence-based service delivery practices to promote positive social-emotional development for all eligible infants and toddlers and provide effective intervention to address delays and concerns.</a:t>
            </a:r>
          </a:p>
          <a:p>
            <a:r>
              <a:rPr lang="en-US" dirty="0"/>
              <a:t> </a:t>
            </a:r>
          </a:p>
          <a:p>
            <a:r>
              <a:rPr lang="en-US" dirty="0"/>
              <a:t> </a:t>
            </a:r>
          </a:p>
          <a:p>
            <a:pPr lvl="0"/>
            <a:r>
              <a:rPr lang="en-US" dirty="0"/>
              <a:t>Build a sufficient, sustainable and accessible workforce of highly effective and diverse practitioners to implement the eligibility determination, assessment for service planning, and service planning and delivery practices identified in strategies 1 and 2.  </a:t>
            </a:r>
          </a:p>
          <a:p>
            <a:r>
              <a:rPr lang="en-US" dirty="0"/>
              <a:t> </a:t>
            </a:r>
          </a:p>
          <a:p>
            <a:pPr lvl="0"/>
            <a:r>
              <a:rPr lang="en-US" dirty="0"/>
              <a:t>Use data to understand who is and is not benefiting from our efforts to improve positive social-emotional skills and social relationships, what accounts for differences and how to promote equitable outcomes.</a:t>
            </a:r>
          </a:p>
          <a:p>
            <a:endParaRPr lang="en-US" dirty="0"/>
          </a:p>
        </p:txBody>
      </p:sp>
      <p:sp>
        <p:nvSpPr>
          <p:cNvPr id="4" name="Slide Number Placeholder 3"/>
          <p:cNvSpPr>
            <a:spLocks noGrp="1"/>
          </p:cNvSpPr>
          <p:nvPr>
            <p:ph type="sldNum" sz="quarter" idx="10"/>
          </p:nvPr>
        </p:nvSpPr>
        <p:spPr/>
        <p:txBody>
          <a:bodyPr/>
          <a:lstStyle/>
          <a:p>
            <a:fld id="{591EFBA8-D671-4C51-9533-9AA5546353D6}" type="slidenum">
              <a:rPr lang="en-US" smtClean="0"/>
              <a:t>25</a:t>
            </a:fld>
            <a:endParaRPr lang="en-US"/>
          </a:p>
        </p:txBody>
      </p:sp>
    </p:spTree>
    <p:extLst>
      <p:ext uri="{BB962C8B-B14F-4D97-AF65-F5344CB8AC3E}">
        <p14:creationId xmlns:p14="http://schemas.microsoft.com/office/powerpoint/2010/main" val="12237371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2024: Two stakeholder groups completed work; submitted recs to state office; drafted practices; sent out draft and held listening session and accepted written comments; revised based on input; released?</a:t>
            </a:r>
          </a:p>
          <a:p>
            <a:endParaRPr lang="en-US" dirty="0">
              <a:cs typeface="Calibri"/>
            </a:endParaRPr>
          </a:p>
          <a:p>
            <a:r>
              <a:rPr lang="en-US" dirty="0">
                <a:cs typeface="Calibri"/>
              </a:rPr>
              <a:t>2025: Resources for families, caregivers. Resources and outreach to targeted referral sources</a:t>
            </a:r>
          </a:p>
        </p:txBody>
      </p:sp>
      <p:sp>
        <p:nvSpPr>
          <p:cNvPr id="4" name="Slide Number Placeholder 3"/>
          <p:cNvSpPr>
            <a:spLocks noGrp="1"/>
          </p:cNvSpPr>
          <p:nvPr>
            <p:ph type="sldNum" sz="quarter" idx="10"/>
          </p:nvPr>
        </p:nvSpPr>
        <p:spPr/>
        <p:txBody>
          <a:bodyPr/>
          <a:lstStyle/>
          <a:p>
            <a:fld id="{591EFBA8-D671-4C51-9533-9AA5546353D6}" type="slidenum">
              <a:rPr lang="en-US" smtClean="0"/>
              <a:t>26</a:t>
            </a:fld>
            <a:endParaRPr lang="en-US"/>
          </a:p>
        </p:txBody>
      </p:sp>
    </p:spTree>
    <p:extLst>
      <p:ext uri="{BB962C8B-B14F-4D97-AF65-F5344CB8AC3E}">
        <p14:creationId xmlns:p14="http://schemas.microsoft.com/office/powerpoint/2010/main" val="1638882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2024: Focus was on building capacity to implement the PMF statewide. Launch webinar, then multiple new resources (learning byte, articles in every monthly Update, CCSS sessions, infographic, webpage, constant contact series on 6 key principles). </a:t>
            </a:r>
          </a:p>
          <a:p>
            <a:endParaRPr lang="en-US" dirty="0">
              <a:cs typeface="Calibri"/>
            </a:endParaRPr>
          </a:p>
          <a:p>
            <a:r>
              <a:rPr lang="en-US" dirty="0">
                <a:cs typeface="Calibri"/>
              </a:rPr>
              <a:t>Started looking at family outcomes on IFSPs – will continue and add stakeholders in 2025</a:t>
            </a:r>
          </a:p>
          <a:p>
            <a:endParaRPr lang="en-US" dirty="0">
              <a:cs typeface="Calibri"/>
            </a:endParaRPr>
          </a:p>
          <a:p>
            <a:r>
              <a:rPr lang="en-US" dirty="0"/>
              <a:t>Convened workgroup to develop awareness toolkit for addressing suspension and expulsion of infants and toddlers in early care and education settings. Content under development and will continue into next year. Toolkit will include products for families, EIs, pediatricians, childcare directors &amp; teachers on prevention of suspension and expulsion</a:t>
            </a:r>
            <a:endParaRPr lang="en-US" dirty="0">
              <a:cs typeface="Calibri"/>
            </a:endParaRPr>
          </a:p>
          <a:p>
            <a:endParaRPr lang="en-US" dirty="0">
              <a:cs typeface="Calibri"/>
            </a:endParaRPr>
          </a:p>
          <a:p>
            <a:r>
              <a:rPr lang="en-US" dirty="0">
                <a:cs typeface="Calibri"/>
              </a:rPr>
              <a:t>2025: The ones related to additional information and support to families and caregivers. Top of the pyramid/specialty providers</a:t>
            </a:r>
          </a:p>
        </p:txBody>
      </p:sp>
      <p:sp>
        <p:nvSpPr>
          <p:cNvPr id="4" name="Slide Number Placeholder 3"/>
          <p:cNvSpPr>
            <a:spLocks noGrp="1"/>
          </p:cNvSpPr>
          <p:nvPr>
            <p:ph type="sldNum" sz="quarter" idx="10"/>
          </p:nvPr>
        </p:nvSpPr>
        <p:spPr/>
        <p:txBody>
          <a:bodyPr/>
          <a:lstStyle/>
          <a:p>
            <a:fld id="{591EFBA8-D671-4C51-9533-9AA5546353D6}" type="slidenum">
              <a:rPr lang="en-US" smtClean="0"/>
              <a:t>27</a:t>
            </a:fld>
            <a:endParaRPr lang="en-US"/>
          </a:p>
        </p:txBody>
      </p:sp>
    </p:spTree>
    <p:extLst>
      <p:ext uri="{BB962C8B-B14F-4D97-AF65-F5344CB8AC3E}">
        <p14:creationId xmlns:p14="http://schemas.microsoft.com/office/powerpoint/2010/main" val="16341998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latin typeface="Calibri"/>
                <a:cs typeface="Calibri"/>
              </a:rPr>
              <a:t>2024: Made progress/completed activities in all areas marked yes!! </a:t>
            </a:r>
            <a:r>
              <a:rPr lang="en-US" dirty="0">
                <a:solidFill>
                  <a:srgbClr val="000000"/>
                </a:solidFill>
              </a:rPr>
              <a:t>Already stakeholder groups working on these. Meaningful Moments podcast (5 new), % Talks on Tuesday topics, 2 SC chats, CCSS pre-conference and concurrent sessions, EI-preservice consortium, CC grant, Elevated EI (substance use topic), reflective supervision pilot in 2 local systems</a:t>
            </a:r>
            <a:endParaRPr lang="en-US" dirty="0">
              <a:solidFill>
                <a:srgbClr val="000000"/>
              </a:solidFill>
              <a:latin typeface="Calibri"/>
              <a:cs typeface="Calibri"/>
            </a:endParaRPr>
          </a:p>
          <a:p>
            <a:endParaRPr lang="en-US" dirty="0">
              <a:solidFill>
                <a:srgbClr val="000000"/>
              </a:solidFill>
              <a:latin typeface="Calibri" panose="020F0502020204030204" pitchFamily="34" charset="0"/>
              <a:cs typeface="Calibri"/>
            </a:endParaRPr>
          </a:p>
          <a:p>
            <a:r>
              <a:rPr lang="en-US" dirty="0">
                <a:solidFill>
                  <a:srgbClr val="000000"/>
                </a:solidFill>
                <a:latin typeface="Calibri"/>
                <a:cs typeface="Calibri"/>
              </a:rPr>
              <a:t>2025: Continuing work</a:t>
            </a:r>
            <a:endParaRPr lang="en-US" dirty="0">
              <a:solidFill>
                <a:srgbClr val="000000"/>
              </a:solidFill>
              <a:latin typeface="Calibri" panose="020F0502020204030204" pitchFamily="34" charset="0"/>
              <a:cs typeface="Calibri"/>
            </a:endParaRPr>
          </a:p>
        </p:txBody>
      </p:sp>
      <p:sp>
        <p:nvSpPr>
          <p:cNvPr id="4" name="Slide Number Placeholder 3"/>
          <p:cNvSpPr>
            <a:spLocks noGrp="1"/>
          </p:cNvSpPr>
          <p:nvPr>
            <p:ph type="sldNum" sz="quarter" idx="10"/>
          </p:nvPr>
        </p:nvSpPr>
        <p:spPr/>
        <p:txBody>
          <a:bodyPr/>
          <a:lstStyle/>
          <a:p>
            <a:fld id="{591EFBA8-D671-4C51-9533-9AA5546353D6}" type="slidenum">
              <a:rPr lang="en-US" smtClean="0"/>
              <a:t>28</a:t>
            </a:fld>
            <a:endParaRPr lang="en-US"/>
          </a:p>
        </p:txBody>
      </p:sp>
    </p:spTree>
    <p:extLst>
      <p:ext uri="{BB962C8B-B14F-4D97-AF65-F5344CB8AC3E}">
        <p14:creationId xmlns:p14="http://schemas.microsoft.com/office/powerpoint/2010/main" val="20529942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2024: see slide</a:t>
            </a:r>
          </a:p>
          <a:p>
            <a:endParaRPr lang="en-US" dirty="0">
              <a:cs typeface="Calibri"/>
            </a:endParaRPr>
          </a:p>
          <a:p>
            <a:r>
              <a:rPr lang="en-US" dirty="0">
                <a:cs typeface="Calibri"/>
              </a:rPr>
              <a:t>2025: Deeper analysis of data (child outcomes data with demographics)</a:t>
            </a:r>
          </a:p>
        </p:txBody>
      </p:sp>
      <p:sp>
        <p:nvSpPr>
          <p:cNvPr id="4" name="Slide Number Placeholder 3"/>
          <p:cNvSpPr>
            <a:spLocks noGrp="1"/>
          </p:cNvSpPr>
          <p:nvPr>
            <p:ph type="sldNum" sz="quarter" idx="10"/>
          </p:nvPr>
        </p:nvSpPr>
        <p:spPr/>
        <p:txBody>
          <a:bodyPr/>
          <a:lstStyle/>
          <a:p>
            <a:fld id="{591EFBA8-D671-4C51-9533-9AA5546353D6}" type="slidenum">
              <a:rPr lang="en-US" smtClean="0"/>
              <a:t>29</a:t>
            </a:fld>
            <a:endParaRPr lang="en-US"/>
          </a:p>
        </p:txBody>
      </p:sp>
    </p:spTree>
    <p:extLst>
      <p:ext uri="{BB962C8B-B14F-4D97-AF65-F5344CB8AC3E}">
        <p14:creationId xmlns:p14="http://schemas.microsoft.com/office/powerpoint/2010/main" val="2506193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INCREASE</a:t>
            </a:r>
          </a:p>
          <a:p>
            <a:endParaRPr lang="en-US" dirty="0"/>
          </a:p>
          <a:p>
            <a:r>
              <a:rPr lang="en-US" dirty="0"/>
              <a:t>Indicator 07 = 45-Day Timeline.</a:t>
            </a:r>
          </a:p>
          <a:p>
            <a:endParaRPr lang="en-US" dirty="0"/>
          </a:p>
          <a:p>
            <a:r>
              <a:rPr lang="en-US" dirty="0"/>
              <a:t>To meet the requirement for this indicator, an initial meeting to develop the IFSP must occur no more than 45 days from the date of referral.</a:t>
            </a:r>
          </a:p>
          <a:p>
            <a:endParaRPr lang="en-US" dirty="0"/>
          </a:p>
          <a:p>
            <a:r>
              <a:rPr lang="en-US" dirty="0"/>
              <a:t>Sounds simple…but keep in mind that many activities must occur during these 45 days—from initial contact with the family to intake, eligibility determination, assessment for service planning and, finally, IFSP development.</a:t>
            </a:r>
          </a:p>
          <a:p>
            <a:endParaRPr lang="en-US" dirty="0"/>
          </a:p>
          <a:p>
            <a:r>
              <a:rPr lang="en-US" dirty="0"/>
              <a:t>There are several valid reasons for missing the timeline—e.g., a locality temporarily loses contact with a family, or the intake or assessment dates offered to a family are inconvenient for them. These are called compliant reasons and do not negatively reflect on our results. Conversely, there are also noncompliant reasons—referred to as system reasons—that do impact results. An example of a noncompliant reason would be provider unavailability.</a:t>
            </a:r>
          </a:p>
          <a:p>
            <a:endParaRPr lang="en-US" dirty="0"/>
          </a:p>
          <a:p>
            <a:r>
              <a:rPr lang="en-US" dirty="0"/>
              <a:t>The chart presents Virginia’s annual results for indicator 07 over the past 5 years. As you see, Virginia has consistently been above 95%.</a:t>
            </a:r>
          </a:p>
          <a:p>
            <a:endParaRPr lang="en-US" dirty="0"/>
          </a:p>
          <a:p>
            <a:r>
              <a:rPr lang="en-US" dirty="0"/>
              <a:t>Questions?</a:t>
            </a:r>
          </a:p>
        </p:txBody>
      </p:sp>
      <p:sp>
        <p:nvSpPr>
          <p:cNvPr id="4" name="Slide Number Placeholder 3"/>
          <p:cNvSpPr>
            <a:spLocks noGrp="1"/>
          </p:cNvSpPr>
          <p:nvPr>
            <p:ph type="sldNum" sz="quarter" idx="5"/>
          </p:nvPr>
        </p:nvSpPr>
        <p:spPr/>
        <p:txBody>
          <a:bodyPr/>
          <a:lstStyle/>
          <a:p>
            <a:fld id="{378326A0-C136-4C78-A654-F32D49D03460}" type="slidenum">
              <a:rPr lang="en-US" smtClean="0"/>
              <a:t>4</a:t>
            </a:fld>
            <a:endParaRPr lang="en-US"/>
          </a:p>
        </p:txBody>
      </p:sp>
    </p:spTree>
    <p:extLst>
      <p:ext uri="{BB962C8B-B14F-4D97-AF65-F5344CB8AC3E}">
        <p14:creationId xmlns:p14="http://schemas.microsoft.com/office/powerpoint/2010/main" val="4294834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DECREASE + SLIPPAGE</a:t>
            </a:r>
          </a:p>
          <a:p>
            <a:endParaRPr lang="en-US" baseline="0" dirty="0"/>
          </a:p>
          <a:p>
            <a:r>
              <a:rPr lang="en-US" baseline="0" dirty="0"/>
              <a:t>There are 3 parts to this indicator: C-8A, C-8B and C-8C.</a:t>
            </a:r>
          </a:p>
          <a:p>
            <a:endParaRPr lang="en-US" baseline="0" dirty="0"/>
          </a:p>
          <a:p>
            <a:r>
              <a:rPr lang="en-US" baseline="0" dirty="0"/>
              <a:t>We’ll begin with C-8A—which evaluates the completeness and timeliness of a transition plan’s steps and services.</a:t>
            </a:r>
          </a:p>
          <a:p>
            <a:r>
              <a:rPr lang="en-US" baseline="0" dirty="0"/>
              <a:t> </a:t>
            </a:r>
          </a:p>
          <a:p>
            <a:r>
              <a:rPr lang="en-US" baseline="0" dirty="0"/>
              <a:t>If you’re familiar with the IFSP transition plan, you’ll know there are many blanks and spaces for information to be entered. Several of these blanks and spaces must be completed for the plan to be evaluated as complete.</a:t>
            </a:r>
          </a:p>
          <a:p>
            <a:endParaRPr lang="en-US" baseline="0" dirty="0"/>
          </a:p>
          <a:p>
            <a:r>
              <a:rPr lang="en-US" baseline="0" dirty="0"/>
              <a:t>Further, a transition plan must be completed within a prescribed timeline – that is, 9 months to 90 days before a child transitions out of Part C.</a:t>
            </a:r>
          </a:p>
          <a:p>
            <a:endParaRPr lang="en-US" baseline="0" dirty="0"/>
          </a:p>
          <a:p>
            <a:r>
              <a:rPr lang="en-US" baseline="0" dirty="0"/>
              <a:t>For FFY 2023, the state experienced a decrease in performance—from 99.6% down to 97.4%. </a:t>
            </a:r>
            <a:r>
              <a:rPr lang="en-US" dirty="0"/>
              <a:t>Still above 95% (which OSEP looks for), but a </a:t>
            </a:r>
            <a:r>
              <a:rPr lang="en-US" baseline="0" dirty="0"/>
              <a:t>decrease of more than 1% is referred to as slippage; OSEP requires a thoughtful explanation for each instance of slippage.</a:t>
            </a:r>
            <a:endParaRPr lang="en-US" baseline="0" dirty="0">
              <a:cs typeface="Calibri"/>
            </a:endParaRPr>
          </a:p>
          <a:p>
            <a:endParaRPr lang="en-US" baseline="0" dirty="0"/>
          </a:p>
          <a:p>
            <a:r>
              <a:rPr lang="en-US" baseline="0" dirty="0"/>
              <a:t>As you’ll see, this year…”I </a:t>
            </a:r>
            <a:r>
              <a:rPr lang="en-US" baseline="0" dirty="0" err="1"/>
              <a:t>gotta</a:t>
            </a:r>
            <a:r>
              <a:rPr lang="en-US" baseline="0" dirty="0"/>
              <a:t> lotta ‘</a:t>
            </a:r>
            <a:r>
              <a:rPr lang="en-US" baseline="0" dirty="0" err="1"/>
              <a:t>splainin</a:t>
            </a:r>
            <a:r>
              <a:rPr lang="en-US" baseline="0" dirty="0"/>
              <a:t>’ to do.”</a:t>
            </a:r>
          </a:p>
          <a:p>
            <a:endParaRPr lang="en-US" baseline="0" dirty="0"/>
          </a:p>
          <a:p>
            <a:r>
              <a:rPr lang="en-US" baseline="0" dirty="0"/>
              <a:t>For C-8A</a:t>
            </a:r>
            <a:r>
              <a:rPr lang="en-US" dirty="0"/>
              <a:t>, based on feedback from local systems, the reason for slippage appears due to </a:t>
            </a:r>
            <a:r>
              <a:rPr lang="en-US" baseline="0" dirty="0"/>
              <a:t>widespread lack of clarity re: the functionality of TRAC-IT in terms of transition. </a:t>
            </a:r>
            <a:r>
              <a:rPr lang="en-US" dirty="0"/>
              <a:t>Full implementation of TRAC-IT started in mid-December of 2022, so many of the transition fields had just become required right before the data for Indicator 8 was pulled. Although</a:t>
            </a:r>
            <a:r>
              <a:rPr lang="en-US" baseline="0" dirty="0"/>
              <a:t> we intended to rely solely on new TRAC-IT reporting for our transition indicator results, the monitoring team ended up having to develop a hybrid approach to capturing local compliance.</a:t>
            </a:r>
            <a:endParaRPr lang="en-US" baseline="0" dirty="0">
              <a:cs typeface="Calibri"/>
            </a:endParaRPr>
          </a:p>
          <a:p>
            <a:endParaRPr lang="en-US" baseline="0" dirty="0"/>
          </a:p>
          <a:p>
            <a:r>
              <a:rPr lang="en-US" baseline="0" dirty="0"/>
              <a:t>*** Mention transition training to occur on December 16</a:t>
            </a:r>
            <a:r>
              <a:rPr lang="en-US" baseline="30000" dirty="0"/>
              <a:t>th</a:t>
            </a:r>
            <a:r>
              <a:rPr lang="en-US" baseline="0" dirty="0"/>
              <a:t>.</a:t>
            </a:r>
          </a:p>
          <a:p>
            <a:endParaRPr lang="en-US" dirty="0"/>
          </a:p>
          <a:p>
            <a:r>
              <a:rPr lang="en-US" dirty="0"/>
              <a:t>Questions?</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5</a:t>
            </a:fld>
            <a:endParaRPr lang="en-US"/>
          </a:p>
        </p:txBody>
      </p:sp>
    </p:spTree>
    <p:extLst>
      <p:ext uri="{BB962C8B-B14F-4D97-AF65-F5344CB8AC3E}">
        <p14:creationId xmlns:p14="http://schemas.microsoft.com/office/powerpoint/2010/main" val="3086677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DECREASE + SLIPPAGE</a:t>
            </a:r>
          </a:p>
          <a:p>
            <a:endParaRPr lang="en-US" baseline="0" dirty="0"/>
          </a:p>
          <a:p>
            <a:r>
              <a:rPr lang="en-US" sz="1200" kern="1200" dirty="0">
                <a:solidFill>
                  <a:schemeClr val="tx1"/>
                </a:solidFill>
                <a:effectLst/>
                <a:latin typeface="+mn-lt"/>
                <a:ea typeface="+mn-ea"/>
                <a:cs typeface="+mn-cs"/>
              </a:rPr>
              <a:t>With parent consent, local school systems and the Virginia Department of Education are informed about each child who is determined by Part C to be potentially eligible for Part B special education services. Indicator C-8B measures the degree to which notification occurs and occurs within required timelines—again 9 months to 90 days before a child’s third birthday.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Virginia, this one can be tricky, as families can opt out of referral and subsequently opt back in—and staying on top of who has received what and when requires careful coordination.</a:t>
            </a:r>
          </a:p>
          <a:p>
            <a:endParaRPr lang="en-US" sz="1200"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Virginia’s FFY 2023 result was not great: 90.0%. </a:t>
            </a:r>
            <a:r>
              <a:rPr lang="en-US"/>
              <a:t>Even more so than 8A</a:t>
            </a:r>
            <a:r>
              <a:rPr lang="en-US" sz="1200" kern="1200">
                <a:solidFill>
                  <a:schemeClr val="tx1"/>
                </a:solidFill>
                <a:effectLst/>
                <a:latin typeface="+mn-lt"/>
                <a:ea typeface="+mn-ea"/>
                <a:cs typeface="+mn-cs"/>
              </a:rPr>
              <a:t>, this is</a:t>
            </a:r>
            <a:r>
              <a:rPr lang="en-US"/>
              <a:t> </a:t>
            </a:r>
            <a:r>
              <a:rPr lang="en-US" sz="1200" kern="1200">
                <a:solidFill>
                  <a:schemeClr val="tx1"/>
                </a:solidFill>
                <a:effectLst/>
                <a:latin typeface="+mn-lt"/>
                <a:ea typeface="+mn-ea"/>
                <a:cs typeface="+mn-cs"/>
              </a:rPr>
              <a:t>attributable to widespread lack of clarity re: the functionality of TRAC-IT in terms of transition</a:t>
            </a:r>
            <a:r>
              <a:rPr lang="en-US"/>
              <a:t> and what was required to tri</a:t>
            </a:r>
            <a:endParaRPr lang="en-US" sz="1200" kern="1200">
              <a:solidFill>
                <a:schemeClr val="tx1"/>
              </a:solidFill>
              <a:effectLst/>
              <a:latin typeface="+mn-lt"/>
              <a:cs typeface="Calibri"/>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Questions?</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6</a:t>
            </a:fld>
            <a:endParaRPr lang="en-US"/>
          </a:p>
        </p:txBody>
      </p:sp>
    </p:spTree>
    <p:extLst>
      <p:ext uri="{BB962C8B-B14F-4D97-AF65-F5344CB8AC3E}">
        <p14:creationId xmlns:p14="http://schemas.microsoft.com/office/powerpoint/2010/main" val="1009200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DECREASE + SLIPPAGE</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Indicator C-8C pertains to the Transition Planning Conference or TPC. The TPC is a meeting between the family, the Part C Service Coordinator and a representative of the local school division. The TPC is voluntary on the part of the family.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Indicator C-8C evaluates, for those families who approve a transition planning conference, that the TPC occurred within the required timelines; or, if delayed, the delay was due to a non-system reason.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Our FFY 2023 result was 94.9%.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Questions?</a:t>
            </a:r>
            <a:endParaRPr lang="en-US" dirty="0"/>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7</a:t>
            </a:fld>
            <a:endParaRPr lang="en-US"/>
          </a:p>
        </p:txBody>
      </p:sp>
    </p:spTree>
    <p:extLst>
      <p:ext uri="{BB962C8B-B14F-4D97-AF65-F5344CB8AC3E}">
        <p14:creationId xmlns:p14="http://schemas.microsoft.com/office/powerpoint/2010/main" val="883962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 02 measures Primary Service Setting. As you know, early intervention services must be provided in natural environments unless outcomes cannot be met in a natural environment for a that child. As one of the performance indicators, each state sets its own target. Virginia has set 98% as its target since 2008 – a sufficiently high enough level that OSEP has said we do not need to raise it.</a:t>
            </a:r>
          </a:p>
          <a:p>
            <a:endParaRPr lang="en-US" dirty="0"/>
          </a:p>
          <a:p>
            <a:r>
              <a:rPr lang="en-US" dirty="0"/>
              <a:t>Questions?</a:t>
            </a:r>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9</a:t>
            </a:fld>
            <a:endParaRPr lang="en-US"/>
          </a:p>
        </p:txBody>
      </p:sp>
    </p:spTree>
    <p:extLst>
      <p:ext uri="{BB962C8B-B14F-4D97-AF65-F5344CB8AC3E}">
        <p14:creationId xmlns:p14="http://schemas.microsoft.com/office/powerpoint/2010/main" val="1121256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Indicator C-3 measures child outcomes:</a:t>
            </a:r>
          </a:p>
          <a:p>
            <a:endParaRPr lang="en-US" dirty="0"/>
          </a:p>
          <a:p>
            <a:r>
              <a:rPr lang="en-US" dirty="0"/>
              <a:t>C-3A – Positive social-emotional skills (including social relationships)</a:t>
            </a:r>
          </a:p>
          <a:p>
            <a:r>
              <a:rPr lang="en-US" dirty="0"/>
              <a:t>C-3B – Acquisition and use of knowledge and skills (including early language and communication)</a:t>
            </a:r>
          </a:p>
          <a:p>
            <a:r>
              <a:rPr lang="en-US" dirty="0"/>
              <a:t>C-3C – Use of appropriate behaviors to meet their needs</a:t>
            </a:r>
          </a:p>
          <a:p>
            <a:endParaRPr lang="en-US" dirty="0"/>
          </a:p>
          <a:p>
            <a:r>
              <a:rPr lang="en-US" dirty="0"/>
              <a:t>For each of the 3 child outcomes, we evaluate growth trajectories—that is, how did a child progress during his or her time with us in the system? Specifically, we attempt to identify the percent of children who substantially increase their rate of grown between entry and exit and the percent of those who are functioning within age expectations at exit. We refer to these as child outcomes summary statements. </a:t>
            </a:r>
          </a:p>
          <a:p>
            <a:endParaRPr lang="en-US" dirty="0"/>
          </a:p>
          <a:p>
            <a:r>
              <a:rPr lang="en-US" dirty="0"/>
              <a:t>Summary Statement 1 (SS1) – Percent who substantially increased their rate of growth by the time they exited</a:t>
            </a:r>
          </a:p>
          <a:p>
            <a:r>
              <a:rPr lang="en-US" dirty="0"/>
              <a:t>Summary Statement 2 (SS2) – Percent who were functioning within age expectations by the time they exited</a:t>
            </a:r>
          </a:p>
          <a:p>
            <a:endParaRPr lang="en-US" dirty="0"/>
          </a:p>
          <a:p>
            <a:endParaRPr lang="en-US" dirty="0"/>
          </a:p>
        </p:txBody>
      </p:sp>
      <p:sp>
        <p:nvSpPr>
          <p:cNvPr id="4" name="Slide Number Placeholder 3"/>
          <p:cNvSpPr>
            <a:spLocks noGrp="1"/>
          </p:cNvSpPr>
          <p:nvPr>
            <p:ph type="sldNum" sz="quarter" idx="5"/>
          </p:nvPr>
        </p:nvSpPr>
        <p:spPr/>
        <p:txBody>
          <a:bodyPr/>
          <a:lstStyle/>
          <a:p>
            <a:fld id="{378326A0-C136-4C78-A654-F32D49D03460}" type="slidenum">
              <a:rPr lang="en-US" smtClean="0"/>
              <a:t>10</a:t>
            </a:fld>
            <a:endParaRPr lang="en-US"/>
          </a:p>
        </p:txBody>
      </p:sp>
    </p:spTree>
    <p:extLst>
      <p:ext uri="{BB962C8B-B14F-4D97-AF65-F5344CB8AC3E}">
        <p14:creationId xmlns:p14="http://schemas.microsoft.com/office/powerpoint/2010/main" val="2426344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reminder, the SPP/APR is a 6-year cycle; the current cycle will end with FFY 2025. You’ll notice that the targets for FFY 2020 through FFY 2024 remain constant, with only the FFY 2025 targets increasing. The FFY 2025 targets were based on what would be meaningful improvement from the actual results in FFY 2019 – the end of the previous SPP/APR cycle.</a:t>
            </a:r>
          </a:p>
          <a:p>
            <a:endParaRPr lang="en-US" dirty="0"/>
          </a:p>
          <a:p>
            <a:r>
              <a:rPr lang="en-US" dirty="0"/>
              <a:t>As a reminder, when Virginia meets a target and maintains that level in the subsequent year, then the VICC may consider increasing subsequent targets.</a:t>
            </a:r>
          </a:p>
        </p:txBody>
      </p:sp>
      <p:sp>
        <p:nvSpPr>
          <p:cNvPr id="4" name="Slide Number Placeholder 3"/>
          <p:cNvSpPr>
            <a:spLocks noGrp="1"/>
          </p:cNvSpPr>
          <p:nvPr>
            <p:ph type="sldNum" sz="quarter" idx="5"/>
          </p:nvPr>
        </p:nvSpPr>
        <p:spPr/>
        <p:txBody>
          <a:bodyPr/>
          <a:lstStyle/>
          <a:p>
            <a:fld id="{378326A0-C136-4C78-A654-F32D49D03460}" type="slidenum">
              <a:rPr lang="en-US" smtClean="0"/>
              <a:t>11</a:t>
            </a:fld>
            <a:endParaRPr lang="en-US"/>
          </a:p>
        </p:txBody>
      </p:sp>
    </p:spTree>
    <p:extLst>
      <p:ext uri="{BB962C8B-B14F-4D97-AF65-F5344CB8AC3E}">
        <p14:creationId xmlns:p14="http://schemas.microsoft.com/office/powerpoint/2010/main" val="220689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1AB5E-CB56-02F4-DEA1-023805EF0ECA}"/>
              </a:ext>
            </a:extLst>
          </p:cNvPr>
          <p:cNvSpPr>
            <a:spLocks noGrp="1"/>
          </p:cNvSpPr>
          <p:nvPr>
            <p:ph type="ctrTitle"/>
          </p:nvPr>
        </p:nvSpPr>
        <p:spPr>
          <a:xfrm>
            <a:off x="638175" y="1122363"/>
            <a:ext cx="10029825" cy="2387600"/>
          </a:xfrm>
        </p:spPr>
        <p:txBody>
          <a:bodyPr anchor="b">
            <a:normAutofit/>
          </a:bodyPr>
          <a:lstStyle>
            <a:lvl1pPr algn="ctr">
              <a:defRPr sz="3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58C0BD85-9B77-3158-4AC4-8F9502DB5F17}"/>
              </a:ext>
            </a:extLst>
          </p:cNvPr>
          <p:cNvSpPr>
            <a:spLocks noGrp="1"/>
          </p:cNvSpPr>
          <p:nvPr>
            <p:ph type="subTitle" idx="1"/>
          </p:nvPr>
        </p:nvSpPr>
        <p:spPr>
          <a:xfrm>
            <a:off x="638175" y="3602038"/>
            <a:ext cx="1002982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4C31BB01-AD4E-C681-8C6A-1B08F02FC232}"/>
              </a:ext>
            </a:extLst>
          </p:cNvPr>
          <p:cNvSpPr>
            <a:spLocks noGrp="1"/>
          </p:cNvSpPr>
          <p:nvPr>
            <p:ph type="dt" sz="half" idx="10"/>
          </p:nvPr>
        </p:nvSpPr>
        <p:spPr>
          <a:xfrm>
            <a:off x="285750" y="6173787"/>
            <a:ext cx="1847850" cy="365125"/>
          </a:xfrm>
          <a:prstGeom prst="rect">
            <a:avLst/>
          </a:prstGeom>
        </p:spPr>
        <p:txBody>
          <a:bodyPr/>
          <a:lstStyle>
            <a:lvl1pPr>
              <a:defRPr/>
            </a:lvl1pPr>
          </a:lstStyle>
          <a:p>
            <a:r>
              <a:rPr lang="en-US"/>
              <a:t>December 11, 2024</a:t>
            </a:r>
            <a:endParaRPr lang="en-US" dirty="0"/>
          </a:p>
        </p:txBody>
      </p:sp>
      <p:sp>
        <p:nvSpPr>
          <p:cNvPr id="5" name="Footer Placeholder 4">
            <a:extLst>
              <a:ext uri="{FF2B5EF4-FFF2-40B4-BE49-F238E27FC236}">
                <a16:creationId xmlns:a16="http://schemas.microsoft.com/office/drawing/2014/main" id="{22DF8E53-C71C-00FF-6EF2-BCF23B060730}"/>
              </a:ext>
            </a:extLst>
          </p:cNvPr>
          <p:cNvSpPr>
            <a:spLocks noGrp="1"/>
          </p:cNvSpPr>
          <p:nvPr>
            <p:ph type="ftr" sz="quarter" idx="11"/>
          </p:nvPr>
        </p:nvSpPr>
        <p:spPr/>
        <p:txBody>
          <a:bodyPr/>
          <a:lstStyle/>
          <a:p>
            <a:r>
              <a:rPr lang="en-US"/>
              <a:t>FFY 2023 SPP/APR VICC Presentation</a:t>
            </a:r>
          </a:p>
        </p:txBody>
      </p:sp>
      <p:sp>
        <p:nvSpPr>
          <p:cNvPr id="6" name="Slide Number Placeholder 5">
            <a:extLst>
              <a:ext uri="{FF2B5EF4-FFF2-40B4-BE49-F238E27FC236}">
                <a16:creationId xmlns:a16="http://schemas.microsoft.com/office/drawing/2014/main" id="{A1B32E78-122E-D808-3133-4493405410C1}"/>
              </a:ext>
            </a:extLst>
          </p:cNvPr>
          <p:cNvSpPr>
            <a:spLocks noGrp="1"/>
          </p:cNvSpPr>
          <p:nvPr>
            <p:ph type="sldNum" sz="quarter" idx="12"/>
          </p:nvPr>
        </p:nvSpPr>
        <p:spPr>
          <a:xfrm>
            <a:off x="9296400" y="6173786"/>
            <a:ext cx="1223756" cy="365125"/>
          </a:xfrm>
        </p:spPr>
        <p:txBody>
          <a:bodyPr/>
          <a:lstStyle/>
          <a:p>
            <a:fld id="{5874D6C6-B3A5-4F2C-A6BF-E3D57C3A1219}" type="slidenum">
              <a:rPr lang="en-US" smtClean="0"/>
              <a:t>‹#›</a:t>
            </a:fld>
            <a:endParaRPr lang="en-US" dirty="0"/>
          </a:p>
        </p:txBody>
      </p:sp>
    </p:spTree>
    <p:extLst>
      <p:ext uri="{BB962C8B-B14F-4D97-AF65-F5344CB8AC3E}">
        <p14:creationId xmlns:p14="http://schemas.microsoft.com/office/powerpoint/2010/main" val="3981698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3444B-FA61-2F4C-1D44-84FDC88C38F3}"/>
              </a:ext>
            </a:extLst>
          </p:cNvPr>
          <p:cNvSpPr>
            <a:spLocks noGrp="1"/>
          </p:cNvSpPr>
          <p:nvPr>
            <p:ph type="title"/>
          </p:nvPr>
        </p:nvSpPr>
        <p:spPr>
          <a:xfrm>
            <a:off x="2290618" y="1084262"/>
            <a:ext cx="8238837"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E84856A0-0A87-EC1B-3955-8224ED4C33DA}"/>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4" name="Footer Placeholder 3">
            <a:extLst>
              <a:ext uri="{FF2B5EF4-FFF2-40B4-BE49-F238E27FC236}">
                <a16:creationId xmlns:a16="http://schemas.microsoft.com/office/drawing/2014/main" id="{8DC6EFDE-368B-ED6E-98D1-26B2DBBD45B3}"/>
              </a:ext>
            </a:extLst>
          </p:cNvPr>
          <p:cNvSpPr>
            <a:spLocks noGrp="1"/>
          </p:cNvSpPr>
          <p:nvPr>
            <p:ph type="ftr" sz="quarter" idx="11"/>
          </p:nvPr>
        </p:nvSpPr>
        <p:spPr/>
        <p:txBody>
          <a:bodyPr/>
          <a:lstStyle/>
          <a:p>
            <a:r>
              <a:rPr lang="en-US"/>
              <a:t>FFY 2023 SPP/APR VICC Presentation</a:t>
            </a:r>
            <a:endParaRPr lang="en-US" dirty="0"/>
          </a:p>
        </p:txBody>
      </p:sp>
      <p:sp>
        <p:nvSpPr>
          <p:cNvPr id="5" name="Slide Number Placeholder 4">
            <a:extLst>
              <a:ext uri="{FF2B5EF4-FFF2-40B4-BE49-F238E27FC236}">
                <a16:creationId xmlns:a16="http://schemas.microsoft.com/office/drawing/2014/main" id="{55B57B14-77C6-5150-D8BE-618F79660B0F}"/>
              </a:ext>
            </a:extLst>
          </p:cNvPr>
          <p:cNvSpPr>
            <a:spLocks noGrp="1"/>
          </p:cNvSpPr>
          <p:nvPr>
            <p:ph type="sldNum" sz="quarter" idx="12"/>
          </p:nvPr>
        </p:nvSpPr>
        <p:spPr/>
        <p:txBody>
          <a:bodyPr/>
          <a:lstStyle/>
          <a:p>
            <a:fld id="{5874D6C6-B3A5-4F2C-A6BF-E3D57C3A1219}" type="slidenum">
              <a:rPr lang="en-US" smtClean="0"/>
              <a:pPr/>
              <a:t>‹#›</a:t>
            </a:fld>
            <a:endParaRPr lang="en-US" dirty="0"/>
          </a:p>
        </p:txBody>
      </p:sp>
      <p:sp>
        <p:nvSpPr>
          <p:cNvPr id="6" name="Oval 5">
            <a:extLst>
              <a:ext uri="{FF2B5EF4-FFF2-40B4-BE49-F238E27FC236}">
                <a16:creationId xmlns:a16="http://schemas.microsoft.com/office/drawing/2014/main" id="{8F835250-52B2-CFA1-2D8B-90236C29A607}"/>
              </a:ext>
            </a:extLst>
          </p:cNvPr>
          <p:cNvSpPr/>
          <p:nvPr userDrawn="1"/>
        </p:nvSpPr>
        <p:spPr>
          <a:xfrm>
            <a:off x="572652" y="1520108"/>
            <a:ext cx="1173017" cy="11730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8B6EA3B-35B0-4BE2-FC4C-184EFC01DF65}"/>
              </a:ext>
            </a:extLst>
          </p:cNvPr>
          <p:cNvSpPr/>
          <p:nvPr userDrawn="1"/>
        </p:nvSpPr>
        <p:spPr>
          <a:xfrm>
            <a:off x="572651" y="2902604"/>
            <a:ext cx="1173017" cy="1173017"/>
          </a:xfrm>
          <a:prstGeom prst="ellipse">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46F70A38-14D5-104D-C5FC-E3E97388F4D1}"/>
              </a:ext>
            </a:extLst>
          </p:cNvPr>
          <p:cNvSpPr/>
          <p:nvPr userDrawn="1"/>
        </p:nvSpPr>
        <p:spPr>
          <a:xfrm>
            <a:off x="572651" y="4285100"/>
            <a:ext cx="1173017" cy="1173017"/>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Content Placeholder 9">
            <a:extLst>
              <a:ext uri="{FF2B5EF4-FFF2-40B4-BE49-F238E27FC236}">
                <a16:creationId xmlns:a16="http://schemas.microsoft.com/office/drawing/2014/main" id="{349873CD-E71F-ACC9-6140-E9E0FBCE4597}"/>
              </a:ext>
            </a:extLst>
          </p:cNvPr>
          <p:cNvSpPr>
            <a:spLocks noGrp="1"/>
          </p:cNvSpPr>
          <p:nvPr>
            <p:ph sz="quarter" idx="13"/>
          </p:nvPr>
        </p:nvSpPr>
        <p:spPr>
          <a:xfrm>
            <a:off x="2290763" y="2484438"/>
            <a:ext cx="8239125" cy="345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7">
            <a:extLst>
              <a:ext uri="{FF2B5EF4-FFF2-40B4-BE49-F238E27FC236}">
                <a16:creationId xmlns:a16="http://schemas.microsoft.com/office/drawing/2014/main" id="{AA7E9A28-47F4-0C3F-2CD1-A6730B9A4CE3}"/>
              </a:ext>
            </a:extLst>
          </p:cNvPr>
          <p:cNvSpPr>
            <a:spLocks noGrp="1"/>
          </p:cNvSpPr>
          <p:nvPr>
            <p:ph sz="quarter" idx="14"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16469174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AAD0D9D-510F-F91A-D11E-50B8241ACB7B}"/>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4" name="Footer Placeholder 3">
            <a:extLst>
              <a:ext uri="{FF2B5EF4-FFF2-40B4-BE49-F238E27FC236}">
                <a16:creationId xmlns:a16="http://schemas.microsoft.com/office/drawing/2014/main" id="{64CED9F0-F257-3D57-C688-DD130A8542C9}"/>
              </a:ext>
            </a:extLst>
          </p:cNvPr>
          <p:cNvSpPr>
            <a:spLocks noGrp="1"/>
          </p:cNvSpPr>
          <p:nvPr>
            <p:ph type="ftr" sz="quarter" idx="11"/>
          </p:nvPr>
        </p:nvSpPr>
        <p:spPr/>
        <p:txBody>
          <a:bodyPr/>
          <a:lstStyle/>
          <a:p>
            <a:r>
              <a:rPr lang="en-US"/>
              <a:t>FFY 2023 SPP/APR VICC Presentation</a:t>
            </a:r>
            <a:endParaRPr lang="en-US" dirty="0"/>
          </a:p>
        </p:txBody>
      </p:sp>
      <p:sp>
        <p:nvSpPr>
          <p:cNvPr id="5" name="Slide Number Placeholder 4">
            <a:extLst>
              <a:ext uri="{FF2B5EF4-FFF2-40B4-BE49-F238E27FC236}">
                <a16:creationId xmlns:a16="http://schemas.microsoft.com/office/drawing/2014/main" id="{131E69D3-7E8C-BD81-900C-6C1250EB7734}"/>
              </a:ext>
            </a:extLst>
          </p:cNvPr>
          <p:cNvSpPr>
            <a:spLocks noGrp="1"/>
          </p:cNvSpPr>
          <p:nvPr>
            <p:ph type="sldNum" sz="quarter" idx="12"/>
          </p:nvPr>
        </p:nvSpPr>
        <p:spPr/>
        <p:txBody>
          <a:bodyPr/>
          <a:lstStyle/>
          <a:p>
            <a:fld id="{5874D6C6-B3A5-4F2C-A6BF-E3D57C3A1219}" type="slidenum">
              <a:rPr lang="en-US" smtClean="0"/>
              <a:pPr/>
              <a:t>‹#›</a:t>
            </a:fld>
            <a:endParaRPr lang="en-US" dirty="0"/>
          </a:p>
        </p:txBody>
      </p:sp>
      <p:sp>
        <p:nvSpPr>
          <p:cNvPr id="6" name="Oval 5">
            <a:extLst>
              <a:ext uri="{FF2B5EF4-FFF2-40B4-BE49-F238E27FC236}">
                <a16:creationId xmlns:a16="http://schemas.microsoft.com/office/drawing/2014/main" id="{E70CA577-6A74-676B-2487-5044A74D6B34}"/>
              </a:ext>
            </a:extLst>
          </p:cNvPr>
          <p:cNvSpPr/>
          <p:nvPr userDrawn="1"/>
        </p:nvSpPr>
        <p:spPr>
          <a:xfrm>
            <a:off x="544513" y="4657653"/>
            <a:ext cx="1173017" cy="11730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C5DAAB0-7726-E8E3-24A5-DCE0FDF9C88C}"/>
              </a:ext>
            </a:extLst>
          </p:cNvPr>
          <p:cNvSpPr/>
          <p:nvPr userDrawn="1"/>
        </p:nvSpPr>
        <p:spPr>
          <a:xfrm>
            <a:off x="1915968" y="4655559"/>
            <a:ext cx="1173017" cy="1173017"/>
          </a:xfrm>
          <a:prstGeom prst="ellipse">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3BFFC72A-C932-E474-7868-A9A2FABB8B6C}"/>
              </a:ext>
            </a:extLst>
          </p:cNvPr>
          <p:cNvSpPr/>
          <p:nvPr userDrawn="1"/>
        </p:nvSpPr>
        <p:spPr>
          <a:xfrm>
            <a:off x="3287423" y="4655558"/>
            <a:ext cx="1173017" cy="1173017"/>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Content Placeholder 9">
            <a:extLst>
              <a:ext uri="{FF2B5EF4-FFF2-40B4-BE49-F238E27FC236}">
                <a16:creationId xmlns:a16="http://schemas.microsoft.com/office/drawing/2014/main" id="{D7B89D4F-E7AF-DE8B-8CB2-A708F478897F}"/>
              </a:ext>
            </a:extLst>
          </p:cNvPr>
          <p:cNvSpPr>
            <a:spLocks noGrp="1"/>
          </p:cNvSpPr>
          <p:nvPr>
            <p:ph sz="quarter" idx="13"/>
          </p:nvPr>
        </p:nvSpPr>
        <p:spPr>
          <a:xfrm>
            <a:off x="544513" y="1219200"/>
            <a:ext cx="4271962" cy="3095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1">
            <a:extLst>
              <a:ext uri="{FF2B5EF4-FFF2-40B4-BE49-F238E27FC236}">
                <a16:creationId xmlns:a16="http://schemas.microsoft.com/office/drawing/2014/main" id="{CB5A7A03-30A6-9165-9F94-88B11296AAE0}"/>
              </a:ext>
            </a:extLst>
          </p:cNvPr>
          <p:cNvSpPr>
            <a:spLocks noGrp="1"/>
          </p:cNvSpPr>
          <p:nvPr>
            <p:ph sz="quarter" idx="14"/>
          </p:nvPr>
        </p:nvSpPr>
        <p:spPr>
          <a:xfrm>
            <a:off x="5014913" y="1219200"/>
            <a:ext cx="5375275" cy="46116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Content Placeholder 7">
            <a:extLst>
              <a:ext uri="{FF2B5EF4-FFF2-40B4-BE49-F238E27FC236}">
                <a16:creationId xmlns:a16="http://schemas.microsoft.com/office/drawing/2014/main" id="{98855BC4-34E7-7CA0-1210-8C58BE1C4DE0}"/>
              </a:ext>
            </a:extLst>
          </p:cNvPr>
          <p:cNvSpPr>
            <a:spLocks noGrp="1"/>
          </p:cNvSpPr>
          <p:nvPr>
            <p:ph sz="quarter" idx="15"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3380617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AE5AF-414A-B9EA-D41B-26845CA54CB9}"/>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EEEE8420-15CA-3809-A9A0-01A9F6FC3406}"/>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4" name="Footer Placeholder 3">
            <a:extLst>
              <a:ext uri="{FF2B5EF4-FFF2-40B4-BE49-F238E27FC236}">
                <a16:creationId xmlns:a16="http://schemas.microsoft.com/office/drawing/2014/main" id="{CB46092B-DC79-F54A-AC0C-CF3D9BFE02A5}"/>
              </a:ext>
            </a:extLst>
          </p:cNvPr>
          <p:cNvSpPr>
            <a:spLocks noGrp="1"/>
          </p:cNvSpPr>
          <p:nvPr>
            <p:ph type="ftr" sz="quarter" idx="11"/>
          </p:nvPr>
        </p:nvSpPr>
        <p:spPr/>
        <p:txBody>
          <a:bodyPr/>
          <a:lstStyle/>
          <a:p>
            <a:r>
              <a:rPr lang="en-US"/>
              <a:t>FFY 2023 SPP/APR VICC Presentation</a:t>
            </a:r>
            <a:endParaRPr lang="en-US" dirty="0"/>
          </a:p>
        </p:txBody>
      </p:sp>
      <p:sp>
        <p:nvSpPr>
          <p:cNvPr id="5" name="Slide Number Placeholder 4">
            <a:extLst>
              <a:ext uri="{FF2B5EF4-FFF2-40B4-BE49-F238E27FC236}">
                <a16:creationId xmlns:a16="http://schemas.microsoft.com/office/drawing/2014/main" id="{B215B111-DA21-DDE4-1C3C-81FAB14A7B1D}"/>
              </a:ext>
            </a:extLst>
          </p:cNvPr>
          <p:cNvSpPr>
            <a:spLocks noGrp="1"/>
          </p:cNvSpPr>
          <p:nvPr>
            <p:ph type="sldNum" sz="quarter" idx="12"/>
          </p:nvPr>
        </p:nvSpPr>
        <p:spPr/>
        <p:txBody>
          <a:bodyPr/>
          <a:lstStyle/>
          <a:p>
            <a:fld id="{5874D6C6-B3A5-4F2C-A6BF-E3D57C3A1219}" type="slidenum">
              <a:rPr lang="en-US" smtClean="0"/>
              <a:pPr/>
              <a:t>‹#›</a:t>
            </a:fld>
            <a:endParaRPr lang="en-US" dirty="0"/>
          </a:p>
        </p:txBody>
      </p:sp>
      <p:sp>
        <p:nvSpPr>
          <p:cNvPr id="6" name="Oval 5">
            <a:extLst>
              <a:ext uri="{FF2B5EF4-FFF2-40B4-BE49-F238E27FC236}">
                <a16:creationId xmlns:a16="http://schemas.microsoft.com/office/drawing/2014/main" id="{23CB34AB-76AD-E38A-6407-F34FBAD12010}"/>
              </a:ext>
            </a:extLst>
          </p:cNvPr>
          <p:cNvSpPr/>
          <p:nvPr userDrawn="1"/>
        </p:nvSpPr>
        <p:spPr>
          <a:xfrm>
            <a:off x="457200" y="2748901"/>
            <a:ext cx="3202145" cy="320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FA17739-C01A-2DE6-9A2E-886051E1F59A}"/>
              </a:ext>
            </a:extLst>
          </p:cNvPr>
          <p:cNvSpPr/>
          <p:nvPr userDrawn="1"/>
        </p:nvSpPr>
        <p:spPr>
          <a:xfrm>
            <a:off x="4025900" y="2690666"/>
            <a:ext cx="3200400" cy="3200400"/>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B60CD84-1AFA-7C8C-351B-CCEDBCEB742B}"/>
              </a:ext>
            </a:extLst>
          </p:cNvPr>
          <p:cNvSpPr/>
          <p:nvPr userDrawn="1"/>
        </p:nvSpPr>
        <p:spPr>
          <a:xfrm>
            <a:off x="7592855" y="2717545"/>
            <a:ext cx="3200400" cy="3200400"/>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 name="Content Placeholder 11">
            <a:extLst>
              <a:ext uri="{FF2B5EF4-FFF2-40B4-BE49-F238E27FC236}">
                <a16:creationId xmlns:a16="http://schemas.microsoft.com/office/drawing/2014/main" id="{85E2A852-F848-6428-111E-50396532455C}"/>
              </a:ext>
            </a:extLst>
          </p:cNvPr>
          <p:cNvSpPr>
            <a:spLocks noGrp="1"/>
          </p:cNvSpPr>
          <p:nvPr>
            <p:ph sz="quarter" idx="13"/>
          </p:nvPr>
        </p:nvSpPr>
        <p:spPr>
          <a:xfrm>
            <a:off x="1034414" y="3318813"/>
            <a:ext cx="2049462" cy="2060575"/>
          </a:xfrm>
        </p:spPr>
        <p:txBody>
          <a:bodyPr/>
          <a:lstStyle>
            <a:lvl1pPr marL="0" indent="0">
              <a:buFont typeface="Arial" panose="020B0604020202020204" pitchFamily="34" charse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11">
            <a:extLst>
              <a:ext uri="{FF2B5EF4-FFF2-40B4-BE49-F238E27FC236}">
                <a16:creationId xmlns:a16="http://schemas.microsoft.com/office/drawing/2014/main" id="{9B22A7AD-7073-0B0B-45EA-57455BC3DBE8}"/>
              </a:ext>
            </a:extLst>
          </p:cNvPr>
          <p:cNvSpPr>
            <a:spLocks noGrp="1"/>
          </p:cNvSpPr>
          <p:nvPr>
            <p:ph sz="quarter" idx="14"/>
          </p:nvPr>
        </p:nvSpPr>
        <p:spPr>
          <a:xfrm>
            <a:off x="4601369" y="3275462"/>
            <a:ext cx="2049462" cy="2060575"/>
          </a:xfr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1">
            <a:extLst>
              <a:ext uri="{FF2B5EF4-FFF2-40B4-BE49-F238E27FC236}">
                <a16:creationId xmlns:a16="http://schemas.microsoft.com/office/drawing/2014/main" id="{B0124900-2CCC-6541-5885-CBC9FAABC9C3}"/>
              </a:ext>
            </a:extLst>
          </p:cNvPr>
          <p:cNvSpPr>
            <a:spLocks noGrp="1"/>
          </p:cNvSpPr>
          <p:nvPr>
            <p:ph sz="quarter" idx="15"/>
          </p:nvPr>
        </p:nvSpPr>
        <p:spPr>
          <a:xfrm>
            <a:off x="8168324" y="3287459"/>
            <a:ext cx="2049462" cy="2060575"/>
          </a:xfrm>
        </p:spPr>
        <p:txBody>
          <a:bodyPr/>
          <a:lstStyle>
            <a:lvl1pPr marL="0" indent="0">
              <a:buNone/>
              <a:defRPr>
                <a:solidFill>
                  <a:schemeClr val="bg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7">
            <a:extLst>
              <a:ext uri="{FF2B5EF4-FFF2-40B4-BE49-F238E27FC236}">
                <a16:creationId xmlns:a16="http://schemas.microsoft.com/office/drawing/2014/main" id="{EF9596FA-04FF-BB4E-3759-4E0CE5326988}"/>
              </a:ext>
            </a:extLst>
          </p:cNvPr>
          <p:cNvSpPr>
            <a:spLocks noGrp="1"/>
          </p:cNvSpPr>
          <p:nvPr>
            <p:ph sz="quarter" idx="16"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203391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31571DC3-7D42-5493-D463-4D65949EDF22}"/>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4" name="Footer Placeholder 3">
            <a:extLst>
              <a:ext uri="{FF2B5EF4-FFF2-40B4-BE49-F238E27FC236}">
                <a16:creationId xmlns:a16="http://schemas.microsoft.com/office/drawing/2014/main" id="{33E8749A-BD56-1B27-C6C0-8E71E01703DD}"/>
              </a:ext>
            </a:extLst>
          </p:cNvPr>
          <p:cNvSpPr>
            <a:spLocks noGrp="1"/>
          </p:cNvSpPr>
          <p:nvPr>
            <p:ph type="ftr" sz="quarter" idx="11"/>
          </p:nvPr>
        </p:nvSpPr>
        <p:spPr/>
        <p:txBody>
          <a:bodyPr/>
          <a:lstStyle/>
          <a:p>
            <a:r>
              <a:rPr lang="en-US"/>
              <a:t>FFY 2023 SPP/APR VICC Presentation</a:t>
            </a:r>
            <a:endParaRPr lang="en-US" dirty="0"/>
          </a:p>
        </p:txBody>
      </p:sp>
      <p:sp>
        <p:nvSpPr>
          <p:cNvPr id="5" name="Slide Number Placeholder 4">
            <a:extLst>
              <a:ext uri="{FF2B5EF4-FFF2-40B4-BE49-F238E27FC236}">
                <a16:creationId xmlns:a16="http://schemas.microsoft.com/office/drawing/2014/main" id="{ED615CA3-7C8B-FACD-E9B8-6693EACC8294}"/>
              </a:ext>
            </a:extLst>
          </p:cNvPr>
          <p:cNvSpPr>
            <a:spLocks noGrp="1"/>
          </p:cNvSpPr>
          <p:nvPr>
            <p:ph type="sldNum" sz="quarter" idx="12"/>
          </p:nvPr>
        </p:nvSpPr>
        <p:spPr/>
        <p:txBody>
          <a:bodyPr/>
          <a:lstStyle/>
          <a:p>
            <a:fld id="{5874D6C6-B3A5-4F2C-A6BF-E3D57C3A1219}" type="slidenum">
              <a:rPr lang="en-US" smtClean="0"/>
              <a:pPr/>
              <a:t>‹#›</a:t>
            </a:fld>
            <a:endParaRPr lang="en-US" dirty="0"/>
          </a:p>
        </p:txBody>
      </p:sp>
      <p:sp>
        <p:nvSpPr>
          <p:cNvPr id="6" name="Oval 5">
            <a:extLst>
              <a:ext uri="{FF2B5EF4-FFF2-40B4-BE49-F238E27FC236}">
                <a16:creationId xmlns:a16="http://schemas.microsoft.com/office/drawing/2014/main" id="{9651C135-1C96-F75F-6969-0989C706774C}"/>
              </a:ext>
            </a:extLst>
          </p:cNvPr>
          <p:cNvSpPr/>
          <p:nvPr userDrawn="1"/>
        </p:nvSpPr>
        <p:spPr>
          <a:xfrm>
            <a:off x="532527" y="1386321"/>
            <a:ext cx="3202145" cy="320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93BFC7B-B970-8629-42F5-B3F00DAB11AA}"/>
              </a:ext>
            </a:extLst>
          </p:cNvPr>
          <p:cNvSpPr/>
          <p:nvPr userDrawn="1"/>
        </p:nvSpPr>
        <p:spPr>
          <a:xfrm>
            <a:off x="4135581" y="2611941"/>
            <a:ext cx="3200400" cy="3200400"/>
          </a:xfrm>
          <a:prstGeom prst="ellipse">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A3671784-789E-FEB2-724A-210C8221C11A}"/>
              </a:ext>
            </a:extLst>
          </p:cNvPr>
          <p:cNvSpPr/>
          <p:nvPr userDrawn="1"/>
        </p:nvSpPr>
        <p:spPr>
          <a:xfrm>
            <a:off x="7642828" y="1386321"/>
            <a:ext cx="3200400" cy="3200400"/>
          </a:xfrm>
          <a:prstGeom prst="ellipse">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 name="Content Placeholder 11">
            <a:extLst>
              <a:ext uri="{FF2B5EF4-FFF2-40B4-BE49-F238E27FC236}">
                <a16:creationId xmlns:a16="http://schemas.microsoft.com/office/drawing/2014/main" id="{15FB9E24-BB74-642C-8030-C8056605F02F}"/>
              </a:ext>
            </a:extLst>
          </p:cNvPr>
          <p:cNvSpPr>
            <a:spLocks noGrp="1"/>
          </p:cNvSpPr>
          <p:nvPr>
            <p:ph sz="quarter" idx="13"/>
          </p:nvPr>
        </p:nvSpPr>
        <p:spPr>
          <a:xfrm>
            <a:off x="1117449" y="1924879"/>
            <a:ext cx="2049462" cy="2060575"/>
          </a:xfrm>
        </p:spPr>
        <p:txBody>
          <a:bodyPr/>
          <a:lstStyle>
            <a:lvl1pPr marL="0" indent="0">
              <a:buNone/>
              <a:defRPr sz="1600">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11">
            <a:extLst>
              <a:ext uri="{FF2B5EF4-FFF2-40B4-BE49-F238E27FC236}">
                <a16:creationId xmlns:a16="http://schemas.microsoft.com/office/drawing/2014/main" id="{EE0A9ABC-6C8F-6824-6C32-D4D0E24F5B22}"/>
              </a:ext>
            </a:extLst>
          </p:cNvPr>
          <p:cNvSpPr>
            <a:spLocks noGrp="1"/>
          </p:cNvSpPr>
          <p:nvPr>
            <p:ph sz="quarter" idx="14"/>
          </p:nvPr>
        </p:nvSpPr>
        <p:spPr>
          <a:xfrm>
            <a:off x="4679696" y="3150499"/>
            <a:ext cx="2049462" cy="2060575"/>
          </a:xfrm>
        </p:spPr>
        <p:txBody>
          <a:bodyPr/>
          <a:lstStyle>
            <a:lvl1pPr marL="0" indent="0">
              <a:buNone/>
              <a:defRPr sz="1600">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1">
            <a:extLst>
              <a:ext uri="{FF2B5EF4-FFF2-40B4-BE49-F238E27FC236}">
                <a16:creationId xmlns:a16="http://schemas.microsoft.com/office/drawing/2014/main" id="{737FCEAE-8FB2-0BCC-3D86-B1FE4FFADBE3}"/>
              </a:ext>
            </a:extLst>
          </p:cNvPr>
          <p:cNvSpPr>
            <a:spLocks noGrp="1"/>
          </p:cNvSpPr>
          <p:nvPr>
            <p:ph sz="quarter" idx="15"/>
          </p:nvPr>
        </p:nvSpPr>
        <p:spPr>
          <a:xfrm>
            <a:off x="8218297" y="1924878"/>
            <a:ext cx="2049462" cy="2060575"/>
          </a:xfrm>
        </p:spPr>
        <p:txBody>
          <a:bodyPr>
            <a:noAutofit/>
          </a:bodyPr>
          <a:lstStyle>
            <a:lvl1pPr marL="0" indent="0">
              <a:buFontTx/>
              <a:buNone/>
              <a:defRPr sz="1600">
                <a:solidFill>
                  <a:schemeClr val="bg1"/>
                </a:solidFill>
              </a:defRPr>
            </a:lvl1pPr>
            <a:lvl2pPr marL="457200" indent="0">
              <a:buFontTx/>
              <a:buNone/>
              <a:defRPr sz="1600">
                <a:solidFill>
                  <a:schemeClr val="bg1"/>
                </a:solidFill>
              </a:defRPr>
            </a:lvl2pPr>
            <a:lvl3pPr marL="914400" indent="0">
              <a:buFontTx/>
              <a:buNone/>
              <a:defRPr sz="1600">
                <a:solidFill>
                  <a:schemeClr val="bg1"/>
                </a:solidFill>
              </a:defRPr>
            </a:lvl3pPr>
            <a:lvl4pPr marL="1371600" indent="0">
              <a:buFontTx/>
              <a:buNone/>
              <a:defRPr sz="1600">
                <a:solidFill>
                  <a:schemeClr val="bg1"/>
                </a:solidFill>
              </a:defRPr>
            </a:lvl4pPr>
            <a:lvl5pPr marL="1828800" indent="0">
              <a:buFontTx/>
              <a:buNone/>
              <a:defRPr sz="16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Content Placeholder 7">
            <a:extLst>
              <a:ext uri="{FF2B5EF4-FFF2-40B4-BE49-F238E27FC236}">
                <a16:creationId xmlns:a16="http://schemas.microsoft.com/office/drawing/2014/main" id="{297C2B6B-96A3-2689-3D25-9ED089A509F3}"/>
              </a:ext>
            </a:extLst>
          </p:cNvPr>
          <p:cNvSpPr>
            <a:spLocks noGrp="1"/>
          </p:cNvSpPr>
          <p:nvPr>
            <p:ph sz="quarter" idx="16"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15815221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33C8F-C068-33D6-6A27-51735E8C290A}"/>
              </a:ext>
            </a:extLst>
          </p:cNvPr>
          <p:cNvSpPr>
            <a:spLocks noGrp="1"/>
          </p:cNvSpPr>
          <p:nvPr>
            <p:ph type="title"/>
          </p:nvPr>
        </p:nvSpPr>
        <p:spPr>
          <a:xfrm>
            <a:off x="457200" y="1084262"/>
            <a:ext cx="9924473"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13E3BD46-077A-C137-2A05-DB479D2C04AC}"/>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4" name="Footer Placeholder 3">
            <a:extLst>
              <a:ext uri="{FF2B5EF4-FFF2-40B4-BE49-F238E27FC236}">
                <a16:creationId xmlns:a16="http://schemas.microsoft.com/office/drawing/2014/main" id="{AE1846B8-CD94-9822-A69A-40BE472D0609}"/>
              </a:ext>
            </a:extLst>
          </p:cNvPr>
          <p:cNvSpPr>
            <a:spLocks noGrp="1"/>
          </p:cNvSpPr>
          <p:nvPr>
            <p:ph type="ftr" sz="quarter" idx="11"/>
          </p:nvPr>
        </p:nvSpPr>
        <p:spPr/>
        <p:txBody>
          <a:bodyPr/>
          <a:lstStyle/>
          <a:p>
            <a:r>
              <a:rPr lang="en-US"/>
              <a:t>FFY 2023 SPP/APR VICC Presentation</a:t>
            </a:r>
            <a:endParaRPr lang="en-US" dirty="0"/>
          </a:p>
        </p:txBody>
      </p:sp>
      <p:sp>
        <p:nvSpPr>
          <p:cNvPr id="5" name="Slide Number Placeholder 4">
            <a:extLst>
              <a:ext uri="{FF2B5EF4-FFF2-40B4-BE49-F238E27FC236}">
                <a16:creationId xmlns:a16="http://schemas.microsoft.com/office/drawing/2014/main" id="{E77301A2-4C4A-70D2-8129-44CEC8B56C58}"/>
              </a:ext>
            </a:extLst>
          </p:cNvPr>
          <p:cNvSpPr>
            <a:spLocks noGrp="1"/>
          </p:cNvSpPr>
          <p:nvPr>
            <p:ph type="sldNum" sz="quarter" idx="12"/>
          </p:nvPr>
        </p:nvSpPr>
        <p:spPr/>
        <p:txBody>
          <a:bodyPr/>
          <a:lstStyle/>
          <a:p>
            <a:fld id="{5874D6C6-B3A5-4F2C-A6BF-E3D57C3A1219}" type="slidenum">
              <a:rPr lang="en-US" smtClean="0"/>
              <a:pPr/>
              <a:t>‹#›</a:t>
            </a:fld>
            <a:endParaRPr lang="en-US" dirty="0"/>
          </a:p>
        </p:txBody>
      </p:sp>
      <p:sp>
        <p:nvSpPr>
          <p:cNvPr id="6" name="Rectangle 5">
            <a:extLst>
              <a:ext uri="{FF2B5EF4-FFF2-40B4-BE49-F238E27FC236}">
                <a16:creationId xmlns:a16="http://schemas.microsoft.com/office/drawing/2014/main" id="{82B4EB33-279F-1B26-ED4F-1E579037F67D}"/>
              </a:ext>
            </a:extLst>
          </p:cNvPr>
          <p:cNvSpPr/>
          <p:nvPr userDrawn="1"/>
        </p:nvSpPr>
        <p:spPr>
          <a:xfrm>
            <a:off x="457200" y="2587696"/>
            <a:ext cx="4786745" cy="3408218"/>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E1DD0BB-C6F7-9EAA-1F92-746CB853E821}"/>
              </a:ext>
            </a:extLst>
          </p:cNvPr>
          <p:cNvSpPr/>
          <p:nvPr userDrawn="1"/>
        </p:nvSpPr>
        <p:spPr>
          <a:xfrm>
            <a:off x="5329381" y="2587696"/>
            <a:ext cx="4786745" cy="3408218"/>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8" name="Content Placeholder 11">
            <a:extLst>
              <a:ext uri="{FF2B5EF4-FFF2-40B4-BE49-F238E27FC236}">
                <a16:creationId xmlns:a16="http://schemas.microsoft.com/office/drawing/2014/main" id="{5C48ABDD-1321-C686-B39F-9075A624136A}"/>
              </a:ext>
            </a:extLst>
          </p:cNvPr>
          <p:cNvSpPr>
            <a:spLocks noGrp="1"/>
          </p:cNvSpPr>
          <p:nvPr>
            <p:ph sz="quarter" idx="13"/>
          </p:nvPr>
        </p:nvSpPr>
        <p:spPr>
          <a:xfrm>
            <a:off x="549563" y="2703511"/>
            <a:ext cx="4573587" cy="31765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11">
            <a:extLst>
              <a:ext uri="{FF2B5EF4-FFF2-40B4-BE49-F238E27FC236}">
                <a16:creationId xmlns:a16="http://schemas.microsoft.com/office/drawing/2014/main" id="{582F1D22-A2A9-BF3A-FF71-E8A369C7824C}"/>
              </a:ext>
            </a:extLst>
          </p:cNvPr>
          <p:cNvSpPr>
            <a:spLocks noGrp="1"/>
          </p:cNvSpPr>
          <p:nvPr>
            <p:ph sz="quarter" idx="14"/>
          </p:nvPr>
        </p:nvSpPr>
        <p:spPr>
          <a:xfrm>
            <a:off x="5435959" y="2703510"/>
            <a:ext cx="4573587" cy="317658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7">
            <a:extLst>
              <a:ext uri="{FF2B5EF4-FFF2-40B4-BE49-F238E27FC236}">
                <a16:creationId xmlns:a16="http://schemas.microsoft.com/office/drawing/2014/main" id="{D89393EB-A29A-6072-7D4D-B9EDF46F1E82}"/>
              </a:ext>
            </a:extLst>
          </p:cNvPr>
          <p:cNvSpPr>
            <a:spLocks noGrp="1"/>
          </p:cNvSpPr>
          <p:nvPr>
            <p:ph sz="quarter" idx="15"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2679447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a:xfrm rot="5400000">
            <a:off x="10158419" y="1790661"/>
            <a:ext cx="990599" cy="304879"/>
          </a:xfrm>
          <a:prstGeom prst="rect">
            <a:avLst/>
          </a:prstGeom>
        </p:spPr>
        <p:txBody>
          <a:bodyPr/>
          <a:lstStyle/>
          <a:p>
            <a:r>
              <a:rPr lang="en-US"/>
              <a:t>December 11, 2024</a:t>
            </a:r>
          </a:p>
        </p:txBody>
      </p:sp>
      <p:sp>
        <p:nvSpPr>
          <p:cNvPr id="5" name="Footer Placeholder 4"/>
          <p:cNvSpPr>
            <a:spLocks noGrp="1"/>
          </p:cNvSpPr>
          <p:nvPr>
            <p:ph type="ftr" sz="quarter" idx="11"/>
          </p:nvPr>
        </p:nvSpPr>
        <p:spPr/>
        <p:txBody>
          <a:bodyPr/>
          <a:lstStyle/>
          <a:p>
            <a:r>
              <a:rPr lang="en-US"/>
              <a:t>FFY 2023 SPP/APR VICC Presentation</a:t>
            </a:r>
          </a:p>
        </p:txBody>
      </p:sp>
      <p:sp>
        <p:nvSpPr>
          <p:cNvPr id="6" name="Slide Number Placeholder 5"/>
          <p:cNvSpPr>
            <a:spLocks noGrp="1"/>
          </p:cNvSpPr>
          <p:nvPr>
            <p:ph type="sldNum" sz="quarter" idx="12"/>
          </p:nvPr>
        </p:nvSpPr>
        <p:spPr/>
        <p:txBody>
          <a:bodyPr/>
          <a:lstStyle/>
          <a:p>
            <a:fld id="{D62012FA-C8C8-4816-BECC-BD2AAE39F342}" type="slidenum">
              <a:rPr lang="en-US" smtClean="0"/>
              <a:t>‹#›</a:t>
            </a:fld>
            <a:endParaRPr lang="en-US"/>
          </a:p>
        </p:txBody>
      </p:sp>
    </p:spTree>
    <p:extLst>
      <p:ext uri="{BB962C8B-B14F-4D97-AF65-F5344CB8AC3E}">
        <p14:creationId xmlns:p14="http://schemas.microsoft.com/office/powerpoint/2010/main" val="13090720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258" y="2861735"/>
            <a:ext cx="8827956"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5256" y="4777381"/>
            <a:ext cx="8827957"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rot="5400000">
            <a:off x="10158419" y="1790661"/>
            <a:ext cx="990599" cy="304879"/>
          </a:xfrm>
          <a:prstGeom prst="rect">
            <a:avLst/>
          </a:prstGeom>
        </p:spPr>
        <p:txBody>
          <a:bodyPr/>
          <a:lstStyle/>
          <a:p>
            <a:r>
              <a:rPr lang="en-US"/>
              <a:t>December 11, 2024</a:t>
            </a:r>
          </a:p>
        </p:txBody>
      </p:sp>
      <p:sp>
        <p:nvSpPr>
          <p:cNvPr id="5" name="Footer Placeholder 4"/>
          <p:cNvSpPr>
            <a:spLocks noGrp="1"/>
          </p:cNvSpPr>
          <p:nvPr>
            <p:ph type="ftr" sz="quarter" idx="11"/>
          </p:nvPr>
        </p:nvSpPr>
        <p:spPr/>
        <p:txBody>
          <a:bodyPr/>
          <a:lstStyle/>
          <a:p>
            <a:r>
              <a:rPr lang="en-US"/>
              <a:t>FFY 2023 SPP/APR VICC Presentation</a:t>
            </a:r>
          </a:p>
        </p:txBody>
      </p:sp>
      <p:sp>
        <p:nvSpPr>
          <p:cNvPr id="6" name="Slide Number Placeholder 5"/>
          <p:cNvSpPr>
            <a:spLocks noGrp="1"/>
          </p:cNvSpPr>
          <p:nvPr>
            <p:ph type="sldNum" sz="quarter" idx="12"/>
          </p:nvPr>
        </p:nvSpPr>
        <p:spPr/>
        <p:txBody>
          <a:bodyPr/>
          <a:lstStyle/>
          <a:p>
            <a:fld id="{D62012FA-C8C8-4816-BECC-BD2AAE39F342}" type="slidenum">
              <a:rPr lang="en-US" smtClean="0"/>
              <a:t>‹#›</a:t>
            </a:fld>
            <a:endParaRPr lang="en-US"/>
          </a:p>
        </p:txBody>
      </p:sp>
    </p:spTree>
    <p:extLst>
      <p:ext uri="{BB962C8B-B14F-4D97-AF65-F5344CB8AC3E}">
        <p14:creationId xmlns:p14="http://schemas.microsoft.com/office/powerpoint/2010/main" val="1239572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5258" y="4800587"/>
            <a:ext cx="8827956"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5256" y="685800"/>
            <a:ext cx="8827957"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5257" y="5367325"/>
            <a:ext cx="882795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rot="5400000">
            <a:off x="10158419" y="1790661"/>
            <a:ext cx="990599" cy="304879"/>
          </a:xfrm>
          <a:prstGeom prst="rect">
            <a:avLst/>
          </a:prstGeom>
        </p:spPr>
        <p:txBody>
          <a:bodyPr/>
          <a:lstStyle/>
          <a:p>
            <a:r>
              <a:rPr lang="en-US"/>
              <a:t>December 11, 2024</a:t>
            </a:r>
          </a:p>
        </p:txBody>
      </p:sp>
      <p:sp>
        <p:nvSpPr>
          <p:cNvPr id="6" name="Footer Placeholder 5"/>
          <p:cNvSpPr>
            <a:spLocks noGrp="1"/>
          </p:cNvSpPr>
          <p:nvPr>
            <p:ph type="ftr" sz="quarter" idx="11"/>
          </p:nvPr>
        </p:nvSpPr>
        <p:spPr/>
        <p:txBody>
          <a:bodyPr/>
          <a:lstStyle/>
          <a:p>
            <a:r>
              <a:rPr lang="en-US"/>
              <a:t>FFY 2023 SPP/APR VICC Presentation</a:t>
            </a:r>
          </a:p>
        </p:txBody>
      </p:sp>
      <p:sp>
        <p:nvSpPr>
          <p:cNvPr id="7" name="Slide Number Placeholder 6"/>
          <p:cNvSpPr>
            <a:spLocks noGrp="1"/>
          </p:cNvSpPr>
          <p:nvPr>
            <p:ph type="sldNum" sz="quarter" idx="12"/>
          </p:nvPr>
        </p:nvSpPr>
        <p:spPr/>
        <p:txBody>
          <a:bodyPr/>
          <a:lstStyle/>
          <a:p>
            <a:fld id="{D62012FA-C8C8-4816-BECC-BD2AAE39F342}" type="slidenum">
              <a:rPr lang="en-US" smtClean="0"/>
              <a:t>‹#›</a:t>
            </a:fld>
            <a:endParaRPr lang="en-US"/>
          </a:p>
        </p:txBody>
      </p:sp>
    </p:spTree>
    <p:extLst>
      <p:ext uri="{BB962C8B-B14F-4D97-AF65-F5344CB8AC3E}">
        <p14:creationId xmlns:p14="http://schemas.microsoft.com/office/powerpoint/2010/main" val="3524420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6A469C-15FE-F5C0-23FB-FE9A4552B8D2}"/>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CFF1C6D4-D736-EA55-2C27-E29623AE0BD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46451C-BD62-74B0-F40A-93C094893695}"/>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5" name="Footer Placeholder 4">
            <a:extLst>
              <a:ext uri="{FF2B5EF4-FFF2-40B4-BE49-F238E27FC236}">
                <a16:creationId xmlns:a16="http://schemas.microsoft.com/office/drawing/2014/main" id="{1649AD2B-AB2E-400F-D9FE-5C4CF265873C}"/>
              </a:ext>
            </a:extLst>
          </p:cNvPr>
          <p:cNvSpPr>
            <a:spLocks noGrp="1"/>
          </p:cNvSpPr>
          <p:nvPr>
            <p:ph type="ftr" sz="quarter" idx="11"/>
          </p:nvPr>
        </p:nvSpPr>
        <p:spPr/>
        <p:txBody>
          <a:bodyPr/>
          <a:lstStyle/>
          <a:p>
            <a:r>
              <a:rPr lang="en-US"/>
              <a:t>FFY 2023 SPP/APR VICC Presentation</a:t>
            </a:r>
          </a:p>
        </p:txBody>
      </p:sp>
      <p:sp>
        <p:nvSpPr>
          <p:cNvPr id="6" name="Slide Number Placeholder 5">
            <a:extLst>
              <a:ext uri="{FF2B5EF4-FFF2-40B4-BE49-F238E27FC236}">
                <a16:creationId xmlns:a16="http://schemas.microsoft.com/office/drawing/2014/main" id="{18D99BAB-3185-A982-8C78-253B2F3C7FD1}"/>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7" name="Content Placeholder 7">
            <a:extLst>
              <a:ext uri="{FF2B5EF4-FFF2-40B4-BE49-F238E27FC236}">
                <a16:creationId xmlns:a16="http://schemas.microsoft.com/office/drawing/2014/main" id="{7B325751-580D-3EA4-EC1B-C4F407659C21}"/>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30698660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2C4C9-F84D-807F-321F-210A7A3E0E60}"/>
              </a:ext>
            </a:extLst>
          </p:cNvPr>
          <p:cNvSpPr>
            <a:spLocks noGrp="1"/>
          </p:cNvSpPr>
          <p:nvPr>
            <p:ph type="title"/>
          </p:nvPr>
        </p:nvSpPr>
        <p:spPr>
          <a:xfrm>
            <a:off x="495300" y="1166813"/>
            <a:ext cx="10515600" cy="2852737"/>
          </a:xfrm>
        </p:spPr>
        <p:txBody>
          <a:bodyPr anchor="b">
            <a:normAutofit/>
          </a:bodyPr>
          <a:lstStyle>
            <a:lvl1pPr>
              <a:defRPr sz="36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F42480F2-5197-4DDA-DD10-9A50437ADA24}"/>
              </a:ext>
            </a:extLst>
          </p:cNvPr>
          <p:cNvSpPr>
            <a:spLocks noGrp="1"/>
          </p:cNvSpPr>
          <p:nvPr>
            <p:ph type="body" idx="1"/>
          </p:nvPr>
        </p:nvSpPr>
        <p:spPr>
          <a:xfrm>
            <a:off x="495300" y="4208463"/>
            <a:ext cx="10515600" cy="1500187"/>
          </a:xfrm>
        </p:spPr>
        <p:txBody>
          <a:bodyPr>
            <a:normAutofit/>
          </a:bodyPr>
          <a:lstStyle>
            <a:lvl1pPr marL="0" indent="0">
              <a:buNone/>
              <a:defRPr sz="1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BD068F-A341-B8A2-CEC3-BFF0004B8BB7}"/>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5" name="Footer Placeholder 4">
            <a:extLst>
              <a:ext uri="{FF2B5EF4-FFF2-40B4-BE49-F238E27FC236}">
                <a16:creationId xmlns:a16="http://schemas.microsoft.com/office/drawing/2014/main" id="{28805DE0-BF33-B946-8DEC-A2B52BC4AFAC}"/>
              </a:ext>
            </a:extLst>
          </p:cNvPr>
          <p:cNvSpPr>
            <a:spLocks noGrp="1"/>
          </p:cNvSpPr>
          <p:nvPr>
            <p:ph type="ftr" sz="quarter" idx="11"/>
          </p:nvPr>
        </p:nvSpPr>
        <p:spPr/>
        <p:txBody>
          <a:bodyPr/>
          <a:lstStyle/>
          <a:p>
            <a:r>
              <a:rPr lang="en-US"/>
              <a:t>FFY 2023 SPP/APR VICC Presentation</a:t>
            </a:r>
          </a:p>
        </p:txBody>
      </p:sp>
      <p:sp>
        <p:nvSpPr>
          <p:cNvPr id="6" name="Slide Number Placeholder 5">
            <a:extLst>
              <a:ext uri="{FF2B5EF4-FFF2-40B4-BE49-F238E27FC236}">
                <a16:creationId xmlns:a16="http://schemas.microsoft.com/office/drawing/2014/main" id="{CD84A24E-2B10-4851-C3D8-B27CC6BAE417}"/>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7" name="Content Placeholder 7">
            <a:extLst>
              <a:ext uri="{FF2B5EF4-FFF2-40B4-BE49-F238E27FC236}">
                <a16:creationId xmlns:a16="http://schemas.microsoft.com/office/drawing/2014/main" id="{710553A9-C9FD-AF8E-8836-7BDF05209AD0}"/>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2333191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A5A2B-9E0E-F24B-A2D2-41F7A3745624}"/>
              </a:ext>
            </a:extLst>
          </p:cNvPr>
          <p:cNvSpPr>
            <a:spLocks noGrp="1"/>
          </p:cNvSpPr>
          <p:nvPr>
            <p:ph type="title"/>
          </p:nvPr>
        </p:nvSpPr>
        <p:spPr>
          <a:xfrm>
            <a:off x="457200" y="1084262"/>
            <a:ext cx="10439400" cy="132556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95A8399-8523-6556-760B-4AC704559AC1}"/>
              </a:ext>
            </a:extLst>
          </p:cNvPr>
          <p:cNvSpPr>
            <a:spLocks noGrp="1"/>
          </p:cNvSpPr>
          <p:nvPr>
            <p:ph sz="half" idx="1"/>
          </p:nvPr>
        </p:nvSpPr>
        <p:spPr>
          <a:xfrm>
            <a:off x="457200" y="2486025"/>
            <a:ext cx="5181600" cy="3462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169D4714-4A1D-1DD6-96EE-FEAC30FA01C2}"/>
              </a:ext>
            </a:extLst>
          </p:cNvPr>
          <p:cNvSpPr>
            <a:spLocks noGrp="1"/>
          </p:cNvSpPr>
          <p:nvPr>
            <p:ph sz="half" idx="2"/>
          </p:nvPr>
        </p:nvSpPr>
        <p:spPr>
          <a:xfrm>
            <a:off x="5715000" y="2486025"/>
            <a:ext cx="5181600" cy="3462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5A81FFC6-8C37-1E6E-CA34-F4B262E2BBE0}"/>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6" name="Footer Placeholder 5">
            <a:extLst>
              <a:ext uri="{FF2B5EF4-FFF2-40B4-BE49-F238E27FC236}">
                <a16:creationId xmlns:a16="http://schemas.microsoft.com/office/drawing/2014/main" id="{A371891A-E74B-6211-9F62-67FD6890CF76}"/>
              </a:ext>
            </a:extLst>
          </p:cNvPr>
          <p:cNvSpPr>
            <a:spLocks noGrp="1"/>
          </p:cNvSpPr>
          <p:nvPr>
            <p:ph type="ftr" sz="quarter" idx="11"/>
          </p:nvPr>
        </p:nvSpPr>
        <p:spPr/>
        <p:txBody>
          <a:bodyPr/>
          <a:lstStyle/>
          <a:p>
            <a:r>
              <a:rPr lang="en-US"/>
              <a:t>FFY 2023 SPP/APR VICC Presentation</a:t>
            </a:r>
          </a:p>
        </p:txBody>
      </p:sp>
      <p:sp>
        <p:nvSpPr>
          <p:cNvPr id="7" name="Slide Number Placeholder 6">
            <a:extLst>
              <a:ext uri="{FF2B5EF4-FFF2-40B4-BE49-F238E27FC236}">
                <a16:creationId xmlns:a16="http://schemas.microsoft.com/office/drawing/2014/main" id="{7DEF758D-1A71-9285-16FF-C49D7D166F69}"/>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8" name="Content Placeholder 7">
            <a:extLst>
              <a:ext uri="{FF2B5EF4-FFF2-40B4-BE49-F238E27FC236}">
                <a16:creationId xmlns:a16="http://schemas.microsoft.com/office/drawing/2014/main" id="{BBE0EC9B-EB3C-2CD4-FC30-8AE4D244A723}"/>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4084870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CEC55-4C74-EDEC-1928-56034ED14E52}"/>
              </a:ext>
            </a:extLst>
          </p:cNvPr>
          <p:cNvSpPr>
            <a:spLocks noGrp="1"/>
          </p:cNvSpPr>
          <p:nvPr>
            <p:ph type="title"/>
          </p:nvPr>
        </p:nvSpPr>
        <p:spPr>
          <a:xfrm>
            <a:off x="285750" y="1011237"/>
            <a:ext cx="10430669"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F94E3D4-F895-D4F8-7C41-86D0C3874330}"/>
              </a:ext>
            </a:extLst>
          </p:cNvPr>
          <p:cNvSpPr>
            <a:spLocks noGrp="1"/>
          </p:cNvSpPr>
          <p:nvPr>
            <p:ph type="body" idx="1"/>
          </p:nvPr>
        </p:nvSpPr>
        <p:spPr>
          <a:xfrm>
            <a:off x="285750" y="2370931"/>
            <a:ext cx="5157787"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2E60679-75AB-0B8E-9AFE-8DEEB8F6BA87}"/>
              </a:ext>
            </a:extLst>
          </p:cNvPr>
          <p:cNvSpPr>
            <a:spLocks noGrp="1"/>
          </p:cNvSpPr>
          <p:nvPr>
            <p:ph sz="half" idx="2"/>
          </p:nvPr>
        </p:nvSpPr>
        <p:spPr>
          <a:xfrm>
            <a:off x="285750" y="3194843"/>
            <a:ext cx="5157787" cy="277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C05827BE-2089-2649-1335-D432B118F834}"/>
              </a:ext>
            </a:extLst>
          </p:cNvPr>
          <p:cNvSpPr>
            <a:spLocks noGrp="1"/>
          </p:cNvSpPr>
          <p:nvPr>
            <p:ph type="body" sz="quarter" idx="3"/>
          </p:nvPr>
        </p:nvSpPr>
        <p:spPr>
          <a:xfrm>
            <a:off x="5533231" y="2377282"/>
            <a:ext cx="5183188" cy="82391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CBB0EDD-87BD-A90E-4462-B007A3080DE6}"/>
              </a:ext>
            </a:extLst>
          </p:cNvPr>
          <p:cNvSpPr>
            <a:spLocks noGrp="1"/>
          </p:cNvSpPr>
          <p:nvPr>
            <p:ph sz="quarter" idx="4"/>
          </p:nvPr>
        </p:nvSpPr>
        <p:spPr>
          <a:xfrm>
            <a:off x="5533231" y="3201194"/>
            <a:ext cx="5183188" cy="277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C3468AA-5C2B-B079-8731-0BD4B8BEB826}"/>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8" name="Footer Placeholder 7">
            <a:extLst>
              <a:ext uri="{FF2B5EF4-FFF2-40B4-BE49-F238E27FC236}">
                <a16:creationId xmlns:a16="http://schemas.microsoft.com/office/drawing/2014/main" id="{BD154972-710C-1376-A54C-74ED583F09A2}"/>
              </a:ext>
            </a:extLst>
          </p:cNvPr>
          <p:cNvSpPr>
            <a:spLocks noGrp="1"/>
          </p:cNvSpPr>
          <p:nvPr>
            <p:ph type="ftr" sz="quarter" idx="11"/>
          </p:nvPr>
        </p:nvSpPr>
        <p:spPr/>
        <p:txBody>
          <a:bodyPr/>
          <a:lstStyle/>
          <a:p>
            <a:r>
              <a:rPr lang="en-US"/>
              <a:t>FFY 2023 SPP/APR VICC Presentation</a:t>
            </a:r>
          </a:p>
        </p:txBody>
      </p:sp>
      <p:sp>
        <p:nvSpPr>
          <p:cNvPr id="9" name="Slide Number Placeholder 8">
            <a:extLst>
              <a:ext uri="{FF2B5EF4-FFF2-40B4-BE49-F238E27FC236}">
                <a16:creationId xmlns:a16="http://schemas.microsoft.com/office/drawing/2014/main" id="{5B391596-3A56-38F9-4C64-4BE1551E4254}"/>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10" name="Content Placeholder 7">
            <a:extLst>
              <a:ext uri="{FF2B5EF4-FFF2-40B4-BE49-F238E27FC236}">
                <a16:creationId xmlns:a16="http://schemas.microsoft.com/office/drawing/2014/main" id="{35C5D3D4-11BC-F580-8587-0CFD5DB96846}"/>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588376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7DA89-4D48-DC78-A89D-633D36536AC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E145BA-8B42-56A3-3C47-E7B7C9A271D2}"/>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4" name="Footer Placeholder 3">
            <a:extLst>
              <a:ext uri="{FF2B5EF4-FFF2-40B4-BE49-F238E27FC236}">
                <a16:creationId xmlns:a16="http://schemas.microsoft.com/office/drawing/2014/main" id="{57786EA5-25CA-2027-642C-6DFD0DA8B6D0}"/>
              </a:ext>
            </a:extLst>
          </p:cNvPr>
          <p:cNvSpPr>
            <a:spLocks noGrp="1"/>
          </p:cNvSpPr>
          <p:nvPr>
            <p:ph type="ftr" sz="quarter" idx="11"/>
          </p:nvPr>
        </p:nvSpPr>
        <p:spPr/>
        <p:txBody>
          <a:bodyPr/>
          <a:lstStyle/>
          <a:p>
            <a:r>
              <a:rPr lang="en-US"/>
              <a:t>FFY 2023 SPP/APR VICC Presentation</a:t>
            </a:r>
          </a:p>
        </p:txBody>
      </p:sp>
      <p:sp>
        <p:nvSpPr>
          <p:cNvPr id="5" name="Slide Number Placeholder 4">
            <a:extLst>
              <a:ext uri="{FF2B5EF4-FFF2-40B4-BE49-F238E27FC236}">
                <a16:creationId xmlns:a16="http://schemas.microsoft.com/office/drawing/2014/main" id="{722ACD6C-119F-47F5-68D2-317CA215C9B2}"/>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6" name="Content Placeholder 7">
            <a:extLst>
              <a:ext uri="{FF2B5EF4-FFF2-40B4-BE49-F238E27FC236}">
                <a16:creationId xmlns:a16="http://schemas.microsoft.com/office/drawing/2014/main" id="{91008C72-B958-7105-65FC-261FCA3E55C0}"/>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2212833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825C4E0-453F-E17F-87E5-C55BDC08E37E}"/>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3" name="Footer Placeholder 2">
            <a:extLst>
              <a:ext uri="{FF2B5EF4-FFF2-40B4-BE49-F238E27FC236}">
                <a16:creationId xmlns:a16="http://schemas.microsoft.com/office/drawing/2014/main" id="{C142E468-9950-D5B3-08B9-4C00AEE0206B}"/>
              </a:ext>
            </a:extLst>
          </p:cNvPr>
          <p:cNvSpPr>
            <a:spLocks noGrp="1"/>
          </p:cNvSpPr>
          <p:nvPr>
            <p:ph type="ftr" sz="quarter" idx="11"/>
          </p:nvPr>
        </p:nvSpPr>
        <p:spPr/>
        <p:txBody>
          <a:bodyPr/>
          <a:lstStyle/>
          <a:p>
            <a:r>
              <a:rPr lang="en-US"/>
              <a:t>FFY 2023 SPP/APR VICC Presentation</a:t>
            </a:r>
          </a:p>
        </p:txBody>
      </p:sp>
      <p:sp>
        <p:nvSpPr>
          <p:cNvPr id="4" name="Slide Number Placeholder 3">
            <a:extLst>
              <a:ext uri="{FF2B5EF4-FFF2-40B4-BE49-F238E27FC236}">
                <a16:creationId xmlns:a16="http://schemas.microsoft.com/office/drawing/2014/main" id="{BAAC8370-E475-0726-DE1B-0417EBA89F97}"/>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5" name="Content Placeholder 7">
            <a:extLst>
              <a:ext uri="{FF2B5EF4-FFF2-40B4-BE49-F238E27FC236}">
                <a16:creationId xmlns:a16="http://schemas.microsoft.com/office/drawing/2014/main" id="{E12EE421-C047-8E33-C8B3-C56B0ECBD988}"/>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3480779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63044-967B-1C89-7F80-C4925D7194C3}"/>
              </a:ext>
            </a:extLst>
          </p:cNvPr>
          <p:cNvSpPr>
            <a:spLocks noGrp="1"/>
          </p:cNvSpPr>
          <p:nvPr>
            <p:ph type="title"/>
          </p:nvPr>
        </p:nvSpPr>
        <p:spPr>
          <a:xfrm>
            <a:off x="440530" y="1017588"/>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C1BA016-2BB9-3398-E4B5-CB1994C2ECEF}"/>
              </a:ext>
            </a:extLst>
          </p:cNvPr>
          <p:cNvSpPr>
            <a:spLocks noGrp="1"/>
          </p:cNvSpPr>
          <p:nvPr>
            <p:ph idx="1"/>
          </p:nvPr>
        </p:nvSpPr>
        <p:spPr>
          <a:xfrm>
            <a:off x="4497388" y="1017588"/>
            <a:ext cx="6172200" cy="4873625"/>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D7C71538-7DCD-BCFA-A8A0-0350D2105194}"/>
              </a:ext>
            </a:extLst>
          </p:cNvPr>
          <p:cNvSpPr>
            <a:spLocks noGrp="1"/>
          </p:cNvSpPr>
          <p:nvPr>
            <p:ph type="body" sz="half" idx="2"/>
          </p:nvPr>
        </p:nvSpPr>
        <p:spPr>
          <a:xfrm>
            <a:off x="443706" y="2706687"/>
            <a:ext cx="3932237" cy="315436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D8DDA4-B5FD-02B7-A18F-82AD3895A94D}"/>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6" name="Footer Placeholder 5">
            <a:extLst>
              <a:ext uri="{FF2B5EF4-FFF2-40B4-BE49-F238E27FC236}">
                <a16:creationId xmlns:a16="http://schemas.microsoft.com/office/drawing/2014/main" id="{9C70AF9F-B997-5D36-6677-9F0A7A566118}"/>
              </a:ext>
            </a:extLst>
          </p:cNvPr>
          <p:cNvSpPr>
            <a:spLocks noGrp="1"/>
          </p:cNvSpPr>
          <p:nvPr>
            <p:ph type="ftr" sz="quarter" idx="11"/>
          </p:nvPr>
        </p:nvSpPr>
        <p:spPr/>
        <p:txBody>
          <a:bodyPr/>
          <a:lstStyle/>
          <a:p>
            <a:r>
              <a:rPr lang="en-US"/>
              <a:t>FFY 2023 SPP/APR VICC Presentation</a:t>
            </a:r>
          </a:p>
        </p:txBody>
      </p:sp>
      <p:sp>
        <p:nvSpPr>
          <p:cNvPr id="7" name="Slide Number Placeholder 6">
            <a:extLst>
              <a:ext uri="{FF2B5EF4-FFF2-40B4-BE49-F238E27FC236}">
                <a16:creationId xmlns:a16="http://schemas.microsoft.com/office/drawing/2014/main" id="{09D3E6FF-5630-5934-C1BE-7C20C7D5AC86}"/>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8" name="Content Placeholder 7">
            <a:extLst>
              <a:ext uri="{FF2B5EF4-FFF2-40B4-BE49-F238E27FC236}">
                <a16:creationId xmlns:a16="http://schemas.microsoft.com/office/drawing/2014/main" id="{23050D4B-E43F-66EE-B869-DDA20656A3C5}"/>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262739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BE0BB-8257-026C-01E4-33C0C9E0C1E1}"/>
              </a:ext>
            </a:extLst>
          </p:cNvPr>
          <p:cNvSpPr>
            <a:spLocks noGrp="1"/>
          </p:cNvSpPr>
          <p:nvPr>
            <p:ph type="title"/>
          </p:nvPr>
        </p:nvSpPr>
        <p:spPr>
          <a:xfrm>
            <a:off x="443706" y="1062832"/>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EE0720C-BF26-7232-D9F1-D465960A447A}"/>
              </a:ext>
            </a:extLst>
          </p:cNvPr>
          <p:cNvSpPr>
            <a:spLocks noGrp="1"/>
          </p:cNvSpPr>
          <p:nvPr>
            <p:ph type="pic" idx="1"/>
          </p:nvPr>
        </p:nvSpPr>
        <p:spPr>
          <a:xfrm>
            <a:off x="4535488" y="1081882"/>
            <a:ext cx="6172200" cy="4798218"/>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EE3609A4-2100-9478-1433-3D4F78AA0F71}"/>
              </a:ext>
            </a:extLst>
          </p:cNvPr>
          <p:cNvSpPr>
            <a:spLocks noGrp="1"/>
          </p:cNvSpPr>
          <p:nvPr>
            <p:ph type="body" sz="half" idx="2"/>
          </p:nvPr>
        </p:nvSpPr>
        <p:spPr>
          <a:xfrm>
            <a:off x="443705" y="2830512"/>
            <a:ext cx="3932237" cy="3049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DFE8F6-3BAB-47CA-7ECA-315504C857AF}"/>
              </a:ext>
            </a:extLst>
          </p:cNvPr>
          <p:cNvSpPr>
            <a:spLocks noGrp="1"/>
          </p:cNvSpPr>
          <p:nvPr>
            <p:ph type="dt" sz="half" idx="10"/>
          </p:nvPr>
        </p:nvSpPr>
        <p:spPr>
          <a:xfrm>
            <a:off x="285750" y="6173787"/>
            <a:ext cx="1847850" cy="365125"/>
          </a:xfrm>
          <a:prstGeom prst="rect">
            <a:avLst/>
          </a:prstGeom>
        </p:spPr>
        <p:txBody>
          <a:bodyPr/>
          <a:lstStyle/>
          <a:p>
            <a:r>
              <a:rPr lang="en-US"/>
              <a:t>December 11, 2024</a:t>
            </a:r>
          </a:p>
        </p:txBody>
      </p:sp>
      <p:sp>
        <p:nvSpPr>
          <p:cNvPr id="6" name="Footer Placeholder 5">
            <a:extLst>
              <a:ext uri="{FF2B5EF4-FFF2-40B4-BE49-F238E27FC236}">
                <a16:creationId xmlns:a16="http://schemas.microsoft.com/office/drawing/2014/main" id="{9D85A2D6-3BD9-34B6-6451-6BF72C915DEA}"/>
              </a:ext>
            </a:extLst>
          </p:cNvPr>
          <p:cNvSpPr>
            <a:spLocks noGrp="1"/>
          </p:cNvSpPr>
          <p:nvPr>
            <p:ph type="ftr" sz="quarter" idx="11"/>
          </p:nvPr>
        </p:nvSpPr>
        <p:spPr/>
        <p:txBody>
          <a:bodyPr/>
          <a:lstStyle/>
          <a:p>
            <a:r>
              <a:rPr lang="en-US"/>
              <a:t>FFY 2023 SPP/APR VICC Presentation</a:t>
            </a:r>
          </a:p>
        </p:txBody>
      </p:sp>
      <p:sp>
        <p:nvSpPr>
          <p:cNvPr id="7" name="Slide Number Placeholder 6">
            <a:extLst>
              <a:ext uri="{FF2B5EF4-FFF2-40B4-BE49-F238E27FC236}">
                <a16:creationId xmlns:a16="http://schemas.microsoft.com/office/drawing/2014/main" id="{CF0A882B-BB73-5375-404E-96803F1A8351}"/>
              </a:ext>
            </a:extLst>
          </p:cNvPr>
          <p:cNvSpPr>
            <a:spLocks noGrp="1"/>
          </p:cNvSpPr>
          <p:nvPr>
            <p:ph type="sldNum" sz="quarter" idx="12"/>
          </p:nvPr>
        </p:nvSpPr>
        <p:spPr/>
        <p:txBody>
          <a:bodyPr/>
          <a:lstStyle/>
          <a:p>
            <a:fld id="{5874D6C6-B3A5-4F2C-A6BF-E3D57C3A1219}" type="slidenum">
              <a:rPr lang="en-US" smtClean="0"/>
              <a:t>‹#›</a:t>
            </a:fld>
            <a:endParaRPr lang="en-US"/>
          </a:p>
        </p:txBody>
      </p:sp>
      <p:sp>
        <p:nvSpPr>
          <p:cNvPr id="8" name="Content Placeholder 7">
            <a:extLst>
              <a:ext uri="{FF2B5EF4-FFF2-40B4-BE49-F238E27FC236}">
                <a16:creationId xmlns:a16="http://schemas.microsoft.com/office/drawing/2014/main" id="{59DA1B97-3F1B-7D2D-F4D2-1E72383170FE}"/>
              </a:ext>
            </a:extLst>
          </p:cNvPr>
          <p:cNvSpPr>
            <a:spLocks noGrp="1"/>
          </p:cNvSpPr>
          <p:nvPr>
            <p:ph sz="quarter" idx="13" hasCustomPrompt="1"/>
          </p:nvPr>
        </p:nvSpPr>
        <p:spPr>
          <a:xfrm>
            <a:off x="3273218" y="493160"/>
            <a:ext cx="7246938" cy="321732"/>
          </a:xfrm>
        </p:spPr>
        <p:txBody>
          <a:bodyPr>
            <a:noAutofit/>
          </a:bodyPr>
          <a:lstStyle>
            <a:lvl1pPr marL="0" indent="0" algn="r">
              <a:buNone/>
              <a:defRPr sz="1800">
                <a:solidFill>
                  <a:schemeClr val="bg1"/>
                </a:solidFill>
              </a:defRPr>
            </a:lvl1pPr>
            <a:lvl2pPr>
              <a:defRPr sz="1800"/>
            </a:lvl2pPr>
            <a:lvl3pPr>
              <a:defRPr sz="1800"/>
            </a:lvl3pPr>
            <a:lvl4pPr>
              <a:defRPr sz="1800"/>
            </a:lvl4pPr>
            <a:lvl5pPr>
              <a:defRPr sz="1800"/>
            </a:lvl5pPr>
          </a:lstStyle>
          <a:p>
            <a:pPr lvl="0"/>
            <a:r>
              <a:rPr lang="en-US" dirty="0"/>
              <a:t>Slide Title</a:t>
            </a:r>
          </a:p>
        </p:txBody>
      </p:sp>
    </p:spTree>
    <p:extLst>
      <p:ext uri="{BB962C8B-B14F-4D97-AF65-F5344CB8AC3E}">
        <p14:creationId xmlns:p14="http://schemas.microsoft.com/office/powerpoint/2010/main" val="3700510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F38217-3114-F3B3-6618-21E954C8E04F}"/>
              </a:ext>
            </a:extLst>
          </p:cNvPr>
          <p:cNvSpPr>
            <a:spLocks noGrp="1"/>
          </p:cNvSpPr>
          <p:nvPr>
            <p:ph type="title"/>
          </p:nvPr>
        </p:nvSpPr>
        <p:spPr>
          <a:xfrm>
            <a:off x="457200" y="1084262"/>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60029FA-3321-26C1-752A-66D61C341FCD}"/>
              </a:ext>
            </a:extLst>
          </p:cNvPr>
          <p:cNvSpPr>
            <a:spLocks noGrp="1"/>
          </p:cNvSpPr>
          <p:nvPr>
            <p:ph type="body" idx="1"/>
          </p:nvPr>
        </p:nvSpPr>
        <p:spPr>
          <a:xfrm>
            <a:off x="457200" y="2568574"/>
            <a:ext cx="10515600" cy="32432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3E6243D-5088-7AA8-632D-6B5040A3555B}"/>
              </a:ext>
            </a:extLst>
          </p:cNvPr>
          <p:cNvSpPr>
            <a:spLocks noGrp="1"/>
          </p:cNvSpPr>
          <p:nvPr>
            <p:ph type="dt" sz="half" idx="2"/>
          </p:nvPr>
        </p:nvSpPr>
        <p:spPr>
          <a:xfrm>
            <a:off x="285750" y="6173787"/>
            <a:ext cx="1847850" cy="365125"/>
          </a:xfrm>
          <a:prstGeom prst="rect">
            <a:avLst/>
          </a:prstGeom>
        </p:spPr>
        <p:txBody>
          <a:bodyPr vert="horz" lIns="91440" tIns="45720" rIns="91440" bIns="45720" rtlCol="0" anchor="ctr"/>
          <a:lstStyle>
            <a:lvl1pPr algn="l">
              <a:defRPr sz="1200" b="0" i="0">
                <a:solidFill>
                  <a:schemeClr val="bg1"/>
                </a:solidFill>
                <a:latin typeface="Helvetica" pitchFamily="2" charset="0"/>
              </a:defRPr>
            </a:lvl1pPr>
          </a:lstStyle>
          <a:p>
            <a:r>
              <a:rPr lang="en-US"/>
              <a:t>December 11, 2024</a:t>
            </a:r>
            <a:endParaRPr lang="en-US" dirty="0"/>
          </a:p>
        </p:txBody>
      </p:sp>
      <p:sp>
        <p:nvSpPr>
          <p:cNvPr id="5" name="Footer Placeholder 4">
            <a:extLst>
              <a:ext uri="{FF2B5EF4-FFF2-40B4-BE49-F238E27FC236}">
                <a16:creationId xmlns:a16="http://schemas.microsoft.com/office/drawing/2014/main" id="{42BE79A9-24EC-EBCC-93CB-A95B4268E76C}"/>
              </a:ext>
            </a:extLst>
          </p:cNvPr>
          <p:cNvSpPr>
            <a:spLocks noGrp="1"/>
          </p:cNvSpPr>
          <p:nvPr>
            <p:ph type="ftr" sz="quarter" idx="3"/>
          </p:nvPr>
        </p:nvSpPr>
        <p:spPr>
          <a:xfrm>
            <a:off x="3657600" y="6173786"/>
            <a:ext cx="4114800" cy="365125"/>
          </a:xfrm>
          <a:prstGeom prst="rect">
            <a:avLst/>
          </a:prstGeom>
        </p:spPr>
        <p:txBody>
          <a:bodyPr vert="horz" lIns="91440" tIns="45720" rIns="91440" bIns="45720" rtlCol="0" anchor="ctr"/>
          <a:lstStyle>
            <a:lvl1pPr algn="ctr">
              <a:defRPr sz="1200" b="0" i="0">
                <a:solidFill>
                  <a:schemeClr val="bg1"/>
                </a:solidFill>
                <a:latin typeface="Helvetica" pitchFamily="2" charset="0"/>
              </a:defRPr>
            </a:lvl1p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03DE3D14-D788-3D31-B637-6DD17834B35F}"/>
              </a:ext>
            </a:extLst>
          </p:cNvPr>
          <p:cNvSpPr>
            <a:spLocks noGrp="1"/>
          </p:cNvSpPr>
          <p:nvPr>
            <p:ph type="sldNum" sz="quarter" idx="4"/>
          </p:nvPr>
        </p:nvSpPr>
        <p:spPr>
          <a:xfrm>
            <a:off x="9246742" y="6173786"/>
            <a:ext cx="1263474" cy="365125"/>
          </a:xfrm>
          <a:prstGeom prst="rect">
            <a:avLst/>
          </a:prstGeom>
        </p:spPr>
        <p:txBody>
          <a:bodyPr vert="horz" lIns="91440" tIns="45720" rIns="91440" bIns="45720" rtlCol="0" anchor="ctr"/>
          <a:lstStyle>
            <a:lvl1pPr algn="r">
              <a:defRPr sz="1200" b="0" i="0">
                <a:solidFill>
                  <a:schemeClr val="bg1"/>
                </a:solidFill>
                <a:latin typeface="Helvetica" pitchFamily="2" charset="0"/>
              </a:defRPr>
            </a:lvl1pPr>
          </a:lstStyle>
          <a:p>
            <a:fld id="{213D27AB-2F89-4A61-9ED6-D01A0C23772D}" type="slidenum">
              <a:rPr lang="en-US" smtClean="0"/>
              <a:pPr/>
              <a:t>‹#›</a:t>
            </a:fld>
            <a:endParaRPr lang="en-US" dirty="0"/>
          </a:p>
        </p:txBody>
      </p:sp>
    </p:spTree>
    <p:extLst>
      <p:ext uri="{BB962C8B-B14F-4D97-AF65-F5344CB8AC3E}">
        <p14:creationId xmlns:p14="http://schemas.microsoft.com/office/powerpoint/2010/main" val="1349350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2" r:id="rId11"/>
    <p:sldLayoutId id="2147483659" r:id="rId12"/>
    <p:sldLayoutId id="2147483660" r:id="rId13"/>
    <p:sldLayoutId id="2147483661" r:id="rId14"/>
    <p:sldLayoutId id="2147483664" r:id="rId15"/>
    <p:sldLayoutId id="2147483665" r:id="rId16"/>
    <p:sldLayoutId id="2147483666" r:id="rId17"/>
  </p:sldLayoutIdLst>
  <p:hf hdr="0"/>
  <p:txStyles>
    <p:titleStyle>
      <a:lvl1pPr algn="ctr" defTabSz="914400" rtl="0" eaLnBrk="1" latinLnBrk="0" hangingPunct="1">
        <a:lnSpc>
          <a:spcPct val="90000"/>
        </a:lnSpc>
        <a:spcBef>
          <a:spcPct val="0"/>
        </a:spcBef>
        <a:buNone/>
        <a:defRPr sz="3600" b="0" i="0" kern="1200">
          <a:solidFill>
            <a:schemeClr val="tx1"/>
          </a:solidFill>
          <a:latin typeface="Helvetica Light" panose="020B04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b="0" i="0" kern="1200">
          <a:solidFill>
            <a:schemeClr val="tx1"/>
          </a:solidFill>
          <a:latin typeface="Helvetica"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Helvetica"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Helvetica"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Helvetica"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1"/>
          </a:solidFill>
          <a:latin typeface="Helvetica"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hyperlink" Target="https://www.pngall.com/team-work-png/download/13261"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3.xml"/><Relationship Id="rId1" Type="http://schemas.openxmlformats.org/officeDocument/2006/relationships/slideLayout" Target="../slideLayouts/slideLayout1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5.xml"/><Relationship Id="rId1" Type="http://schemas.openxmlformats.org/officeDocument/2006/relationships/slideLayout" Target="../slideLayouts/slideLayout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15.xml"/><Relationship Id="rId4" Type="http://schemas.openxmlformats.org/officeDocument/2006/relationships/image" Target="../media/image16.sv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405A8-4C00-38C4-3D35-28D368FD3579}"/>
              </a:ext>
            </a:extLst>
          </p:cNvPr>
          <p:cNvSpPr>
            <a:spLocks noGrp="1"/>
          </p:cNvSpPr>
          <p:nvPr>
            <p:ph type="title"/>
          </p:nvPr>
        </p:nvSpPr>
        <p:spPr>
          <a:xfrm>
            <a:off x="457200" y="1084262"/>
            <a:ext cx="10515600" cy="1325563"/>
          </a:xfrm>
        </p:spPr>
        <p:txBody>
          <a:bodyPr anchor="ctr">
            <a:normAutofit/>
          </a:bodyPr>
          <a:lstStyle/>
          <a:p>
            <a:r>
              <a:rPr lang="en-US" dirty="0"/>
              <a:t>FFY 2023 SPP/APR Update</a:t>
            </a:r>
          </a:p>
        </p:txBody>
      </p:sp>
      <p:sp>
        <p:nvSpPr>
          <p:cNvPr id="3" name="Subtitle 2">
            <a:extLst>
              <a:ext uri="{FF2B5EF4-FFF2-40B4-BE49-F238E27FC236}">
                <a16:creationId xmlns:a16="http://schemas.microsoft.com/office/drawing/2014/main" id="{5AABB42A-43E5-3956-FCE8-D06F06E350F5}"/>
              </a:ext>
            </a:extLst>
          </p:cNvPr>
          <p:cNvSpPr>
            <a:spLocks noGrp="1"/>
          </p:cNvSpPr>
          <p:nvPr>
            <p:ph idx="1"/>
          </p:nvPr>
        </p:nvSpPr>
        <p:spPr>
          <a:xfrm>
            <a:off x="457200" y="2568574"/>
            <a:ext cx="10515600" cy="3243263"/>
          </a:xfrm>
        </p:spPr>
        <p:txBody>
          <a:bodyPr>
            <a:normAutofit/>
          </a:bodyPr>
          <a:lstStyle/>
          <a:p>
            <a:r>
              <a:rPr lang="en-US" sz="2400" dirty="0"/>
              <a:t>Kyla Patterson, Early Intervention Program Manager</a:t>
            </a:r>
          </a:p>
          <a:p>
            <a:r>
              <a:rPr lang="en-US" sz="2400" dirty="0"/>
              <a:t>Richard Corbett, Early Intervention Team Leader</a:t>
            </a:r>
          </a:p>
          <a:p>
            <a:endParaRPr lang="en-US" dirty="0"/>
          </a:p>
          <a:p>
            <a:endParaRPr lang="en-US" dirty="0"/>
          </a:p>
        </p:txBody>
      </p:sp>
      <p:sp>
        <p:nvSpPr>
          <p:cNvPr id="4" name="Date Placeholder 3">
            <a:extLst>
              <a:ext uri="{FF2B5EF4-FFF2-40B4-BE49-F238E27FC236}">
                <a16:creationId xmlns:a16="http://schemas.microsoft.com/office/drawing/2014/main" id="{983332A5-AA27-76A5-521C-44D0BFFACB98}"/>
              </a:ext>
            </a:extLst>
          </p:cNvPr>
          <p:cNvSpPr>
            <a:spLocks noGrp="1"/>
          </p:cNvSpPr>
          <p:nvPr>
            <p:ph type="dt" sz="half" idx="10"/>
          </p:nvPr>
        </p:nvSpPr>
        <p:spPr>
          <a:xfrm rot="5400000">
            <a:off x="10158419" y="1790661"/>
            <a:ext cx="990599" cy="304879"/>
          </a:xfrm>
        </p:spPr>
        <p:txBody>
          <a:bodyPr anchor="ctr">
            <a:normAutofit/>
          </a:bodyPr>
          <a:lstStyle/>
          <a:p>
            <a:pPr>
              <a:lnSpc>
                <a:spcPct val="90000"/>
              </a:lnSpc>
              <a:spcAft>
                <a:spcPts val="600"/>
              </a:spcAft>
            </a:pPr>
            <a:r>
              <a:rPr lang="en-US" sz="700"/>
              <a:t>December 11, 2024</a:t>
            </a:r>
          </a:p>
        </p:txBody>
      </p:sp>
      <p:sp>
        <p:nvSpPr>
          <p:cNvPr id="5" name="Footer Placeholder 4">
            <a:extLst>
              <a:ext uri="{FF2B5EF4-FFF2-40B4-BE49-F238E27FC236}">
                <a16:creationId xmlns:a16="http://schemas.microsoft.com/office/drawing/2014/main" id="{2E61D8A5-4820-3734-94CB-1B2D7BB33472}"/>
              </a:ext>
            </a:extLst>
          </p:cNvPr>
          <p:cNvSpPr>
            <a:spLocks noGrp="1"/>
          </p:cNvSpPr>
          <p:nvPr>
            <p:ph type="ftr" sz="quarter" idx="11"/>
          </p:nvPr>
        </p:nvSpPr>
        <p:spPr>
          <a:xfrm>
            <a:off x="3657600" y="6173786"/>
            <a:ext cx="4114800" cy="365125"/>
          </a:xfrm>
        </p:spPr>
        <p:txBody>
          <a:bodyPr anchor="ctr">
            <a:normAutofit/>
          </a:bodyPr>
          <a:lstStyle/>
          <a:p>
            <a:pPr>
              <a:spcAft>
                <a:spcPts val="600"/>
              </a:spcAft>
            </a:pPr>
            <a:r>
              <a:rPr lang="en-US"/>
              <a:t>FFY 2023 SPP/APR VICC Presentation</a:t>
            </a:r>
          </a:p>
        </p:txBody>
      </p:sp>
      <p:sp>
        <p:nvSpPr>
          <p:cNvPr id="6" name="Slide Number Placeholder 5">
            <a:extLst>
              <a:ext uri="{FF2B5EF4-FFF2-40B4-BE49-F238E27FC236}">
                <a16:creationId xmlns:a16="http://schemas.microsoft.com/office/drawing/2014/main" id="{E48C32EF-6302-AEEA-75A0-DE1CC58E6611}"/>
              </a:ext>
            </a:extLst>
          </p:cNvPr>
          <p:cNvSpPr>
            <a:spLocks noGrp="1"/>
          </p:cNvSpPr>
          <p:nvPr>
            <p:ph type="sldNum" sz="quarter" idx="12"/>
          </p:nvPr>
        </p:nvSpPr>
        <p:spPr>
          <a:xfrm>
            <a:off x="9246742" y="6173786"/>
            <a:ext cx="1263474" cy="365125"/>
          </a:xfrm>
        </p:spPr>
        <p:txBody>
          <a:bodyPr anchor="ctr">
            <a:normAutofit/>
          </a:bodyPr>
          <a:lstStyle/>
          <a:p>
            <a:pPr>
              <a:spcAft>
                <a:spcPts val="600"/>
              </a:spcAft>
            </a:pPr>
            <a:fld id="{5874D6C6-B3A5-4F2C-A6BF-E3D57C3A1219}" type="slidenum">
              <a:rPr lang="en-US" smtClean="0"/>
              <a:pPr>
                <a:spcAft>
                  <a:spcPts val="600"/>
                </a:spcAft>
              </a:pPr>
              <a:t>1</a:t>
            </a:fld>
            <a:endParaRPr lang="en-US"/>
          </a:p>
        </p:txBody>
      </p:sp>
    </p:spTree>
    <p:extLst>
      <p:ext uri="{BB962C8B-B14F-4D97-AF65-F5344CB8AC3E}">
        <p14:creationId xmlns:p14="http://schemas.microsoft.com/office/powerpoint/2010/main" val="34176223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B2E1BEE-C92D-A818-7005-C9561BD7D761}"/>
              </a:ext>
            </a:extLst>
          </p:cNvPr>
          <p:cNvSpPr>
            <a:spLocks noGrp="1"/>
          </p:cNvSpPr>
          <p:nvPr>
            <p:ph type="title"/>
          </p:nvPr>
        </p:nvSpPr>
        <p:spPr>
          <a:xfrm>
            <a:off x="285750" y="1017297"/>
            <a:ext cx="10972800" cy="914400"/>
          </a:xfrm>
        </p:spPr>
        <p:txBody>
          <a:bodyPr/>
          <a:lstStyle/>
          <a:p>
            <a:r>
              <a:rPr lang="en-US" dirty="0"/>
              <a:t>C-3: Child Outcomes</a:t>
            </a:r>
          </a:p>
        </p:txBody>
      </p:sp>
      <p:sp>
        <p:nvSpPr>
          <p:cNvPr id="13" name="Text Placeholder 12">
            <a:extLst>
              <a:ext uri="{FF2B5EF4-FFF2-40B4-BE49-F238E27FC236}">
                <a16:creationId xmlns:a16="http://schemas.microsoft.com/office/drawing/2014/main" id="{C75EB7A4-20B7-13F1-32B1-754C4E6372F8}"/>
              </a:ext>
            </a:extLst>
          </p:cNvPr>
          <p:cNvSpPr>
            <a:spLocks noGrp="1"/>
          </p:cNvSpPr>
          <p:nvPr>
            <p:ph type="body" idx="1"/>
          </p:nvPr>
        </p:nvSpPr>
        <p:spPr>
          <a:xfrm>
            <a:off x="285750" y="1931697"/>
            <a:ext cx="5486400" cy="457200"/>
          </a:xfrm>
        </p:spPr>
        <p:txBody>
          <a:bodyPr>
            <a:noAutofit/>
          </a:bodyPr>
          <a:lstStyle/>
          <a:p>
            <a:r>
              <a:rPr lang="en-US" sz="2400" dirty="0"/>
              <a:t>Three Child Outcome Areas</a:t>
            </a:r>
          </a:p>
        </p:txBody>
      </p:sp>
      <p:sp>
        <p:nvSpPr>
          <p:cNvPr id="9" name="Content Placeholder 8">
            <a:extLst>
              <a:ext uri="{FF2B5EF4-FFF2-40B4-BE49-F238E27FC236}">
                <a16:creationId xmlns:a16="http://schemas.microsoft.com/office/drawing/2014/main" id="{0F2E2B9C-860E-0979-23C2-0BC92EC5261E}"/>
              </a:ext>
            </a:extLst>
          </p:cNvPr>
          <p:cNvSpPr>
            <a:spLocks noGrp="1"/>
          </p:cNvSpPr>
          <p:nvPr>
            <p:ph sz="half" idx="2"/>
          </p:nvPr>
        </p:nvSpPr>
        <p:spPr>
          <a:xfrm>
            <a:off x="285750" y="2403546"/>
            <a:ext cx="5486400" cy="3657600"/>
          </a:xfrm>
        </p:spPr>
        <p:txBody>
          <a:bodyPr>
            <a:normAutofit/>
          </a:bodyPr>
          <a:lstStyle/>
          <a:p>
            <a:pPr defTabSz="457200"/>
            <a:r>
              <a:rPr lang="en-US" sz="2000" dirty="0">
                <a:latin typeface="Helvetica" panose="020B0604020202020204" pitchFamily="34" charset="0"/>
                <a:cs typeface="Helvetica" panose="020B0604020202020204" pitchFamily="34" charset="0"/>
              </a:rPr>
              <a:t>Percent of children who demonstrate improved:</a:t>
            </a:r>
          </a:p>
          <a:p>
            <a:pPr lvl="1" defTabSz="457200"/>
            <a:r>
              <a:rPr lang="en-US" sz="2000" dirty="0">
                <a:latin typeface="Helvetica" panose="020B0604020202020204" pitchFamily="34" charset="0"/>
                <a:cs typeface="Helvetica" panose="020B0604020202020204" pitchFamily="34" charset="0"/>
              </a:rPr>
              <a:t>3A – Positive social-emotional skills (including social relationships)</a:t>
            </a:r>
          </a:p>
          <a:p>
            <a:pPr lvl="1" defTabSz="457200"/>
            <a:r>
              <a:rPr lang="en-US" sz="2000" dirty="0">
                <a:latin typeface="Helvetica" panose="020B0604020202020204" pitchFamily="34" charset="0"/>
                <a:cs typeface="Helvetica" panose="020B0604020202020204" pitchFamily="34" charset="0"/>
              </a:rPr>
              <a:t>3B – Acquisition and use of knowledge and skills (including early language and communication)</a:t>
            </a:r>
          </a:p>
          <a:p>
            <a:pPr lvl="1" defTabSz="457200"/>
            <a:r>
              <a:rPr lang="en-US" sz="2000" dirty="0">
                <a:latin typeface="Helvetica" panose="020B0604020202020204" pitchFamily="34" charset="0"/>
                <a:cs typeface="Helvetica" panose="020B0604020202020204" pitchFamily="34" charset="0"/>
              </a:rPr>
              <a:t>3C – Use of appropriate behaviors to meet their needs</a:t>
            </a:r>
          </a:p>
        </p:txBody>
      </p:sp>
      <p:sp>
        <p:nvSpPr>
          <p:cNvPr id="14" name="Text Placeholder 13">
            <a:extLst>
              <a:ext uri="{FF2B5EF4-FFF2-40B4-BE49-F238E27FC236}">
                <a16:creationId xmlns:a16="http://schemas.microsoft.com/office/drawing/2014/main" id="{383418C0-F7F5-0BB0-A3B8-034CD9BB12EB}"/>
              </a:ext>
            </a:extLst>
          </p:cNvPr>
          <p:cNvSpPr>
            <a:spLocks noGrp="1"/>
          </p:cNvSpPr>
          <p:nvPr>
            <p:ph type="body" sz="quarter" idx="3"/>
          </p:nvPr>
        </p:nvSpPr>
        <p:spPr>
          <a:xfrm>
            <a:off x="5533231" y="1918426"/>
            <a:ext cx="5486400" cy="457200"/>
          </a:xfrm>
        </p:spPr>
        <p:txBody>
          <a:bodyPr>
            <a:noAutofit/>
          </a:bodyPr>
          <a:lstStyle/>
          <a:p>
            <a:r>
              <a:rPr lang="en-US" sz="2400" dirty="0"/>
              <a:t>COS Statements</a:t>
            </a:r>
          </a:p>
        </p:txBody>
      </p:sp>
      <p:sp>
        <p:nvSpPr>
          <p:cNvPr id="15" name="Content Placeholder 14">
            <a:extLst>
              <a:ext uri="{FF2B5EF4-FFF2-40B4-BE49-F238E27FC236}">
                <a16:creationId xmlns:a16="http://schemas.microsoft.com/office/drawing/2014/main" id="{5A264C42-FC70-D8AF-6AB7-04EE313E49F0}"/>
              </a:ext>
            </a:extLst>
          </p:cNvPr>
          <p:cNvSpPr>
            <a:spLocks noGrp="1"/>
          </p:cNvSpPr>
          <p:nvPr>
            <p:ph sz="quarter" idx="4"/>
          </p:nvPr>
        </p:nvSpPr>
        <p:spPr>
          <a:xfrm>
            <a:off x="5533231" y="2402168"/>
            <a:ext cx="5486400" cy="3657600"/>
          </a:xfrm>
        </p:spPr>
        <p:txBody>
          <a:bodyPr/>
          <a:lstStyle/>
          <a:p>
            <a:pPr defTabSz="457200">
              <a:buClr>
                <a:schemeClr val="tx1"/>
              </a:buClr>
            </a:pPr>
            <a:r>
              <a:rPr lang="en-US" sz="2000" dirty="0">
                <a:latin typeface="Helvetica" panose="020B0604020202020204" pitchFamily="34" charset="0"/>
                <a:cs typeface="Helvetica" panose="020B0604020202020204" pitchFamily="34" charset="0"/>
              </a:rPr>
              <a:t>Summary Statement 1 (SS1) – Percent who substantially increased their rate of growth by the time they exited</a:t>
            </a:r>
          </a:p>
          <a:p>
            <a:pPr defTabSz="457200">
              <a:buClr>
                <a:schemeClr val="tx1"/>
              </a:buClr>
            </a:pPr>
            <a:r>
              <a:rPr lang="en-US" sz="2000" dirty="0">
                <a:latin typeface="Helvetica" panose="020B0604020202020204" pitchFamily="34" charset="0"/>
                <a:cs typeface="Helvetica" panose="020B0604020202020204" pitchFamily="34" charset="0"/>
              </a:rPr>
              <a:t>Summary Statement 2 (SS2) – Percent who were functioning within age expectations by the time they exited</a:t>
            </a:r>
          </a:p>
          <a:p>
            <a:pPr marL="0" indent="0">
              <a:buNone/>
            </a:pPr>
            <a:endParaRPr lang="en-US" dirty="0"/>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10</a:t>
            </a:fld>
            <a:endParaRPr lang="en-US"/>
          </a:p>
        </p:txBody>
      </p:sp>
      <p:sp>
        <p:nvSpPr>
          <p:cNvPr id="16" name="Content Placeholder 15">
            <a:extLst>
              <a:ext uri="{FF2B5EF4-FFF2-40B4-BE49-F238E27FC236}">
                <a16:creationId xmlns:a16="http://schemas.microsoft.com/office/drawing/2014/main" id="{7CF0E5C5-ECE2-2E7A-1043-8BFEA4C8955B}"/>
              </a:ext>
            </a:extLst>
          </p:cNvPr>
          <p:cNvSpPr>
            <a:spLocks noGrp="1"/>
          </p:cNvSpPr>
          <p:nvPr>
            <p:ph sz="quarter" idx="13"/>
          </p:nvPr>
        </p:nvSpPr>
        <p:spPr/>
        <p:txBody>
          <a:bodyPr/>
          <a:lstStyle/>
          <a:p>
            <a:r>
              <a:rPr lang="en-US" dirty="0"/>
              <a:t>Results Indicator C-3</a:t>
            </a:r>
          </a:p>
        </p:txBody>
      </p:sp>
    </p:spTree>
    <p:extLst>
      <p:ext uri="{BB962C8B-B14F-4D97-AF65-F5344CB8AC3E}">
        <p14:creationId xmlns:p14="http://schemas.microsoft.com/office/powerpoint/2010/main" val="2270428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11</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COS Summary Statement Targets</a:t>
            </a:r>
          </a:p>
        </p:txBody>
      </p:sp>
      <p:graphicFrame>
        <p:nvGraphicFramePr>
          <p:cNvPr id="11" name="Content Placeholder 10">
            <a:extLst>
              <a:ext uri="{FF2B5EF4-FFF2-40B4-BE49-F238E27FC236}">
                <a16:creationId xmlns:a16="http://schemas.microsoft.com/office/drawing/2014/main" id="{6214B8B8-AFF5-4A2A-D2A8-32D15551C74F}"/>
              </a:ext>
            </a:extLst>
          </p:cNvPr>
          <p:cNvGraphicFramePr>
            <a:graphicFrameLocks noGrp="1"/>
          </p:cNvGraphicFramePr>
          <p:nvPr>
            <p:ph idx="1"/>
            <p:extLst>
              <p:ext uri="{D42A27DB-BD31-4B8C-83A1-F6EECF244321}">
                <p14:modId xmlns:p14="http://schemas.microsoft.com/office/powerpoint/2010/main" val="724405932"/>
              </p:ext>
            </p:extLst>
          </p:nvPr>
        </p:nvGraphicFramePr>
        <p:xfrm>
          <a:off x="285750" y="1371598"/>
          <a:ext cx="10972801" cy="4114803"/>
        </p:xfrm>
        <a:graphic>
          <a:graphicData uri="http://schemas.openxmlformats.org/drawingml/2006/table">
            <a:tbl>
              <a:tblPr firstRow="1" bandRow="1">
                <a:tableStyleId>{5C22544A-7EE6-4342-B048-85BDC9FD1C3A}</a:tableStyleId>
              </a:tblPr>
              <a:tblGrid>
                <a:gridCol w="1567543">
                  <a:extLst>
                    <a:ext uri="{9D8B030D-6E8A-4147-A177-3AD203B41FA5}">
                      <a16:colId xmlns:a16="http://schemas.microsoft.com/office/drawing/2014/main" val="3612008543"/>
                    </a:ext>
                  </a:extLst>
                </a:gridCol>
                <a:gridCol w="1567543">
                  <a:extLst>
                    <a:ext uri="{9D8B030D-6E8A-4147-A177-3AD203B41FA5}">
                      <a16:colId xmlns:a16="http://schemas.microsoft.com/office/drawing/2014/main" val="1807692276"/>
                    </a:ext>
                  </a:extLst>
                </a:gridCol>
                <a:gridCol w="1567543">
                  <a:extLst>
                    <a:ext uri="{9D8B030D-6E8A-4147-A177-3AD203B41FA5}">
                      <a16:colId xmlns:a16="http://schemas.microsoft.com/office/drawing/2014/main" val="3709123200"/>
                    </a:ext>
                  </a:extLst>
                </a:gridCol>
                <a:gridCol w="1567543">
                  <a:extLst>
                    <a:ext uri="{9D8B030D-6E8A-4147-A177-3AD203B41FA5}">
                      <a16:colId xmlns:a16="http://schemas.microsoft.com/office/drawing/2014/main" val="1520446815"/>
                    </a:ext>
                  </a:extLst>
                </a:gridCol>
                <a:gridCol w="1567543">
                  <a:extLst>
                    <a:ext uri="{9D8B030D-6E8A-4147-A177-3AD203B41FA5}">
                      <a16:colId xmlns:a16="http://schemas.microsoft.com/office/drawing/2014/main" val="1614586886"/>
                    </a:ext>
                  </a:extLst>
                </a:gridCol>
                <a:gridCol w="1567543">
                  <a:extLst>
                    <a:ext uri="{9D8B030D-6E8A-4147-A177-3AD203B41FA5}">
                      <a16:colId xmlns:a16="http://schemas.microsoft.com/office/drawing/2014/main" val="901997957"/>
                    </a:ext>
                  </a:extLst>
                </a:gridCol>
                <a:gridCol w="1567543">
                  <a:extLst>
                    <a:ext uri="{9D8B030D-6E8A-4147-A177-3AD203B41FA5}">
                      <a16:colId xmlns:a16="http://schemas.microsoft.com/office/drawing/2014/main" val="2854886247"/>
                    </a:ext>
                  </a:extLst>
                </a:gridCol>
              </a:tblGrid>
              <a:tr h="587829">
                <a:tc>
                  <a:txBody>
                    <a:bodyPr/>
                    <a:lstStyle/>
                    <a:p>
                      <a:pPr algn="ctr" fontAlgn="b"/>
                      <a:r>
                        <a:rPr lang="en-US" sz="1600" b="1" i="0" u="none" strike="noStrike" dirty="0">
                          <a:solidFill>
                            <a:schemeClr val="bg1"/>
                          </a:solidFill>
                          <a:effectLst/>
                          <a:latin typeface="Helvetica" panose="020B0604020202020204" pitchFamily="34" charset="0"/>
                          <a:cs typeface="Helvetica" panose="020B0604020202020204" pitchFamily="34" charset="0"/>
                        </a:rPr>
                        <a:t>Summary</a:t>
                      </a:r>
                    </a:p>
                    <a:p>
                      <a:pPr algn="ctr" fontAlgn="b"/>
                      <a:r>
                        <a:rPr lang="en-US" sz="1600" b="1" i="0" u="none" strike="noStrike" dirty="0">
                          <a:solidFill>
                            <a:schemeClr val="bg1"/>
                          </a:solidFill>
                          <a:effectLst/>
                          <a:latin typeface="Helvetica" panose="020B0604020202020204" pitchFamily="34" charset="0"/>
                          <a:cs typeface="Helvetica" panose="020B0604020202020204" pitchFamily="34" charset="0"/>
                        </a:rPr>
                        <a:t>Statement</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2020</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FFY2021</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2022</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2023</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2024</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2025</a:t>
                      </a:r>
                    </a:p>
                  </a:txBody>
                  <a:tcPr marL="7620" marR="7620" marT="7620" marB="0" anchor="ctr"/>
                </a:tc>
                <a:extLst>
                  <a:ext uri="{0D108BD9-81ED-4DB2-BD59-A6C34878D82A}">
                    <a16:rowId xmlns:a16="http://schemas.microsoft.com/office/drawing/2014/main" val="1507555397"/>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3A - SS1</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64.9%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64.9%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64.9%</a:t>
                      </a:r>
                    </a:p>
                  </a:txBody>
                  <a:tcPr marL="7620" marR="7620" marT="7620" marB="0" anchor="ctr"/>
                </a:tc>
                <a:tc>
                  <a:txBody>
                    <a:bodyPr/>
                    <a:lstStyle/>
                    <a:p>
                      <a:pPr algn="ctr" fontAlgn="b"/>
                      <a:r>
                        <a:rPr lang="en-US" sz="2000" b="1" i="0" u="none" strike="noStrike" dirty="0">
                          <a:solidFill>
                            <a:srgbClr val="000000"/>
                          </a:solidFill>
                          <a:effectLst/>
                          <a:latin typeface="Helvetica" panose="020B0604020202020204" pitchFamily="34" charset="0"/>
                          <a:cs typeface="Helvetica" panose="020B0604020202020204" pitchFamily="34" charset="0"/>
                        </a:rPr>
                        <a:t>64.9%</a:t>
                      </a:r>
                    </a:p>
                  </a:txBody>
                  <a:tcPr marL="7620" marR="7620" marT="7620" marB="0" anchor="ctr">
                    <a:solidFill>
                      <a:srgbClr val="FFC000"/>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64.9%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65.8%</a:t>
                      </a:r>
                    </a:p>
                  </a:txBody>
                  <a:tcPr marL="7620" marR="7620" marT="7620" marB="0" anchor="ctr"/>
                </a:tc>
                <a:extLst>
                  <a:ext uri="{0D108BD9-81ED-4DB2-BD59-A6C34878D82A}">
                    <a16:rowId xmlns:a16="http://schemas.microsoft.com/office/drawing/2014/main" val="1481346206"/>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3A - SS2</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57.6%</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57.6%</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57.6%</a:t>
                      </a:r>
                    </a:p>
                  </a:txBody>
                  <a:tcPr marL="7620" marR="7620" marT="7620" marB="0" anchor="ctr"/>
                </a:tc>
                <a:tc>
                  <a:txBody>
                    <a:bodyPr/>
                    <a:lstStyle/>
                    <a:p>
                      <a:pPr algn="ctr" fontAlgn="b"/>
                      <a:r>
                        <a:rPr lang="en-US" sz="2000" b="1" i="0" u="none" strike="noStrike" dirty="0">
                          <a:solidFill>
                            <a:srgbClr val="000000"/>
                          </a:solidFill>
                          <a:effectLst/>
                          <a:latin typeface="Helvetica" panose="020B0604020202020204" pitchFamily="34" charset="0"/>
                          <a:cs typeface="Helvetica" panose="020B0604020202020204" pitchFamily="34" charset="0"/>
                        </a:rPr>
                        <a:t>57.6%</a:t>
                      </a:r>
                    </a:p>
                  </a:txBody>
                  <a:tcPr marL="7620" marR="7620" marT="7620" marB="0" anchor="ctr">
                    <a:solidFill>
                      <a:srgbClr val="FFC000"/>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57.6%</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59.5%</a:t>
                      </a:r>
                    </a:p>
                  </a:txBody>
                  <a:tcPr marL="7620" marR="7620" marT="7620" marB="0" anchor="ctr"/>
                </a:tc>
                <a:extLst>
                  <a:ext uri="{0D108BD9-81ED-4DB2-BD59-A6C34878D82A}">
                    <a16:rowId xmlns:a16="http://schemas.microsoft.com/office/drawing/2014/main" val="2104251976"/>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3B - SS1</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68.7%</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68.7%</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68.7%</a:t>
                      </a:r>
                    </a:p>
                  </a:txBody>
                  <a:tcPr marL="7620" marR="7620" marT="7620" marB="0" anchor="ctr"/>
                </a:tc>
                <a:tc>
                  <a:txBody>
                    <a:bodyPr/>
                    <a:lstStyle/>
                    <a:p>
                      <a:pPr algn="ctr" fontAlgn="b"/>
                      <a:r>
                        <a:rPr lang="en-US" sz="2000" b="1" i="0" u="none" strike="noStrike" dirty="0">
                          <a:solidFill>
                            <a:srgbClr val="000000"/>
                          </a:solidFill>
                          <a:effectLst/>
                          <a:latin typeface="Helvetica" panose="020B0604020202020204" pitchFamily="34" charset="0"/>
                          <a:cs typeface="Helvetica" panose="020B0604020202020204" pitchFamily="34" charset="0"/>
                        </a:rPr>
                        <a:t>68.7%</a:t>
                      </a:r>
                    </a:p>
                  </a:txBody>
                  <a:tcPr marL="7620" marR="7620" marT="7620" marB="0" anchor="ctr">
                    <a:solidFill>
                      <a:srgbClr val="FFC000"/>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68.7%</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70.0%</a:t>
                      </a:r>
                    </a:p>
                  </a:txBody>
                  <a:tcPr marL="7620" marR="7620" marT="7620" marB="0" anchor="ctr"/>
                </a:tc>
                <a:extLst>
                  <a:ext uri="{0D108BD9-81ED-4DB2-BD59-A6C34878D82A}">
                    <a16:rowId xmlns:a16="http://schemas.microsoft.com/office/drawing/2014/main" val="3416376122"/>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3B - SS2</a:t>
                      </a:r>
                    </a:p>
                  </a:txBody>
                  <a:tcPr marL="7620" marR="7620" marT="7620" marB="0" anchor="ctr"/>
                </a:tc>
                <a:tc>
                  <a:txBody>
                    <a:bodyPr/>
                    <a:lstStyle/>
                    <a:p>
                      <a:pPr algn="ctr" fontAlgn="b"/>
                      <a:r>
                        <a:rPr lang="en-US" sz="2000" b="0" i="0" u="none" strike="noStrike">
                          <a:solidFill>
                            <a:srgbClr val="000000"/>
                          </a:solidFill>
                          <a:effectLst/>
                          <a:latin typeface="Helvetica" panose="020B0604020202020204" pitchFamily="34" charset="0"/>
                          <a:cs typeface="Helvetica" panose="020B0604020202020204" pitchFamily="34" charset="0"/>
                        </a:rPr>
                        <a:t>46.9%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46.9%</a:t>
                      </a:r>
                    </a:p>
                  </a:txBody>
                  <a:tcPr marL="7620" marR="7620" marT="7620" marB="0" anchor="ctr"/>
                </a:tc>
                <a:tc>
                  <a:txBody>
                    <a:bodyPr/>
                    <a:lstStyle/>
                    <a:p>
                      <a:pPr algn="ctr" fontAlgn="b"/>
                      <a:r>
                        <a:rPr lang="en-US" sz="2000" b="0" i="0" u="none" strike="noStrike">
                          <a:solidFill>
                            <a:srgbClr val="000000"/>
                          </a:solidFill>
                          <a:effectLst/>
                          <a:latin typeface="Helvetica" panose="020B0604020202020204" pitchFamily="34" charset="0"/>
                          <a:cs typeface="Helvetica" panose="020B0604020202020204" pitchFamily="34" charset="0"/>
                        </a:rPr>
                        <a:t>46.9%</a:t>
                      </a:r>
                    </a:p>
                  </a:txBody>
                  <a:tcPr marL="7620" marR="7620" marT="7620" marB="0" anchor="ctr"/>
                </a:tc>
                <a:tc>
                  <a:txBody>
                    <a:bodyPr/>
                    <a:lstStyle/>
                    <a:p>
                      <a:pPr algn="ctr" fontAlgn="b"/>
                      <a:r>
                        <a:rPr lang="en-US" sz="2000" b="1" i="0" u="none" strike="noStrike" dirty="0">
                          <a:solidFill>
                            <a:srgbClr val="000000"/>
                          </a:solidFill>
                          <a:effectLst/>
                          <a:latin typeface="Helvetica" panose="020B0604020202020204" pitchFamily="34" charset="0"/>
                          <a:cs typeface="Helvetica" panose="020B0604020202020204" pitchFamily="34" charset="0"/>
                        </a:rPr>
                        <a:t>46.9%</a:t>
                      </a:r>
                    </a:p>
                  </a:txBody>
                  <a:tcPr marL="7620" marR="7620" marT="7620" marB="0" anchor="ctr">
                    <a:solidFill>
                      <a:srgbClr val="FFC000"/>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46.9%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48.9%</a:t>
                      </a:r>
                    </a:p>
                  </a:txBody>
                  <a:tcPr marL="7620" marR="7620" marT="7620" marB="0" anchor="ctr"/>
                </a:tc>
                <a:extLst>
                  <a:ext uri="{0D108BD9-81ED-4DB2-BD59-A6C34878D82A}">
                    <a16:rowId xmlns:a16="http://schemas.microsoft.com/office/drawing/2014/main" val="2907013444"/>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3C - SS1</a:t>
                      </a:r>
                    </a:p>
                  </a:txBody>
                  <a:tcPr marL="7620" marR="7620" marT="7620" marB="0" anchor="ctr"/>
                </a:tc>
                <a:tc>
                  <a:txBody>
                    <a:bodyPr/>
                    <a:lstStyle/>
                    <a:p>
                      <a:pPr algn="ctr" fontAlgn="b"/>
                      <a:r>
                        <a:rPr lang="en-US" sz="2000" b="0" i="0" u="none" strike="noStrike">
                          <a:solidFill>
                            <a:srgbClr val="000000"/>
                          </a:solidFill>
                          <a:effectLst/>
                          <a:latin typeface="Helvetica" panose="020B0604020202020204" pitchFamily="34" charset="0"/>
                          <a:cs typeface="Helvetica" panose="020B0604020202020204" pitchFamily="34" charset="0"/>
                        </a:rPr>
                        <a:t>68.6%</a:t>
                      </a:r>
                    </a:p>
                  </a:txBody>
                  <a:tcPr marL="7620" marR="7620" marT="7620" marB="0" anchor="ctr"/>
                </a:tc>
                <a:tc>
                  <a:txBody>
                    <a:bodyPr/>
                    <a:lstStyle/>
                    <a:p>
                      <a:pPr algn="ctr" fontAlgn="b"/>
                      <a:r>
                        <a:rPr lang="en-US" sz="2000" b="0" i="0" u="none" strike="noStrike">
                          <a:solidFill>
                            <a:srgbClr val="000000"/>
                          </a:solidFill>
                          <a:effectLst/>
                          <a:latin typeface="Helvetica" panose="020B0604020202020204" pitchFamily="34" charset="0"/>
                          <a:cs typeface="Helvetica" panose="020B0604020202020204" pitchFamily="34" charset="0"/>
                        </a:rPr>
                        <a:t>68.6%</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68.6%</a:t>
                      </a:r>
                    </a:p>
                  </a:txBody>
                  <a:tcPr marL="7620" marR="7620" marT="7620" marB="0" anchor="ctr"/>
                </a:tc>
                <a:tc>
                  <a:txBody>
                    <a:bodyPr/>
                    <a:lstStyle/>
                    <a:p>
                      <a:pPr algn="ctr" fontAlgn="b"/>
                      <a:r>
                        <a:rPr lang="en-US" sz="2000" b="1" i="0" u="none" strike="noStrike" dirty="0">
                          <a:solidFill>
                            <a:srgbClr val="000000"/>
                          </a:solidFill>
                          <a:effectLst/>
                          <a:latin typeface="Helvetica" panose="020B0604020202020204" pitchFamily="34" charset="0"/>
                          <a:cs typeface="Helvetica" panose="020B0604020202020204" pitchFamily="34" charset="0"/>
                        </a:rPr>
                        <a:t>68.6%</a:t>
                      </a:r>
                    </a:p>
                  </a:txBody>
                  <a:tcPr marL="7620" marR="7620" marT="7620" marB="0" anchor="ctr">
                    <a:solidFill>
                      <a:srgbClr val="FFC000"/>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68.6%</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69.6%</a:t>
                      </a:r>
                    </a:p>
                  </a:txBody>
                  <a:tcPr marL="7620" marR="7620" marT="7620" marB="0" anchor="ctr"/>
                </a:tc>
                <a:extLst>
                  <a:ext uri="{0D108BD9-81ED-4DB2-BD59-A6C34878D82A}">
                    <a16:rowId xmlns:a16="http://schemas.microsoft.com/office/drawing/2014/main" val="2535072477"/>
                  </a:ext>
                </a:extLst>
              </a:tr>
              <a:tr h="587829">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3C - SS2</a:t>
                      </a:r>
                    </a:p>
                  </a:txBody>
                  <a:tcPr marL="7620" marR="7620" marT="7620" marB="0" anchor="ctr"/>
                </a:tc>
                <a:tc>
                  <a:txBody>
                    <a:bodyPr/>
                    <a:lstStyle/>
                    <a:p>
                      <a:pPr algn="ctr" fontAlgn="b"/>
                      <a:r>
                        <a:rPr lang="en-US" sz="2000" b="0" i="0" u="none" strike="noStrike">
                          <a:solidFill>
                            <a:srgbClr val="000000"/>
                          </a:solidFill>
                          <a:effectLst/>
                          <a:latin typeface="Helvetica" panose="020B0604020202020204" pitchFamily="34" charset="0"/>
                          <a:cs typeface="Helvetica" panose="020B0604020202020204" pitchFamily="34" charset="0"/>
                        </a:rPr>
                        <a:t>50.7%</a:t>
                      </a:r>
                    </a:p>
                  </a:txBody>
                  <a:tcPr marL="7620" marR="7620" marT="7620" marB="0" anchor="ctr"/>
                </a:tc>
                <a:tc>
                  <a:txBody>
                    <a:bodyPr/>
                    <a:lstStyle/>
                    <a:p>
                      <a:pPr algn="ctr" fontAlgn="b"/>
                      <a:r>
                        <a:rPr lang="en-US" sz="2000" b="0" i="0" u="none" strike="noStrike">
                          <a:solidFill>
                            <a:srgbClr val="000000"/>
                          </a:solidFill>
                          <a:effectLst/>
                          <a:latin typeface="Helvetica" panose="020B0604020202020204" pitchFamily="34" charset="0"/>
                          <a:cs typeface="Helvetica" panose="020B0604020202020204" pitchFamily="34" charset="0"/>
                        </a:rPr>
                        <a:t>50.7%</a:t>
                      </a:r>
                    </a:p>
                  </a:txBody>
                  <a:tcPr marL="7620" marR="7620" marT="7620" marB="0" anchor="ctr"/>
                </a:tc>
                <a:tc>
                  <a:txBody>
                    <a:bodyPr/>
                    <a:lstStyle/>
                    <a:p>
                      <a:pPr algn="ctr" fontAlgn="b"/>
                      <a:r>
                        <a:rPr lang="en-US" sz="2000" b="0" i="0" u="none" strike="noStrike">
                          <a:solidFill>
                            <a:srgbClr val="000000"/>
                          </a:solidFill>
                          <a:effectLst/>
                          <a:latin typeface="Helvetica" panose="020B0604020202020204" pitchFamily="34" charset="0"/>
                          <a:cs typeface="Helvetica" panose="020B0604020202020204" pitchFamily="34" charset="0"/>
                        </a:rPr>
                        <a:t>50.7%</a:t>
                      </a:r>
                    </a:p>
                  </a:txBody>
                  <a:tcPr marL="7620" marR="7620" marT="7620" marB="0" anchor="ctr"/>
                </a:tc>
                <a:tc>
                  <a:txBody>
                    <a:bodyPr/>
                    <a:lstStyle/>
                    <a:p>
                      <a:pPr algn="ctr" fontAlgn="b"/>
                      <a:r>
                        <a:rPr lang="en-US" sz="2000" b="1" i="0" u="none" strike="noStrike" dirty="0">
                          <a:solidFill>
                            <a:srgbClr val="000000"/>
                          </a:solidFill>
                          <a:effectLst/>
                          <a:latin typeface="Helvetica" panose="020B0604020202020204" pitchFamily="34" charset="0"/>
                          <a:cs typeface="Helvetica" panose="020B0604020202020204" pitchFamily="34" charset="0"/>
                        </a:rPr>
                        <a:t>50.7%</a:t>
                      </a:r>
                    </a:p>
                  </a:txBody>
                  <a:tcPr marL="7620" marR="7620" marT="7620" marB="0" anchor="ctr">
                    <a:solidFill>
                      <a:srgbClr val="FFC000"/>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50.7%</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52.0%</a:t>
                      </a:r>
                    </a:p>
                  </a:txBody>
                  <a:tcPr marL="7620" marR="7620" marT="7620" marB="0" anchor="ctr"/>
                </a:tc>
                <a:extLst>
                  <a:ext uri="{0D108BD9-81ED-4DB2-BD59-A6C34878D82A}">
                    <a16:rowId xmlns:a16="http://schemas.microsoft.com/office/drawing/2014/main" val="2146739269"/>
                  </a:ext>
                </a:extLst>
              </a:tr>
            </a:tbl>
          </a:graphicData>
        </a:graphic>
      </p:graphicFrame>
    </p:spTree>
    <p:extLst>
      <p:ext uri="{BB962C8B-B14F-4D97-AF65-F5344CB8AC3E}">
        <p14:creationId xmlns:p14="http://schemas.microsoft.com/office/powerpoint/2010/main" val="3148736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12</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COS Summary Statement Results</a:t>
            </a:r>
          </a:p>
        </p:txBody>
      </p:sp>
      <p:graphicFrame>
        <p:nvGraphicFramePr>
          <p:cNvPr id="8" name="Content Placeholder 14">
            <a:extLst>
              <a:ext uri="{FF2B5EF4-FFF2-40B4-BE49-F238E27FC236}">
                <a16:creationId xmlns:a16="http://schemas.microsoft.com/office/drawing/2014/main" id="{A84C26BF-9380-F942-A01B-DC0B255335C7}"/>
              </a:ext>
            </a:extLst>
          </p:cNvPr>
          <p:cNvGraphicFramePr>
            <a:graphicFrameLocks noGrp="1"/>
          </p:cNvGraphicFramePr>
          <p:nvPr>
            <p:ph idx="1"/>
            <p:extLst>
              <p:ext uri="{D42A27DB-BD31-4B8C-83A1-F6EECF244321}">
                <p14:modId xmlns:p14="http://schemas.microsoft.com/office/powerpoint/2010/main" val="115807067"/>
              </p:ext>
            </p:extLst>
          </p:nvPr>
        </p:nvGraphicFramePr>
        <p:xfrm>
          <a:off x="457200" y="1219201"/>
          <a:ext cx="10515600" cy="45926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43919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13</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Percent of Exiters</a:t>
            </a:r>
          </a:p>
        </p:txBody>
      </p:sp>
      <p:graphicFrame>
        <p:nvGraphicFramePr>
          <p:cNvPr id="8" name="Content Placeholder 14">
            <a:extLst>
              <a:ext uri="{FF2B5EF4-FFF2-40B4-BE49-F238E27FC236}">
                <a16:creationId xmlns:a16="http://schemas.microsoft.com/office/drawing/2014/main" id="{1ABB22D4-6139-5214-F012-CB55B3D4C535}"/>
              </a:ext>
            </a:extLst>
          </p:cNvPr>
          <p:cNvGraphicFramePr>
            <a:graphicFrameLocks noGrp="1"/>
          </p:cNvGraphicFramePr>
          <p:nvPr>
            <p:ph idx="1"/>
            <p:extLst>
              <p:ext uri="{D42A27DB-BD31-4B8C-83A1-F6EECF244321}">
                <p14:modId xmlns:p14="http://schemas.microsoft.com/office/powerpoint/2010/main" val="1040218056"/>
              </p:ext>
            </p:extLst>
          </p:nvPr>
        </p:nvGraphicFramePr>
        <p:xfrm>
          <a:off x="285750" y="2008215"/>
          <a:ext cx="10972800" cy="36576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7">
            <a:extLst>
              <a:ext uri="{FF2B5EF4-FFF2-40B4-BE49-F238E27FC236}">
                <a16:creationId xmlns:a16="http://schemas.microsoft.com/office/drawing/2014/main" id="{A8B3C580-3AED-8217-626D-260BCBDAD3B2}"/>
              </a:ext>
            </a:extLst>
          </p:cNvPr>
          <p:cNvSpPr>
            <a:spLocks noGrp="1"/>
          </p:cNvSpPr>
          <p:nvPr>
            <p:ph type="title"/>
          </p:nvPr>
        </p:nvSpPr>
        <p:spPr>
          <a:xfrm>
            <a:off x="285750" y="1093815"/>
            <a:ext cx="10972800" cy="914400"/>
          </a:xfrm>
        </p:spPr>
        <p:txBody>
          <a:bodyPr/>
          <a:lstStyle/>
          <a:p>
            <a:r>
              <a:rPr lang="en-US" dirty="0"/>
              <a:t>C-3: Percent of Exiters</a:t>
            </a:r>
          </a:p>
        </p:txBody>
      </p:sp>
    </p:spTree>
    <p:extLst>
      <p:ext uri="{BB962C8B-B14F-4D97-AF65-F5344CB8AC3E}">
        <p14:creationId xmlns:p14="http://schemas.microsoft.com/office/powerpoint/2010/main" val="2892855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1015999"/>
            <a:ext cx="10972800" cy="914400"/>
          </a:xfrm>
        </p:spPr>
        <p:txBody>
          <a:bodyPr/>
          <a:lstStyle/>
          <a:p>
            <a:r>
              <a:rPr lang="en-US" dirty="0"/>
              <a:t>C-4: Family Outcomes</a:t>
            </a:r>
          </a:p>
        </p:txBody>
      </p:sp>
      <p:sp>
        <p:nvSpPr>
          <p:cNvPr id="3" name="Content Placeholder 2">
            <a:extLst>
              <a:ext uri="{FF2B5EF4-FFF2-40B4-BE49-F238E27FC236}">
                <a16:creationId xmlns:a16="http://schemas.microsoft.com/office/drawing/2014/main" id="{7576D661-B6B1-10D2-A875-2AC20B89DE6B}"/>
              </a:ext>
            </a:extLst>
          </p:cNvPr>
          <p:cNvSpPr>
            <a:spLocks noGrp="1"/>
          </p:cNvSpPr>
          <p:nvPr>
            <p:ph idx="1"/>
          </p:nvPr>
        </p:nvSpPr>
        <p:spPr>
          <a:xfrm>
            <a:off x="285750" y="1930399"/>
            <a:ext cx="4114800" cy="4114800"/>
          </a:xfrm>
        </p:spPr>
        <p:txBody>
          <a:bodyPr/>
          <a:lstStyle/>
          <a:p>
            <a:pPr defTabSz="457200"/>
            <a:r>
              <a:rPr lang="en-US" sz="2400" dirty="0"/>
              <a:t>Percent of families who report EI helped their family:</a:t>
            </a:r>
          </a:p>
          <a:p>
            <a:pPr lvl="1" defTabSz="457200"/>
            <a:r>
              <a:rPr lang="en-US" sz="2400" dirty="0"/>
              <a:t>4A – Know their rights</a:t>
            </a:r>
          </a:p>
          <a:p>
            <a:pPr lvl="1" defTabSz="457200"/>
            <a:r>
              <a:rPr lang="en-US" sz="2400" dirty="0"/>
              <a:t>4B – Effectively communicate their child’s needs</a:t>
            </a:r>
          </a:p>
          <a:p>
            <a:pPr lvl="1" defTabSz="457200"/>
            <a:r>
              <a:rPr lang="en-US" sz="2400" dirty="0"/>
              <a:t>4C – Help their child develop and learn</a:t>
            </a:r>
          </a:p>
          <a:p>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14</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Results Indicator C-4</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pic>
        <p:nvPicPr>
          <p:cNvPr id="10" name="Picture 9" descr="Family with baby">
            <a:extLst>
              <a:ext uri="{FF2B5EF4-FFF2-40B4-BE49-F238E27FC236}">
                <a16:creationId xmlns:a16="http://schemas.microsoft.com/office/drawing/2014/main" id="{3CC3AF56-851B-FE39-6E4B-E3CAFF3EA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5076" y="1935019"/>
            <a:ext cx="5854647" cy="3906982"/>
          </a:xfrm>
          <a:prstGeom prst="rect">
            <a:avLst/>
          </a:prstGeom>
        </p:spPr>
      </p:pic>
    </p:spTree>
    <p:extLst>
      <p:ext uri="{BB962C8B-B14F-4D97-AF65-F5344CB8AC3E}">
        <p14:creationId xmlns:p14="http://schemas.microsoft.com/office/powerpoint/2010/main" val="3404031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a:extLst>
              <a:ext uri="{FF2B5EF4-FFF2-40B4-BE49-F238E27FC236}">
                <a16:creationId xmlns:a16="http://schemas.microsoft.com/office/drawing/2014/main" id="{A9C80AFA-1788-4093-1EB5-5A770AD56CB5}"/>
              </a:ext>
            </a:extLst>
          </p:cNvPr>
          <p:cNvGraphicFramePr>
            <a:graphicFrameLocks noGrp="1"/>
          </p:cNvGraphicFramePr>
          <p:nvPr>
            <p:ph idx="1"/>
            <p:extLst>
              <p:ext uri="{D42A27DB-BD31-4B8C-83A1-F6EECF244321}">
                <p14:modId xmlns:p14="http://schemas.microsoft.com/office/powerpoint/2010/main" val="3862252334"/>
              </p:ext>
            </p:extLst>
          </p:nvPr>
        </p:nvGraphicFramePr>
        <p:xfrm>
          <a:off x="457200" y="2568575"/>
          <a:ext cx="10972801" cy="2286000"/>
        </p:xfrm>
        <a:graphic>
          <a:graphicData uri="http://schemas.openxmlformats.org/drawingml/2006/table">
            <a:tbl>
              <a:tblPr firstRow="1" bandRow="1">
                <a:tableStyleId>{5C22544A-7EE6-4342-B048-85BDC9FD1C3A}</a:tableStyleId>
              </a:tblPr>
              <a:tblGrid>
                <a:gridCol w="1567543">
                  <a:extLst>
                    <a:ext uri="{9D8B030D-6E8A-4147-A177-3AD203B41FA5}">
                      <a16:colId xmlns:a16="http://schemas.microsoft.com/office/drawing/2014/main" val="3974704774"/>
                    </a:ext>
                  </a:extLst>
                </a:gridCol>
                <a:gridCol w="1567543">
                  <a:extLst>
                    <a:ext uri="{9D8B030D-6E8A-4147-A177-3AD203B41FA5}">
                      <a16:colId xmlns:a16="http://schemas.microsoft.com/office/drawing/2014/main" val="2964526113"/>
                    </a:ext>
                  </a:extLst>
                </a:gridCol>
                <a:gridCol w="1567543">
                  <a:extLst>
                    <a:ext uri="{9D8B030D-6E8A-4147-A177-3AD203B41FA5}">
                      <a16:colId xmlns:a16="http://schemas.microsoft.com/office/drawing/2014/main" val="1200679593"/>
                    </a:ext>
                  </a:extLst>
                </a:gridCol>
                <a:gridCol w="1567543">
                  <a:extLst>
                    <a:ext uri="{9D8B030D-6E8A-4147-A177-3AD203B41FA5}">
                      <a16:colId xmlns:a16="http://schemas.microsoft.com/office/drawing/2014/main" val="1246148468"/>
                    </a:ext>
                  </a:extLst>
                </a:gridCol>
                <a:gridCol w="1567543">
                  <a:extLst>
                    <a:ext uri="{9D8B030D-6E8A-4147-A177-3AD203B41FA5}">
                      <a16:colId xmlns:a16="http://schemas.microsoft.com/office/drawing/2014/main" val="2808111536"/>
                    </a:ext>
                  </a:extLst>
                </a:gridCol>
                <a:gridCol w="1567543">
                  <a:extLst>
                    <a:ext uri="{9D8B030D-6E8A-4147-A177-3AD203B41FA5}">
                      <a16:colId xmlns:a16="http://schemas.microsoft.com/office/drawing/2014/main" val="2588431162"/>
                    </a:ext>
                  </a:extLst>
                </a:gridCol>
                <a:gridCol w="1567543">
                  <a:extLst>
                    <a:ext uri="{9D8B030D-6E8A-4147-A177-3AD203B41FA5}">
                      <a16:colId xmlns:a16="http://schemas.microsoft.com/office/drawing/2014/main" val="3058990523"/>
                    </a:ext>
                  </a:extLst>
                </a:gridCol>
              </a:tblGrid>
              <a:tr h="571500">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Indicator</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2020</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FFY2021</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2022</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2023</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2024</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2025</a:t>
                      </a:r>
                    </a:p>
                  </a:txBody>
                  <a:tcPr marL="7620" marR="7620" marT="7620" marB="0" anchor="ctr"/>
                </a:tc>
                <a:extLst>
                  <a:ext uri="{0D108BD9-81ED-4DB2-BD59-A6C34878D82A}">
                    <a16:rowId xmlns:a16="http://schemas.microsoft.com/office/drawing/2014/main" val="1654910591"/>
                  </a:ext>
                </a:extLst>
              </a:tr>
              <a:tr h="571500">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04A</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75.0%</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75.0%</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75.0%</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75.0%</a:t>
                      </a:r>
                    </a:p>
                  </a:txBody>
                  <a:tcPr marL="7620" marR="7620" marT="7620" marB="0" anchor="ctr">
                    <a:solidFill>
                      <a:srgbClr val="FFC000"/>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75.0%</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78.0%</a:t>
                      </a:r>
                    </a:p>
                  </a:txBody>
                  <a:tcPr marL="7620" marR="7620" marT="7620" marB="0" anchor="ctr"/>
                </a:tc>
                <a:extLst>
                  <a:ext uri="{0D108BD9-81ED-4DB2-BD59-A6C34878D82A}">
                    <a16:rowId xmlns:a16="http://schemas.microsoft.com/office/drawing/2014/main" val="39969411"/>
                  </a:ext>
                </a:extLst>
              </a:tr>
              <a:tr h="571500">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04B</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71.9%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71.9%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71.9%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71.9%</a:t>
                      </a:r>
                    </a:p>
                  </a:txBody>
                  <a:tcPr marL="7620" marR="7620" marT="7620" marB="0" anchor="ctr">
                    <a:solidFill>
                      <a:srgbClr val="FFC000"/>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73.9%</a:t>
                      </a:r>
                    </a:p>
                  </a:txBody>
                  <a:tcPr marL="7620" marR="7620" marT="7620" marB="0" anchor="ctr">
                    <a:solidFill>
                      <a:srgbClr val="FF0000"/>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75.9%</a:t>
                      </a:r>
                    </a:p>
                  </a:txBody>
                  <a:tcPr marL="7620" marR="7620" marT="7620" marB="0" anchor="ctr"/>
                </a:tc>
                <a:extLst>
                  <a:ext uri="{0D108BD9-81ED-4DB2-BD59-A6C34878D82A}">
                    <a16:rowId xmlns:a16="http://schemas.microsoft.com/office/drawing/2014/main" val="1674529080"/>
                  </a:ext>
                </a:extLst>
              </a:tr>
              <a:tr h="571500">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04C</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85.9%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85.9%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85.9%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85.9%</a:t>
                      </a:r>
                    </a:p>
                  </a:txBody>
                  <a:tcPr marL="7620" marR="7620" marT="7620" marB="0" anchor="ctr">
                    <a:solidFill>
                      <a:srgbClr val="FFC000"/>
                    </a:solidFill>
                  </a:tcP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85.9%</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88.9%</a:t>
                      </a:r>
                    </a:p>
                  </a:txBody>
                  <a:tcPr marL="7620" marR="7620" marT="7620" marB="0" anchor="ctr"/>
                </a:tc>
                <a:extLst>
                  <a:ext uri="{0D108BD9-81ED-4DB2-BD59-A6C34878D82A}">
                    <a16:rowId xmlns:a16="http://schemas.microsoft.com/office/drawing/2014/main" val="2322151869"/>
                  </a:ext>
                </a:extLst>
              </a:tr>
            </a:tbl>
          </a:graphicData>
        </a:graphic>
      </p:graphicFrame>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15</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Family Outcomes Targets</a:t>
            </a:r>
          </a:p>
        </p:txBody>
      </p:sp>
      <p:sp>
        <p:nvSpPr>
          <p:cNvPr id="2" name="Title 7">
            <a:extLst>
              <a:ext uri="{FF2B5EF4-FFF2-40B4-BE49-F238E27FC236}">
                <a16:creationId xmlns:a16="http://schemas.microsoft.com/office/drawing/2014/main" id="{A711D438-7F3E-297E-31CE-C50C6AD2C325}"/>
              </a:ext>
            </a:extLst>
          </p:cNvPr>
          <p:cNvSpPr>
            <a:spLocks noGrp="1"/>
          </p:cNvSpPr>
          <p:nvPr>
            <p:ph type="title"/>
          </p:nvPr>
        </p:nvSpPr>
        <p:spPr>
          <a:xfrm>
            <a:off x="285750" y="1093815"/>
            <a:ext cx="10972800" cy="914400"/>
          </a:xfrm>
        </p:spPr>
        <p:txBody>
          <a:bodyPr/>
          <a:lstStyle/>
          <a:p>
            <a:r>
              <a:rPr lang="en-US" dirty="0"/>
              <a:t>C-4: Targets</a:t>
            </a:r>
          </a:p>
        </p:txBody>
      </p:sp>
    </p:spTree>
    <p:extLst>
      <p:ext uri="{BB962C8B-B14F-4D97-AF65-F5344CB8AC3E}">
        <p14:creationId xmlns:p14="http://schemas.microsoft.com/office/powerpoint/2010/main" val="3549500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16</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Family Outcomes Results</a:t>
            </a:r>
          </a:p>
        </p:txBody>
      </p:sp>
      <p:graphicFrame>
        <p:nvGraphicFramePr>
          <p:cNvPr id="8" name="Content Placeholder 14">
            <a:extLst>
              <a:ext uri="{FF2B5EF4-FFF2-40B4-BE49-F238E27FC236}">
                <a16:creationId xmlns:a16="http://schemas.microsoft.com/office/drawing/2014/main" id="{006A942C-B5D9-170A-898A-638AE6BB6A0D}"/>
              </a:ext>
            </a:extLst>
          </p:cNvPr>
          <p:cNvGraphicFramePr>
            <a:graphicFrameLocks noGrp="1"/>
          </p:cNvGraphicFramePr>
          <p:nvPr>
            <p:ph idx="1"/>
            <p:extLst>
              <p:ext uri="{D42A27DB-BD31-4B8C-83A1-F6EECF244321}">
                <p14:modId xmlns:p14="http://schemas.microsoft.com/office/powerpoint/2010/main" val="1862223827"/>
              </p:ext>
            </p:extLst>
          </p:nvPr>
        </p:nvGraphicFramePr>
        <p:xfrm>
          <a:off x="457200" y="1243013"/>
          <a:ext cx="10515600" cy="45688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551924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953CFDB-A56B-94A8-9D8E-73D8E46C57A9}"/>
              </a:ext>
            </a:extLst>
          </p:cNvPr>
          <p:cNvSpPr>
            <a:spLocks noGrp="1"/>
          </p:cNvSpPr>
          <p:nvPr>
            <p:ph type="title"/>
          </p:nvPr>
        </p:nvSpPr>
        <p:spPr>
          <a:xfrm>
            <a:off x="285750" y="1093815"/>
            <a:ext cx="10972800" cy="914400"/>
          </a:xfrm>
        </p:spPr>
        <p:txBody>
          <a:bodyPr/>
          <a:lstStyle/>
          <a:p>
            <a:r>
              <a:rPr lang="en-US" dirty="0"/>
              <a:t>C-5: Child Find 0-1 / C-6: Child Find 0-3</a:t>
            </a:r>
          </a:p>
        </p:txBody>
      </p:sp>
      <p:graphicFrame>
        <p:nvGraphicFramePr>
          <p:cNvPr id="10" name="Content Placeholder 9">
            <a:extLst>
              <a:ext uri="{FF2B5EF4-FFF2-40B4-BE49-F238E27FC236}">
                <a16:creationId xmlns:a16="http://schemas.microsoft.com/office/drawing/2014/main" id="{87920F3E-C839-FDE0-1A29-365E18D71755}"/>
              </a:ext>
            </a:extLst>
          </p:cNvPr>
          <p:cNvGraphicFramePr>
            <a:graphicFrameLocks noGrp="1"/>
          </p:cNvGraphicFramePr>
          <p:nvPr>
            <p:ph idx="1"/>
            <p:extLst>
              <p:ext uri="{D42A27DB-BD31-4B8C-83A1-F6EECF244321}">
                <p14:modId xmlns:p14="http://schemas.microsoft.com/office/powerpoint/2010/main" val="4227954984"/>
              </p:ext>
            </p:extLst>
          </p:nvPr>
        </p:nvGraphicFramePr>
        <p:xfrm>
          <a:off x="457204" y="2872740"/>
          <a:ext cx="10972801" cy="1828800"/>
        </p:xfrm>
        <a:graphic>
          <a:graphicData uri="http://schemas.openxmlformats.org/drawingml/2006/table">
            <a:tbl>
              <a:tblPr firstRow="1" bandRow="1">
                <a:tableStyleId>{5C22544A-7EE6-4342-B048-85BDC9FD1C3A}</a:tableStyleId>
              </a:tblPr>
              <a:tblGrid>
                <a:gridCol w="1567543">
                  <a:extLst>
                    <a:ext uri="{9D8B030D-6E8A-4147-A177-3AD203B41FA5}">
                      <a16:colId xmlns:a16="http://schemas.microsoft.com/office/drawing/2014/main" val="475087083"/>
                    </a:ext>
                  </a:extLst>
                </a:gridCol>
                <a:gridCol w="1567543">
                  <a:extLst>
                    <a:ext uri="{9D8B030D-6E8A-4147-A177-3AD203B41FA5}">
                      <a16:colId xmlns:a16="http://schemas.microsoft.com/office/drawing/2014/main" val="760624623"/>
                    </a:ext>
                  </a:extLst>
                </a:gridCol>
                <a:gridCol w="1567543">
                  <a:extLst>
                    <a:ext uri="{9D8B030D-6E8A-4147-A177-3AD203B41FA5}">
                      <a16:colId xmlns:a16="http://schemas.microsoft.com/office/drawing/2014/main" val="3561832548"/>
                    </a:ext>
                  </a:extLst>
                </a:gridCol>
                <a:gridCol w="1567543">
                  <a:extLst>
                    <a:ext uri="{9D8B030D-6E8A-4147-A177-3AD203B41FA5}">
                      <a16:colId xmlns:a16="http://schemas.microsoft.com/office/drawing/2014/main" val="4184349644"/>
                    </a:ext>
                  </a:extLst>
                </a:gridCol>
                <a:gridCol w="1567543">
                  <a:extLst>
                    <a:ext uri="{9D8B030D-6E8A-4147-A177-3AD203B41FA5}">
                      <a16:colId xmlns:a16="http://schemas.microsoft.com/office/drawing/2014/main" val="1674808022"/>
                    </a:ext>
                  </a:extLst>
                </a:gridCol>
                <a:gridCol w="1567543">
                  <a:extLst>
                    <a:ext uri="{9D8B030D-6E8A-4147-A177-3AD203B41FA5}">
                      <a16:colId xmlns:a16="http://schemas.microsoft.com/office/drawing/2014/main" val="1977103124"/>
                    </a:ext>
                  </a:extLst>
                </a:gridCol>
                <a:gridCol w="1567543">
                  <a:extLst>
                    <a:ext uri="{9D8B030D-6E8A-4147-A177-3AD203B41FA5}">
                      <a16:colId xmlns:a16="http://schemas.microsoft.com/office/drawing/2014/main" val="237534714"/>
                    </a:ext>
                  </a:extLst>
                </a:gridCol>
              </a:tblGrid>
              <a:tr h="609600">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Indicator</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2020</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FFY2021</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2022</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2023</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2024</a:t>
                      </a:r>
                    </a:p>
                  </a:txBody>
                  <a:tcPr marL="7620" marR="7620" marT="7620" marB="0" anchor="ctr"/>
                </a:tc>
                <a:tc>
                  <a:txBody>
                    <a:bodyPr/>
                    <a:lstStyle/>
                    <a:p>
                      <a:pPr algn="ctr" fontAlgn="b"/>
                      <a:r>
                        <a:rPr lang="en-US" sz="2000" b="1" i="0" u="none" strike="noStrike" dirty="0">
                          <a:solidFill>
                            <a:schemeClr val="bg1"/>
                          </a:solidFill>
                          <a:effectLst/>
                          <a:latin typeface="Helvetica" panose="020B0604020202020204" pitchFamily="34" charset="0"/>
                          <a:cs typeface="Helvetica" panose="020B0604020202020204" pitchFamily="34" charset="0"/>
                        </a:rPr>
                        <a:t>FFY 2025</a:t>
                      </a:r>
                    </a:p>
                  </a:txBody>
                  <a:tcPr marL="7620" marR="7620" marT="7620" marB="0" anchor="ctr"/>
                </a:tc>
                <a:extLst>
                  <a:ext uri="{0D108BD9-81ED-4DB2-BD59-A6C34878D82A}">
                    <a16:rowId xmlns:a16="http://schemas.microsoft.com/office/drawing/2014/main" val="1759741741"/>
                  </a:ext>
                </a:extLst>
              </a:tr>
              <a:tr h="609600">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C-5</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1.44%</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1.64%</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1.83%</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1.83%</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1.83%</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1.90%</a:t>
                      </a:r>
                    </a:p>
                  </a:txBody>
                  <a:tcPr marL="7620" marR="7620" marT="7620" marB="0" anchor="ctr"/>
                </a:tc>
                <a:extLst>
                  <a:ext uri="{0D108BD9-81ED-4DB2-BD59-A6C34878D82A}">
                    <a16:rowId xmlns:a16="http://schemas.microsoft.com/office/drawing/2014/main" val="1581536154"/>
                  </a:ext>
                </a:extLst>
              </a:tr>
              <a:tr h="609600">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C-6</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3.20%</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3.43%</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3.62%</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3.62%</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3.62%</a:t>
                      </a:r>
                    </a:p>
                  </a:txBody>
                  <a:tcPr marL="7620" marR="7620" marT="7620" marB="0" anchor="ctr"/>
                </a:tc>
                <a:tc>
                  <a:txBody>
                    <a:bodyPr/>
                    <a:lstStyle/>
                    <a:p>
                      <a:pPr algn="ctr" fontAlgn="b"/>
                      <a:r>
                        <a:rPr lang="en-US" sz="2000" b="0" i="0" u="none" strike="noStrike" dirty="0">
                          <a:solidFill>
                            <a:srgbClr val="000000"/>
                          </a:solidFill>
                          <a:effectLst/>
                          <a:latin typeface="Helvetica" panose="020B0604020202020204" pitchFamily="34" charset="0"/>
                          <a:cs typeface="Helvetica" panose="020B0604020202020204" pitchFamily="34" charset="0"/>
                        </a:rPr>
                        <a:t>3.77%</a:t>
                      </a:r>
                    </a:p>
                  </a:txBody>
                  <a:tcPr marL="7620" marR="7620" marT="7620" marB="0" anchor="ctr"/>
                </a:tc>
                <a:extLst>
                  <a:ext uri="{0D108BD9-81ED-4DB2-BD59-A6C34878D82A}">
                    <a16:rowId xmlns:a16="http://schemas.microsoft.com/office/drawing/2014/main" val="3456363676"/>
                  </a:ext>
                </a:extLst>
              </a:tr>
            </a:tbl>
          </a:graphicData>
        </a:graphic>
      </p:graphicFrame>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17</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Results Indicators C-5 and C-6</a:t>
            </a:r>
          </a:p>
        </p:txBody>
      </p:sp>
    </p:spTree>
    <p:extLst>
      <p:ext uri="{BB962C8B-B14F-4D97-AF65-F5344CB8AC3E}">
        <p14:creationId xmlns:p14="http://schemas.microsoft.com/office/powerpoint/2010/main" val="3430470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1574FC4E-B132-869B-672C-AF9532FBC530}"/>
              </a:ext>
            </a:extLst>
          </p:cNvPr>
          <p:cNvSpPr>
            <a:spLocks noGrp="1"/>
          </p:cNvSpPr>
          <p:nvPr>
            <p:ph sz="half" idx="1"/>
          </p:nvPr>
        </p:nvSpPr>
        <p:spPr>
          <a:xfrm>
            <a:off x="285750" y="1931697"/>
            <a:ext cx="4114800" cy="4114800"/>
          </a:xfrm>
        </p:spPr>
        <p:txBody>
          <a:bodyPr>
            <a:noAutofit/>
          </a:bodyPr>
          <a:lstStyle/>
          <a:p>
            <a:pPr>
              <a:buClr>
                <a:schemeClr val="tx1"/>
              </a:buClr>
              <a:buSzPct val="100000"/>
            </a:pPr>
            <a:r>
              <a:rPr lang="en-US" sz="2400" dirty="0">
                <a:latin typeface="Helvetica" panose="020B0604020202020204" pitchFamily="34" charset="0"/>
                <a:cs typeface="Helvetica" panose="020B0604020202020204" pitchFamily="34" charset="0"/>
              </a:rPr>
              <a:t>Definition: Percent of infants and toddlers birth to 1 with IFSPs </a:t>
            </a:r>
          </a:p>
          <a:p>
            <a:pPr>
              <a:buClr>
                <a:schemeClr val="tx1"/>
              </a:buClr>
              <a:buSzPct val="100000"/>
            </a:pPr>
            <a:r>
              <a:rPr lang="en-US" sz="2400" dirty="0">
                <a:latin typeface="Helvetica" panose="020B0604020202020204" pitchFamily="34" charset="0"/>
                <a:cs typeface="Helvetica" panose="020B0604020202020204" pitchFamily="34" charset="0"/>
              </a:rPr>
              <a:t>FFY 2023 target = 1.83%</a:t>
            </a:r>
          </a:p>
          <a:p>
            <a:pPr>
              <a:buClr>
                <a:schemeClr val="tx1"/>
              </a:buClr>
              <a:buSzPct val="100000"/>
            </a:pPr>
            <a:r>
              <a:rPr lang="en-US" sz="2400" dirty="0">
                <a:latin typeface="Helvetica" panose="020B0604020202020204" pitchFamily="34" charset="0"/>
                <a:cs typeface="Helvetica" panose="020B0604020202020204" pitchFamily="34" charset="0"/>
              </a:rPr>
              <a:t>FFY 2023 result = 1.67%</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18</a:t>
            </a:fld>
            <a:endParaRPr lang="en-US"/>
          </a:p>
        </p:txBody>
      </p:sp>
      <p:sp>
        <p:nvSpPr>
          <p:cNvPr id="11" name="Content Placeholder 10">
            <a:extLst>
              <a:ext uri="{FF2B5EF4-FFF2-40B4-BE49-F238E27FC236}">
                <a16:creationId xmlns:a16="http://schemas.microsoft.com/office/drawing/2014/main" id="{0DB665EA-4F16-5A97-18CB-34C5EE3BC140}"/>
              </a:ext>
            </a:extLst>
          </p:cNvPr>
          <p:cNvSpPr>
            <a:spLocks noGrp="1"/>
          </p:cNvSpPr>
          <p:nvPr>
            <p:ph sz="quarter" idx="13"/>
          </p:nvPr>
        </p:nvSpPr>
        <p:spPr/>
        <p:txBody>
          <a:bodyPr/>
          <a:lstStyle/>
          <a:p>
            <a:r>
              <a:rPr lang="en-US" dirty="0"/>
              <a:t>Results Indicator C-5</a:t>
            </a:r>
          </a:p>
        </p:txBody>
      </p:sp>
      <p:graphicFrame>
        <p:nvGraphicFramePr>
          <p:cNvPr id="12" name="Content Placeholder 7">
            <a:extLst>
              <a:ext uri="{FF2B5EF4-FFF2-40B4-BE49-F238E27FC236}">
                <a16:creationId xmlns:a16="http://schemas.microsoft.com/office/drawing/2014/main" id="{65311B17-A229-044A-E350-8803F32C9565}"/>
              </a:ext>
            </a:extLst>
          </p:cNvPr>
          <p:cNvGraphicFramePr>
            <a:graphicFrameLocks noGrp="1"/>
          </p:cNvGraphicFramePr>
          <p:nvPr>
            <p:ph sz="half" idx="2"/>
            <p:extLst>
              <p:ext uri="{D42A27DB-BD31-4B8C-83A1-F6EECF244321}">
                <p14:modId xmlns:p14="http://schemas.microsoft.com/office/powerpoint/2010/main" val="2373291448"/>
              </p:ext>
            </p:extLst>
          </p:nvPr>
        </p:nvGraphicFramePr>
        <p:xfrm>
          <a:off x="4400550" y="1936460"/>
          <a:ext cx="6858000" cy="411003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7">
            <a:extLst>
              <a:ext uri="{FF2B5EF4-FFF2-40B4-BE49-F238E27FC236}">
                <a16:creationId xmlns:a16="http://schemas.microsoft.com/office/drawing/2014/main" id="{93E65A69-68BB-FF33-FEA4-78D936BCE7F5}"/>
              </a:ext>
            </a:extLst>
          </p:cNvPr>
          <p:cNvSpPr>
            <a:spLocks noGrp="1"/>
          </p:cNvSpPr>
          <p:nvPr>
            <p:ph type="title"/>
          </p:nvPr>
        </p:nvSpPr>
        <p:spPr>
          <a:xfrm>
            <a:off x="285750" y="1017297"/>
            <a:ext cx="10972800" cy="914400"/>
          </a:xfrm>
        </p:spPr>
        <p:txBody>
          <a:bodyPr/>
          <a:lstStyle/>
          <a:p>
            <a:r>
              <a:rPr lang="en-US" dirty="0"/>
              <a:t>C-5: Child Find 0-1</a:t>
            </a:r>
          </a:p>
        </p:txBody>
      </p:sp>
    </p:spTree>
    <p:extLst>
      <p:ext uri="{BB962C8B-B14F-4D97-AF65-F5344CB8AC3E}">
        <p14:creationId xmlns:p14="http://schemas.microsoft.com/office/powerpoint/2010/main" val="20411832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1574FC4E-B132-869B-672C-AF9532FBC530}"/>
              </a:ext>
            </a:extLst>
          </p:cNvPr>
          <p:cNvSpPr>
            <a:spLocks noGrp="1"/>
          </p:cNvSpPr>
          <p:nvPr>
            <p:ph sz="half" idx="1"/>
          </p:nvPr>
        </p:nvSpPr>
        <p:spPr>
          <a:xfrm>
            <a:off x="285750" y="1931697"/>
            <a:ext cx="4114800" cy="4114800"/>
          </a:xfrm>
        </p:spPr>
        <p:txBody>
          <a:bodyPr>
            <a:noAutofit/>
          </a:bodyPr>
          <a:lstStyle/>
          <a:p>
            <a:pPr>
              <a:buClr>
                <a:schemeClr val="tx1"/>
              </a:buClr>
              <a:buSzPct val="100000"/>
            </a:pPr>
            <a:r>
              <a:rPr lang="en-US" sz="2400" dirty="0">
                <a:latin typeface="Helvetica" panose="020B0604020202020204" pitchFamily="34" charset="0"/>
                <a:cs typeface="Helvetica" panose="020B0604020202020204" pitchFamily="34" charset="0"/>
              </a:rPr>
              <a:t>Definition: Percent of infants and toddlers birth to 1 with IFSPs </a:t>
            </a:r>
          </a:p>
          <a:p>
            <a:pPr>
              <a:buClr>
                <a:schemeClr val="tx1"/>
              </a:buClr>
              <a:buSzPct val="100000"/>
            </a:pPr>
            <a:r>
              <a:rPr lang="en-US" sz="2400" dirty="0">
                <a:latin typeface="Helvetica" panose="020B0604020202020204" pitchFamily="34" charset="0"/>
                <a:cs typeface="Helvetica" panose="020B0604020202020204" pitchFamily="34" charset="0"/>
              </a:rPr>
              <a:t>FFY 2023 target = 3.62%</a:t>
            </a:r>
          </a:p>
          <a:p>
            <a:pPr>
              <a:buClr>
                <a:schemeClr val="tx1"/>
              </a:buClr>
              <a:buSzPct val="100000"/>
            </a:pPr>
            <a:r>
              <a:rPr lang="en-US" sz="2400" dirty="0">
                <a:latin typeface="Helvetica" panose="020B0604020202020204" pitchFamily="34" charset="0"/>
                <a:cs typeface="Helvetica" panose="020B0604020202020204" pitchFamily="34" charset="0"/>
              </a:rPr>
              <a:t>FFY 2023 result = 4.35%</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19</a:t>
            </a:fld>
            <a:endParaRPr lang="en-US"/>
          </a:p>
        </p:txBody>
      </p:sp>
      <p:sp>
        <p:nvSpPr>
          <p:cNvPr id="11" name="Content Placeholder 10">
            <a:extLst>
              <a:ext uri="{FF2B5EF4-FFF2-40B4-BE49-F238E27FC236}">
                <a16:creationId xmlns:a16="http://schemas.microsoft.com/office/drawing/2014/main" id="{0DB665EA-4F16-5A97-18CB-34C5EE3BC140}"/>
              </a:ext>
            </a:extLst>
          </p:cNvPr>
          <p:cNvSpPr>
            <a:spLocks noGrp="1"/>
          </p:cNvSpPr>
          <p:nvPr>
            <p:ph sz="quarter" idx="13"/>
          </p:nvPr>
        </p:nvSpPr>
        <p:spPr/>
        <p:txBody>
          <a:bodyPr/>
          <a:lstStyle/>
          <a:p>
            <a:r>
              <a:rPr lang="en-US" dirty="0"/>
              <a:t>Results Indicator C-6</a:t>
            </a:r>
          </a:p>
        </p:txBody>
      </p:sp>
      <p:sp>
        <p:nvSpPr>
          <p:cNvPr id="2" name="Title 7">
            <a:extLst>
              <a:ext uri="{FF2B5EF4-FFF2-40B4-BE49-F238E27FC236}">
                <a16:creationId xmlns:a16="http://schemas.microsoft.com/office/drawing/2014/main" id="{5953E738-0B01-D000-A7F2-CF5B6F1B9C4B}"/>
              </a:ext>
            </a:extLst>
          </p:cNvPr>
          <p:cNvSpPr>
            <a:spLocks noGrp="1"/>
          </p:cNvSpPr>
          <p:nvPr>
            <p:ph type="title"/>
          </p:nvPr>
        </p:nvSpPr>
        <p:spPr>
          <a:xfrm>
            <a:off x="285750" y="1017297"/>
            <a:ext cx="10972800" cy="914400"/>
          </a:xfrm>
        </p:spPr>
        <p:txBody>
          <a:bodyPr/>
          <a:lstStyle/>
          <a:p>
            <a:r>
              <a:rPr lang="en-US" dirty="0"/>
              <a:t>C-6: Child Find 0-3</a:t>
            </a:r>
          </a:p>
        </p:txBody>
      </p:sp>
      <p:graphicFrame>
        <p:nvGraphicFramePr>
          <p:cNvPr id="8" name="Content Placeholder 7">
            <a:extLst>
              <a:ext uri="{FF2B5EF4-FFF2-40B4-BE49-F238E27FC236}">
                <a16:creationId xmlns:a16="http://schemas.microsoft.com/office/drawing/2014/main" id="{2AD6B5A0-4A14-1168-5E59-98A6E7C6AA9C}"/>
              </a:ext>
            </a:extLst>
          </p:cNvPr>
          <p:cNvGraphicFramePr>
            <a:graphicFrameLocks noGrp="1"/>
          </p:cNvGraphicFramePr>
          <p:nvPr>
            <p:ph sz="half" idx="2"/>
            <p:extLst>
              <p:ext uri="{D42A27DB-BD31-4B8C-83A1-F6EECF244321}">
                <p14:modId xmlns:p14="http://schemas.microsoft.com/office/powerpoint/2010/main" val="3136422481"/>
              </p:ext>
            </p:extLst>
          </p:nvPr>
        </p:nvGraphicFramePr>
        <p:xfrm>
          <a:off x="4400550" y="1931697"/>
          <a:ext cx="6858000" cy="4114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68632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a:xfrm>
            <a:off x="285750" y="6173787"/>
            <a:ext cx="1847850" cy="365125"/>
          </a:xfrm>
        </p:spPr>
        <p:txBody>
          <a:bodyPr anchor="ctr">
            <a:normAutofit/>
          </a:bodyPr>
          <a:lstStyle/>
          <a:p>
            <a:pPr>
              <a:spcAft>
                <a:spcPts val="600"/>
              </a:spcAft>
            </a:pPr>
            <a:r>
              <a:rPr lang="en-US"/>
              <a:t>December 11, 2024</a:t>
            </a:r>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a:xfrm>
            <a:off x="3657600" y="6173786"/>
            <a:ext cx="4114800" cy="365125"/>
          </a:xfrm>
        </p:spPr>
        <p:txBody>
          <a:bodyPr anchor="ctr">
            <a:normAutofit/>
          </a:bodyPr>
          <a:lstStyle/>
          <a:p>
            <a:pPr>
              <a:spcAft>
                <a:spcPts val="600"/>
              </a:spcAft>
            </a:pPr>
            <a:r>
              <a:rPr lang="en-US"/>
              <a:t>FFY 2023 SPP/APR VICC Presentation</a:t>
            </a:r>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a:xfrm>
            <a:off x="9246742" y="6173786"/>
            <a:ext cx="1263474" cy="365125"/>
          </a:xfrm>
        </p:spPr>
        <p:txBody>
          <a:bodyPr anchor="ctr">
            <a:normAutofit/>
          </a:bodyPr>
          <a:lstStyle/>
          <a:p>
            <a:pPr>
              <a:spcAft>
                <a:spcPts val="600"/>
              </a:spcAft>
            </a:pPr>
            <a:fld id="{5874D6C6-B3A5-4F2C-A6BF-E3D57C3A1219}" type="slidenum">
              <a:rPr lang="en-US" smtClean="0"/>
              <a:pPr>
                <a:spcAft>
                  <a:spcPts val="600"/>
                </a:spcAft>
              </a:pPr>
              <a:t>2</a:t>
            </a:fld>
            <a:endParaRPr lang="en-US"/>
          </a:p>
        </p:txBody>
      </p:sp>
      <p:sp>
        <p:nvSpPr>
          <p:cNvPr id="3" name="Content Placeholder 2">
            <a:extLst>
              <a:ext uri="{FF2B5EF4-FFF2-40B4-BE49-F238E27FC236}">
                <a16:creationId xmlns:a16="http://schemas.microsoft.com/office/drawing/2014/main" id="{7576D661-B6B1-10D2-A875-2AC20B89DE6B}"/>
              </a:ext>
            </a:extLst>
          </p:cNvPr>
          <p:cNvSpPr>
            <a:spLocks noGrp="1"/>
          </p:cNvSpPr>
          <p:nvPr>
            <p:ph sz="quarter" idx="13"/>
          </p:nvPr>
        </p:nvSpPr>
        <p:spPr>
          <a:xfrm>
            <a:off x="544513" y="1219200"/>
            <a:ext cx="4271962" cy="3095625"/>
          </a:xfrm>
        </p:spPr>
        <p:txBody>
          <a:bodyPr anchorCtr="0">
            <a:normAutofit/>
          </a:bodyPr>
          <a:lstStyle/>
          <a:p>
            <a:pPr marL="0" indent="0" defTabSz="457200">
              <a:buClr>
                <a:schemeClr val="tx1"/>
              </a:buClr>
              <a:buNone/>
            </a:pPr>
            <a:r>
              <a:rPr lang="en-US" sz="3200" b="1" dirty="0"/>
              <a:t>S</a:t>
            </a:r>
            <a:r>
              <a:rPr lang="en-US" sz="3200" dirty="0"/>
              <a:t>tate</a:t>
            </a:r>
            <a:br>
              <a:rPr lang="en-US" sz="3200" dirty="0"/>
            </a:br>
            <a:r>
              <a:rPr lang="en-US" sz="3200" b="1" dirty="0"/>
              <a:t>P</a:t>
            </a:r>
            <a:r>
              <a:rPr lang="en-US" sz="3200" dirty="0"/>
              <a:t>erformance</a:t>
            </a:r>
            <a:br>
              <a:rPr lang="en-US" sz="3200" dirty="0"/>
            </a:br>
            <a:r>
              <a:rPr lang="en-US" sz="3200" b="1" dirty="0"/>
              <a:t>P</a:t>
            </a:r>
            <a:r>
              <a:rPr lang="en-US" sz="3200" dirty="0"/>
              <a:t>lan /</a:t>
            </a:r>
            <a:br>
              <a:rPr lang="en-US" sz="3200" dirty="0"/>
            </a:br>
            <a:r>
              <a:rPr lang="en-US" sz="3200" b="1" dirty="0"/>
              <a:t>A</a:t>
            </a:r>
            <a:r>
              <a:rPr lang="en-US" sz="3200" dirty="0"/>
              <a:t>nnual</a:t>
            </a:r>
            <a:br>
              <a:rPr lang="en-US" sz="3200" dirty="0"/>
            </a:br>
            <a:r>
              <a:rPr lang="en-US" sz="3200" b="1" dirty="0"/>
              <a:t>P</a:t>
            </a:r>
            <a:r>
              <a:rPr lang="en-US" sz="3200" dirty="0"/>
              <a:t>erformance</a:t>
            </a:r>
            <a:br>
              <a:rPr lang="en-US" sz="3200" dirty="0"/>
            </a:br>
            <a:r>
              <a:rPr lang="en-US" sz="3200" b="1" dirty="0"/>
              <a:t>R</a:t>
            </a:r>
            <a:r>
              <a:rPr lang="en-US" sz="3200" dirty="0"/>
              <a:t>eport</a:t>
            </a:r>
          </a:p>
        </p:txBody>
      </p:sp>
      <p:sp>
        <p:nvSpPr>
          <p:cNvPr id="8" name="Content Placeholder 7">
            <a:extLst>
              <a:ext uri="{FF2B5EF4-FFF2-40B4-BE49-F238E27FC236}">
                <a16:creationId xmlns:a16="http://schemas.microsoft.com/office/drawing/2014/main" id="{088DFF86-74BF-0745-40D5-C2E570ED5E57}"/>
              </a:ext>
            </a:extLst>
          </p:cNvPr>
          <p:cNvSpPr>
            <a:spLocks noGrp="1"/>
          </p:cNvSpPr>
          <p:nvPr>
            <p:ph sz="quarter" idx="14"/>
          </p:nvPr>
        </p:nvSpPr>
        <p:spPr>
          <a:xfrm>
            <a:off x="5014913" y="1219200"/>
            <a:ext cx="5375275" cy="4611688"/>
          </a:xfrm>
        </p:spPr>
        <p:txBody>
          <a:bodyPr>
            <a:normAutofit/>
          </a:bodyPr>
          <a:lstStyle/>
          <a:p>
            <a:pPr defTabSz="457200">
              <a:buClr>
                <a:schemeClr val="tx1"/>
              </a:buClr>
            </a:pPr>
            <a:r>
              <a:rPr lang="en-US" sz="2800" dirty="0"/>
              <a:t>States report annually to the U.S. Department of Education, Office of Special Education Programs (OSEP)</a:t>
            </a:r>
          </a:p>
          <a:p>
            <a:pPr defTabSz="457200">
              <a:buClr>
                <a:schemeClr val="tx1"/>
              </a:buClr>
            </a:pPr>
            <a:r>
              <a:rPr lang="en-US" sz="2800" dirty="0"/>
              <a:t>11 Part C Indicators</a:t>
            </a:r>
          </a:p>
          <a:p>
            <a:pPr lvl="1" defTabSz="457200">
              <a:buClr>
                <a:schemeClr val="tx1"/>
              </a:buClr>
            </a:pPr>
            <a:r>
              <a:rPr lang="en-US" sz="2800" dirty="0"/>
              <a:t>Compliance</a:t>
            </a:r>
          </a:p>
          <a:p>
            <a:pPr lvl="1" defTabSz="457200">
              <a:buClr>
                <a:schemeClr val="tx1"/>
              </a:buClr>
            </a:pPr>
            <a:r>
              <a:rPr lang="en-US" sz="2800" dirty="0"/>
              <a:t>Performance</a:t>
            </a:r>
          </a:p>
          <a:p>
            <a:pPr defTabSz="457200">
              <a:buClr>
                <a:schemeClr val="tx1"/>
              </a:buClr>
            </a:pPr>
            <a:r>
              <a:rPr lang="en-US" sz="2800" dirty="0"/>
              <a:t>Due February 3, 2025</a:t>
            </a:r>
          </a:p>
          <a:p>
            <a:endParaRPr lang="en-US" dirty="0"/>
          </a:p>
        </p:txBody>
      </p:sp>
      <p:sp>
        <p:nvSpPr>
          <p:cNvPr id="10" name="Content Placeholder 9">
            <a:extLst>
              <a:ext uri="{FF2B5EF4-FFF2-40B4-BE49-F238E27FC236}">
                <a16:creationId xmlns:a16="http://schemas.microsoft.com/office/drawing/2014/main" id="{5F2DB8C9-39B9-3C3E-1551-548BF458F63B}"/>
              </a:ext>
            </a:extLst>
          </p:cNvPr>
          <p:cNvSpPr>
            <a:spLocks noGrp="1"/>
          </p:cNvSpPr>
          <p:nvPr>
            <p:ph sz="quarter" idx="15"/>
          </p:nvPr>
        </p:nvSpPr>
        <p:spPr>
          <a:xfrm>
            <a:off x="3273218" y="493160"/>
            <a:ext cx="7246938" cy="321732"/>
          </a:xfrm>
        </p:spPr>
        <p:txBody>
          <a:bodyPr>
            <a:normAutofit/>
          </a:bodyPr>
          <a:lstStyle/>
          <a:p>
            <a:r>
              <a:rPr lang="en-US" sz="1500"/>
              <a:t>SPP/APR Overview</a:t>
            </a:r>
          </a:p>
        </p:txBody>
      </p:sp>
    </p:spTree>
    <p:extLst>
      <p:ext uri="{BB962C8B-B14F-4D97-AF65-F5344CB8AC3E}">
        <p14:creationId xmlns:p14="http://schemas.microsoft.com/office/powerpoint/2010/main" val="30947799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75EB7A4-20B7-13F1-32B1-754C4E6372F8}"/>
              </a:ext>
            </a:extLst>
          </p:cNvPr>
          <p:cNvSpPr>
            <a:spLocks noGrp="1"/>
          </p:cNvSpPr>
          <p:nvPr>
            <p:ph type="body" idx="1"/>
          </p:nvPr>
        </p:nvSpPr>
        <p:spPr>
          <a:xfrm>
            <a:off x="285750" y="1931697"/>
            <a:ext cx="5486400" cy="457200"/>
          </a:xfrm>
        </p:spPr>
        <p:txBody>
          <a:bodyPr>
            <a:noAutofit/>
          </a:bodyPr>
          <a:lstStyle/>
          <a:p>
            <a:r>
              <a:rPr lang="en-US" sz="2400" dirty="0"/>
              <a:t>Indicators C-9 and C-10</a:t>
            </a:r>
          </a:p>
        </p:txBody>
      </p:sp>
      <p:sp>
        <p:nvSpPr>
          <p:cNvPr id="9" name="Content Placeholder 8">
            <a:extLst>
              <a:ext uri="{FF2B5EF4-FFF2-40B4-BE49-F238E27FC236}">
                <a16:creationId xmlns:a16="http://schemas.microsoft.com/office/drawing/2014/main" id="{0F2E2B9C-860E-0979-23C2-0BC92EC5261E}"/>
              </a:ext>
            </a:extLst>
          </p:cNvPr>
          <p:cNvSpPr>
            <a:spLocks noGrp="1"/>
          </p:cNvSpPr>
          <p:nvPr>
            <p:ph sz="half" idx="2"/>
          </p:nvPr>
        </p:nvSpPr>
        <p:spPr>
          <a:xfrm>
            <a:off x="285750" y="2403546"/>
            <a:ext cx="5486400" cy="3657600"/>
          </a:xfrm>
        </p:spPr>
        <p:txBody>
          <a:bodyPr>
            <a:normAutofit/>
          </a:bodyPr>
          <a:lstStyle/>
          <a:p>
            <a:r>
              <a:rPr lang="en-US" sz="2400" dirty="0"/>
              <a:t>Dispute Resolution</a:t>
            </a:r>
          </a:p>
          <a:p>
            <a:pPr lvl="1"/>
            <a:r>
              <a:rPr lang="en-US" sz="2400" dirty="0"/>
              <a:t>Indicator 09 is N/A</a:t>
            </a:r>
          </a:p>
          <a:p>
            <a:pPr lvl="1"/>
            <a:r>
              <a:rPr lang="en-US" sz="2400" dirty="0"/>
              <a:t>Indicator 10 = Mediation</a:t>
            </a:r>
          </a:p>
          <a:p>
            <a:pPr lvl="2"/>
            <a:r>
              <a:rPr lang="en-US" sz="2400" dirty="0"/>
              <a:t>There were no requests for mediation in FFY 2023</a:t>
            </a:r>
            <a:r>
              <a:rPr lang="en-US" sz="1400" dirty="0"/>
              <a:t>.</a:t>
            </a:r>
          </a:p>
          <a:p>
            <a:pPr lvl="1" defTabSz="457200"/>
            <a:endParaRPr lang="en-US" sz="2000" dirty="0">
              <a:latin typeface="Helvetica" panose="020B0604020202020204" pitchFamily="34" charset="0"/>
              <a:cs typeface="Helvetica" panose="020B0604020202020204" pitchFamily="34" charset="0"/>
            </a:endParaRPr>
          </a:p>
        </p:txBody>
      </p:sp>
      <p:sp>
        <p:nvSpPr>
          <p:cNvPr id="14" name="Text Placeholder 13">
            <a:extLst>
              <a:ext uri="{FF2B5EF4-FFF2-40B4-BE49-F238E27FC236}">
                <a16:creationId xmlns:a16="http://schemas.microsoft.com/office/drawing/2014/main" id="{383418C0-F7F5-0BB0-A3B8-034CD9BB12EB}"/>
              </a:ext>
            </a:extLst>
          </p:cNvPr>
          <p:cNvSpPr>
            <a:spLocks noGrp="1"/>
          </p:cNvSpPr>
          <p:nvPr>
            <p:ph type="body" sz="quarter" idx="3"/>
          </p:nvPr>
        </p:nvSpPr>
        <p:spPr>
          <a:xfrm>
            <a:off x="5533231" y="1918426"/>
            <a:ext cx="5486400" cy="457200"/>
          </a:xfrm>
        </p:spPr>
        <p:txBody>
          <a:bodyPr>
            <a:noAutofit/>
          </a:bodyPr>
          <a:lstStyle/>
          <a:p>
            <a:r>
              <a:rPr lang="en-US" sz="2400" dirty="0"/>
              <a:t>Indicator C-11</a:t>
            </a:r>
          </a:p>
        </p:txBody>
      </p:sp>
      <p:sp>
        <p:nvSpPr>
          <p:cNvPr id="15" name="Content Placeholder 14">
            <a:extLst>
              <a:ext uri="{FF2B5EF4-FFF2-40B4-BE49-F238E27FC236}">
                <a16:creationId xmlns:a16="http://schemas.microsoft.com/office/drawing/2014/main" id="{5A264C42-FC70-D8AF-6AB7-04EE313E49F0}"/>
              </a:ext>
            </a:extLst>
          </p:cNvPr>
          <p:cNvSpPr>
            <a:spLocks noGrp="1"/>
          </p:cNvSpPr>
          <p:nvPr>
            <p:ph sz="quarter" idx="4"/>
          </p:nvPr>
        </p:nvSpPr>
        <p:spPr>
          <a:xfrm>
            <a:off x="5533231" y="2402168"/>
            <a:ext cx="5486400" cy="3657600"/>
          </a:xfrm>
        </p:spPr>
        <p:txBody>
          <a:bodyPr>
            <a:normAutofit/>
          </a:bodyPr>
          <a:lstStyle/>
          <a:p>
            <a:pPr>
              <a:buClr>
                <a:schemeClr val="tx1"/>
              </a:buClr>
            </a:pPr>
            <a:r>
              <a:rPr lang="en-US" sz="2400" dirty="0"/>
              <a:t>State Systemic Improvement Plan</a:t>
            </a:r>
          </a:p>
          <a:p>
            <a:pPr lvl="1">
              <a:buClr>
                <a:schemeClr val="tx1"/>
              </a:buClr>
            </a:pPr>
            <a:r>
              <a:rPr lang="en-US" sz="2400" dirty="0"/>
              <a:t>Due February 3, 2025</a:t>
            </a:r>
          </a:p>
          <a:p>
            <a:pPr lvl="1">
              <a:buClr>
                <a:schemeClr val="tx1"/>
              </a:buClr>
            </a:pPr>
            <a:r>
              <a:rPr lang="en-US" sz="2400" dirty="0"/>
              <a:t>Progress on current SSIP</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20</a:t>
            </a:fld>
            <a:endParaRPr lang="en-US"/>
          </a:p>
        </p:txBody>
      </p:sp>
      <p:sp>
        <p:nvSpPr>
          <p:cNvPr id="16" name="Content Placeholder 15">
            <a:extLst>
              <a:ext uri="{FF2B5EF4-FFF2-40B4-BE49-F238E27FC236}">
                <a16:creationId xmlns:a16="http://schemas.microsoft.com/office/drawing/2014/main" id="{7CF0E5C5-ECE2-2E7A-1043-8BFEA4C8955B}"/>
              </a:ext>
            </a:extLst>
          </p:cNvPr>
          <p:cNvSpPr>
            <a:spLocks noGrp="1"/>
          </p:cNvSpPr>
          <p:nvPr>
            <p:ph sz="quarter" idx="13"/>
          </p:nvPr>
        </p:nvSpPr>
        <p:spPr/>
        <p:txBody>
          <a:bodyPr/>
          <a:lstStyle/>
          <a:p>
            <a:r>
              <a:rPr lang="en-US" dirty="0"/>
              <a:t>Results Indicators C-9, C-10 and C-11</a:t>
            </a:r>
          </a:p>
        </p:txBody>
      </p:sp>
    </p:spTree>
    <p:extLst>
      <p:ext uri="{BB962C8B-B14F-4D97-AF65-F5344CB8AC3E}">
        <p14:creationId xmlns:p14="http://schemas.microsoft.com/office/powerpoint/2010/main" val="33122661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B923581F-91AA-8C2E-5009-1B93D2105F20}"/>
              </a:ext>
            </a:extLst>
          </p:cNvPr>
          <p:cNvSpPr>
            <a:spLocks noGrp="1"/>
          </p:cNvSpPr>
          <p:nvPr>
            <p:ph type="title"/>
          </p:nvPr>
        </p:nvSpPr>
        <p:spPr>
          <a:xfrm>
            <a:off x="457200" y="1084262"/>
            <a:ext cx="10515600" cy="1325563"/>
          </a:xfrm>
        </p:spPr>
        <p:txBody>
          <a:bodyPr anchor="ctr">
            <a:normAutofit/>
          </a:bodyPr>
          <a:lstStyle/>
          <a:p>
            <a:r>
              <a:rPr lang="en-US" dirty="0"/>
              <a:t>Questions re: Results Indicators?</a:t>
            </a:r>
          </a:p>
        </p:txBody>
      </p:sp>
      <p:pic>
        <p:nvPicPr>
          <p:cNvPr id="10" name="Content Placeholder 9" descr="Children reading together">
            <a:extLst>
              <a:ext uri="{FF2B5EF4-FFF2-40B4-BE49-F238E27FC236}">
                <a16:creationId xmlns:a16="http://schemas.microsoft.com/office/drawing/2014/main" id="{5B03902B-6ABF-2699-9EE0-997AF68D66B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31110" b="22684"/>
          <a:stretch/>
        </p:blipFill>
        <p:spPr>
          <a:xfrm>
            <a:off x="457200" y="2568574"/>
            <a:ext cx="10515600" cy="3243263"/>
          </a:xfrm>
          <a:noFill/>
        </p:spPr>
      </p:pic>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a:xfrm rot="5400000">
            <a:off x="10158419" y="1790661"/>
            <a:ext cx="990599" cy="304879"/>
          </a:xfrm>
        </p:spPr>
        <p:txBody>
          <a:bodyPr anchor="ctr">
            <a:normAutofit/>
          </a:bodyPr>
          <a:lstStyle/>
          <a:p>
            <a:pPr>
              <a:lnSpc>
                <a:spcPct val="90000"/>
              </a:lnSpc>
              <a:spcAft>
                <a:spcPts val="600"/>
              </a:spcAft>
            </a:pPr>
            <a:r>
              <a:rPr lang="en-US" sz="700"/>
              <a:t>December 11, 2024</a:t>
            </a:r>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a:xfrm>
            <a:off x="3657600" y="6173786"/>
            <a:ext cx="4114800" cy="365125"/>
          </a:xfrm>
        </p:spPr>
        <p:txBody>
          <a:bodyPr anchor="ctr">
            <a:normAutofit/>
          </a:bodyPr>
          <a:lstStyle/>
          <a:p>
            <a:pPr>
              <a:spcAft>
                <a:spcPts val="600"/>
              </a:spcAft>
            </a:pPr>
            <a:r>
              <a:rPr lang="en-US"/>
              <a:t>FFY 2023 SPP/APR VICC Presentation</a:t>
            </a:r>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a:xfrm>
            <a:off x="9246742" y="6173786"/>
            <a:ext cx="1263474" cy="365125"/>
          </a:xfrm>
        </p:spPr>
        <p:txBody>
          <a:bodyPr anchor="ctr">
            <a:normAutofit/>
          </a:bodyPr>
          <a:lstStyle/>
          <a:p>
            <a:pPr>
              <a:spcAft>
                <a:spcPts val="600"/>
              </a:spcAft>
            </a:pPr>
            <a:fld id="{5874D6C6-B3A5-4F2C-A6BF-E3D57C3A1219}" type="slidenum">
              <a:rPr lang="en-US" smtClean="0"/>
              <a:pPr>
                <a:spcAft>
                  <a:spcPts val="600"/>
                </a:spcAft>
              </a:pPr>
              <a:t>21</a:t>
            </a:fld>
            <a:endParaRPr lang="en-US"/>
          </a:p>
        </p:txBody>
      </p:sp>
    </p:spTree>
    <p:extLst>
      <p:ext uri="{BB962C8B-B14F-4D97-AF65-F5344CB8AC3E}">
        <p14:creationId xmlns:p14="http://schemas.microsoft.com/office/powerpoint/2010/main" val="40602254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457200" y="2766218"/>
            <a:ext cx="10515600" cy="1325563"/>
          </a:xfrm>
        </p:spPr>
        <p:txBody>
          <a:bodyPr/>
          <a:lstStyle/>
          <a:p>
            <a:r>
              <a:rPr lang="en-US" sz="3600" dirty="0"/>
              <a:t>State Systemic Improvement Plan (SSIP)</a:t>
            </a:r>
            <a:br>
              <a:rPr lang="en-US" sz="3600" dirty="0"/>
            </a:br>
            <a:r>
              <a:rPr lang="en-US" sz="3600" dirty="0"/>
              <a:t>2020-2026</a:t>
            </a:r>
            <a:endParaRPr lang="en-US" dirty="0"/>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22</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r>
              <a:rPr lang="en-US" dirty="0"/>
              <a:t>SSIP</a:t>
            </a:r>
          </a:p>
        </p:txBody>
      </p:sp>
    </p:spTree>
    <p:extLst>
      <p:ext uri="{BB962C8B-B14F-4D97-AF65-F5344CB8AC3E}">
        <p14:creationId xmlns:p14="http://schemas.microsoft.com/office/powerpoint/2010/main" val="3384587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474BE-432D-41A6-AF48-D450DB58AF4B}"/>
              </a:ext>
            </a:extLst>
          </p:cNvPr>
          <p:cNvSpPr>
            <a:spLocks noGrp="1"/>
          </p:cNvSpPr>
          <p:nvPr>
            <p:ph type="title"/>
          </p:nvPr>
        </p:nvSpPr>
        <p:spPr>
          <a:xfrm>
            <a:off x="2193046" y="4823787"/>
            <a:ext cx="7805701" cy="868026"/>
          </a:xfrm>
        </p:spPr>
        <p:txBody>
          <a:bodyPr vert="horz" lIns="91440" tIns="45720" rIns="91440" bIns="45720" rtlCol="0" anchor="b">
            <a:normAutofit/>
          </a:bodyPr>
          <a:lstStyle/>
          <a:p>
            <a:pPr defTabSz="457200"/>
            <a:r>
              <a:rPr lang="en-US" dirty="0">
                <a:solidFill>
                  <a:schemeClr val="tx2">
                    <a:lumMod val="50000"/>
                  </a:schemeClr>
                </a:solidFill>
                <a:latin typeface="Helvetica Light"/>
              </a:rPr>
              <a:t>State Leadership Team</a:t>
            </a:r>
          </a:p>
        </p:txBody>
      </p:sp>
      <p:sp>
        <p:nvSpPr>
          <p:cNvPr id="4" name="Footer Placeholder 3">
            <a:extLst>
              <a:ext uri="{FF2B5EF4-FFF2-40B4-BE49-F238E27FC236}">
                <a16:creationId xmlns:a16="http://schemas.microsoft.com/office/drawing/2014/main" id="{BC8F16AC-3748-4E0C-AECB-007FE1EC657A}"/>
              </a:ext>
            </a:extLst>
          </p:cNvPr>
          <p:cNvSpPr>
            <a:spLocks noGrp="1"/>
          </p:cNvSpPr>
          <p:nvPr>
            <p:ph type="ftr" sz="quarter" idx="11"/>
          </p:nvPr>
        </p:nvSpPr>
        <p:spPr>
          <a:xfrm>
            <a:off x="3215535" y="6568600"/>
            <a:ext cx="5760720" cy="274320"/>
          </a:xfrm>
        </p:spPr>
        <p:txBody>
          <a:bodyPr/>
          <a:lstStyle/>
          <a:p>
            <a:r>
              <a:rPr lang="en-US" dirty="0"/>
              <a:t>Virginia Department of Behavioral Health and Developmental Disabilities (DBHDS)</a:t>
            </a:r>
          </a:p>
        </p:txBody>
      </p:sp>
      <p:sp>
        <p:nvSpPr>
          <p:cNvPr id="6" name="Slide Number Placeholder 5">
            <a:extLst>
              <a:ext uri="{FF2B5EF4-FFF2-40B4-BE49-F238E27FC236}">
                <a16:creationId xmlns:a16="http://schemas.microsoft.com/office/drawing/2014/main" id="{1C95DEDC-6B3E-4B37-98B2-E177E02935FB}"/>
              </a:ext>
            </a:extLst>
          </p:cNvPr>
          <p:cNvSpPr>
            <a:spLocks noGrp="1"/>
          </p:cNvSpPr>
          <p:nvPr>
            <p:ph type="sldNum" sz="quarter" idx="12"/>
          </p:nvPr>
        </p:nvSpPr>
        <p:spPr/>
        <p:txBody>
          <a:bodyPr/>
          <a:lstStyle/>
          <a:p>
            <a:fld id="{D62012FA-C8C8-4816-BECC-BD2AAE39F342}" type="slidenum">
              <a:rPr lang="en-US" smtClean="0"/>
              <a:t>23</a:t>
            </a:fld>
            <a:endParaRPr lang="en-US"/>
          </a:p>
        </p:txBody>
      </p:sp>
      <p:pic>
        <p:nvPicPr>
          <p:cNvPr id="11" name="Content Placeholder 10">
            <a:extLst>
              <a:ext uri="{FF2B5EF4-FFF2-40B4-BE49-F238E27FC236}">
                <a16:creationId xmlns:a16="http://schemas.microsoft.com/office/drawing/2014/main" id="{8F5143E6-4EDA-3FD7-F6CF-F477057DBAC6}"/>
              </a:ext>
            </a:extLst>
          </p:cNvPr>
          <p:cNvPicPr>
            <a:picLocks noGrp="1" noChangeAspect="1"/>
          </p:cNvPicPr>
          <p:nvPr>
            <p:ph idx="1"/>
          </p:nvPr>
        </p:nvPicPr>
        <p:blipFill>
          <a:blip r:embed="rId3">
            <a:extLst>
              <a:ext uri="{837473B0-CC2E-450A-ABE3-18F120FF3D39}">
                <a1611:picAttrSrcUrl xmlns:a1611="http://schemas.microsoft.com/office/drawing/2016/11/main" r:id="rId4"/>
              </a:ext>
            </a:extLst>
          </a:blip>
          <a:stretch>
            <a:fillRect/>
          </a:stretch>
        </p:blipFill>
        <p:spPr>
          <a:xfrm>
            <a:off x="2145063" y="1109153"/>
            <a:ext cx="6197061" cy="4651024"/>
          </a:xfrm>
        </p:spPr>
      </p:pic>
    </p:spTree>
    <p:extLst>
      <p:ext uri="{BB962C8B-B14F-4D97-AF65-F5344CB8AC3E}">
        <p14:creationId xmlns:p14="http://schemas.microsoft.com/office/powerpoint/2010/main" val="39141621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6A957CDE-B003-CC08-E6D1-819AC896D762}"/>
              </a:ext>
            </a:extLst>
          </p:cNvPr>
          <p:cNvSpPr>
            <a:spLocks noGrp="1"/>
          </p:cNvSpPr>
          <p:nvPr>
            <p:ph sz="half" idx="1"/>
          </p:nvPr>
        </p:nvSpPr>
        <p:spPr>
          <a:xfrm>
            <a:off x="285750" y="1697831"/>
            <a:ext cx="5181600" cy="3462338"/>
          </a:xfrm>
        </p:spPr>
        <p:txBody>
          <a:bodyPr>
            <a:normAutofit/>
          </a:bodyPr>
          <a:lstStyle/>
          <a:p>
            <a:pPr marL="0" indent="0" algn="r">
              <a:buNone/>
            </a:pPr>
            <a:r>
              <a:rPr lang="en-US" sz="3600" dirty="0">
                <a:latin typeface="+mn-lt"/>
              </a:rPr>
              <a:t>Virginia’s</a:t>
            </a:r>
            <a:br>
              <a:rPr lang="en-US" sz="3600" dirty="0">
                <a:latin typeface="+mn-lt"/>
              </a:rPr>
            </a:br>
            <a:r>
              <a:rPr lang="en-US" sz="3600" dirty="0">
                <a:latin typeface="+mn-lt"/>
              </a:rPr>
              <a:t>State</a:t>
            </a:r>
            <a:br>
              <a:rPr lang="en-US" sz="3600" dirty="0">
                <a:latin typeface="+mn-lt"/>
              </a:rPr>
            </a:br>
            <a:r>
              <a:rPr lang="en-US" sz="3600" dirty="0">
                <a:latin typeface="+mn-lt"/>
              </a:rPr>
              <a:t>Identified</a:t>
            </a:r>
            <a:br>
              <a:rPr lang="en-US" sz="3600" dirty="0">
                <a:latin typeface="+mn-lt"/>
              </a:rPr>
            </a:br>
            <a:r>
              <a:rPr lang="en-US" sz="3600" dirty="0">
                <a:latin typeface="+mn-lt"/>
              </a:rPr>
              <a:t>Measurable</a:t>
            </a:r>
            <a:br>
              <a:rPr lang="en-US" sz="3600" dirty="0">
                <a:latin typeface="+mn-lt"/>
              </a:rPr>
            </a:br>
            <a:r>
              <a:rPr lang="en-US" sz="3600" dirty="0">
                <a:latin typeface="+mn-lt"/>
              </a:rPr>
              <a:t>Result</a:t>
            </a:r>
            <a:br>
              <a:rPr lang="en-US" sz="3600" dirty="0">
                <a:latin typeface="+mn-lt"/>
              </a:rPr>
            </a:br>
            <a:r>
              <a:rPr lang="en-US" sz="3600" dirty="0">
                <a:latin typeface="+mn-lt"/>
              </a:rPr>
              <a:t>(</a:t>
            </a:r>
            <a:r>
              <a:rPr lang="en-US" sz="3600" dirty="0" err="1">
                <a:latin typeface="+mn-lt"/>
              </a:rPr>
              <a:t>SiMR</a:t>
            </a:r>
            <a:r>
              <a:rPr lang="en-US" sz="3600" dirty="0">
                <a:latin typeface="+mn-lt"/>
              </a:rPr>
              <a:t>)</a:t>
            </a:r>
          </a:p>
        </p:txBody>
      </p:sp>
      <p:sp>
        <p:nvSpPr>
          <p:cNvPr id="10" name="Content Placeholder 9">
            <a:extLst>
              <a:ext uri="{FF2B5EF4-FFF2-40B4-BE49-F238E27FC236}">
                <a16:creationId xmlns:a16="http://schemas.microsoft.com/office/drawing/2014/main" id="{18458D7F-614A-A910-C84B-20DDEAA0899A}"/>
              </a:ext>
            </a:extLst>
          </p:cNvPr>
          <p:cNvSpPr>
            <a:spLocks noGrp="1"/>
          </p:cNvSpPr>
          <p:nvPr>
            <p:ph sz="half" idx="2"/>
          </p:nvPr>
        </p:nvSpPr>
        <p:spPr>
          <a:xfrm>
            <a:off x="6096000" y="1697831"/>
            <a:ext cx="5181600" cy="3462338"/>
          </a:xfrm>
        </p:spPr>
        <p:txBody>
          <a:bodyPr>
            <a:normAutofit/>
          </a:bodyPr>
          <a:lstStyle/>
          <a:p>
            <a:pPr marL="0" indent="0">
              <a:buNone/>
            </a:pPr>
            <a:r>
              <a:rPr lang="en-US" sz="2400" dirty="0">
                <a:latin typeface="+mn-lt"/>
              </a:rPr>
              <a:t>As a result of implementing the SSIP, Virginia will increase the statewide percentage of infants and toddlers with IFSPs who substantially increase their rate of growth in the area of positive social-emotional skills (including social relationships) by the time they exit early intervention.</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24</a:t>
            </a:fld>
            <a:endParaRPr lang="en-US"/>
          </a:p>
        </p:txBody>
      </p:sp>
      <p:sp>
        <p:nvSpPr>
          <p:cNvPr id="11" name="Content Placeholder 10">
            <a:extLst>
              <a:ext uri="{FF2B5EF4-FFF2-40B4-BE49-F238E27FC236}">
                <a16:creationId xmlns:a16="http://schemas.microsoft.com/office/drawing/2014/main" id="{3018D4B6-F13B-18D5-2BF3-1877016FF998}"/>
              </a:ext>
            </a:extLst>
          </p:cNvPr>
          <p:cNvSpPr>
            <a:spLocks noGrp="1"/>
          </p:cNvSpPr>
          <p:nvPr>
            <p:ph sz="quarter" idx="13"/>
          </p:nvPr>
        </p:nvSpPr>
        <p:spPr/>
        <p:txBody>
          <a:bodyPr vert="horz" lIns="91440" tIns="45720" rIns="91440" bIns="45720" rtlCol="0" anchor="t">
            <a:noAutofit/>
          </a:bodyPr>
          <a:lstStyle/>
          <a:p>
            <a:r>
              <a:rPr lang="en-US" dirty="0" err="1">
                <a:latin typeface="Helvetica"/>
                <a:cs typeface="Helvetica"/>
              </a:rPr>
              <a:t>SiMR</a:t>
            </a:r>
            <a:endParaRPr lang="en-US" dirty="0" err="1"/>
          </a:p>
        </p:txBody>
      </p:sp>
    </p:spTree>
    <p:extLst>
      <p:ext uri="{BB962C8B-B14F-4D97-AF65-F5344CB8AC3E}">
        <p14:creationId xmlns:p14="http://schemas.microsoft.com/office/powerpoint/2010/main" val="9307779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0697" y="1423017"/>
            <a:ext cx="6939116" cy="1016654"/>
          </a:xfrm>
        </p:spPr>
        <p:txBody>
          <a:bodyPr>
            <a:normAutofit/>
          </a:bodyPr>
          <a:lstStyle/>
          <a:p>
            <a:pPr>
              <a:lnSpc>
                <a:spcPct val="90000"/>
              </a:lnSpc>
            </a:pPr>
            <a:r>
              <a:rPr lang="en-US" b="1">
                <a:solidFill>
                  <a:schemeClr val="tx2">
                    <a:lumMod val="50000"/>
                  </a:schemeClr>
                </a:solidFill>
                <a:latin typeface="Helvetica Light"/>
              </a:rPr>
              <a:t>Broad Improvement Strategies</a:t>
            </a:r>
          </a:p>
        </p:txBody>
      </p:sp>
      <p:graphicFrame>
        <p:nvGraphicFramePr>
          <p:cNvPr id="5" name="Content Placeholder 2">
            <a:extLst>
              <a:ext uri="{FF2B5EF4-FFF2-40B4-BE49-F238E27FC236}">
                <a16:creationId xmlns:a16="http://schemas.microsoft.com/office/drawing/2014/main" id="{761EEFB0-ACCA-C237-16C4-D6EEBF2B63DC}"/>
              </a:ext>
            </a:extLst>
          </p:cNvPr>
          <p:cNvGraphicFramePr>
            <a:graphicFrameLocks noGrp="1"/>
          </p:cNvGraphicFramePr>
          <p:nvPr>
            <p:ph idx="1"/>
          </p:nvPr>
        </p:nvGraphicFramePr>
        <p:xfrm>
          <a:off x="1968364" y="2344590"/>
          <a:ext cx="8171528" cy="34042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2E5C2E2D-EDB1-4781-8B22-6E8B61A36DE7}"/>
              </a:ext>
            </a:extLst>
          </p:cNvPr>
          <p:cNvSpPr>
            <a:spLocks noGrp="1"/>
          </p:cNvSpPr>
          <p:nvPr>
            <p:ph type="ftr" sz="quarter" idx="11"/>
          </p:nvPr>
        </p:nvSpPr>
        <p:spPr>
          <a:xfrm>
            <a:off x="3215639" y="6559919"/>
            <a:ext cx="5760720" cy="274320"/>
          </a:xfrm>
        </p:spPr>
        <p:txBody>
          <a:bodyPr/>
          <a:lstStyle/>
          <a:p>
            <a:r>
              <a:rPr lang="en-US"/>
              <a:t>Virginia Department of Behavioral Health and Developmental Disabilities (DBHDS)</a:t>
            </a:r>
          </a:p>
        </p:txBody>
      </p:sp>
      <p:sp>
        <p:nvSpPr>
          <p:cNvPr id="6" name="Slide Number Placeholder 5">
            <a:extLst>
              <a:ext uri="{FF2B5EF4-FFF2-40B4-BE49-F238E27FC236}">
                <a16:creationId xmlns:a16="http://schemas.microsoft.com/office/drawing/2014/main" id="{ACF1C892-99B3-494F-B254-E998238DEA0F}"/>
              </a:ext>
            </a:extLst>
          </p:cNvPr>
          <p:cNvSpPr>
            <a:spLocks noGrp="1"/>
          </p:cNvSpPr>
          <p:nvPr>
            <p:ph type="sldNum" sz="quarter" idx="12"/>
          </p:nvPr>
        </p:nvSpPr>
        <p:spPr/>
        <p:txBody>
          <a:bodyPr/>
          <a:lstStyle/>
          <a:p>
            <a:fld id="{D62012FA-C8C8-4816-BECC-BD2AAE39F342}" type="slidenum">
              <a:rPr lang="en-US" smtClean="0"/>
              <a:t>25</a:t>
            </a:fld>
            <a:endParaRPr lang="en-US"/>
          </a:p>
        </p:txBody>
      </p:sp>
    </p:spTree>
    <p:extLst>
      <p:ext uri="{BB962C8B-B14F-4D97-AF65-F5344CB8AC3E}">
        <p14:creationId xmlns:p14="http://schemas.microsoft.com/office/powerpoint/2010/main" val="18264417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8583" y="745795"/>
            <a:ext cx="7053542" cy="1400530"/>
          </a:xfrm>
        </p:spPr>
        <p:txBody>
          <a:bodyPr>
            <a:normAutofit/>
          </a:bodyPr>
          <a:lstStyle/>
          <a:p>
            <a:r>
              <a:rPr lang="en-US" sz="3300" b="1"/>
              <a:t>Screening/Eligibility/Assessment</a:t>
            </a:r>
          </a:p>
        </p:txBody>
      </p:sp>
      <p:graphicFrame>
        <p:nvGraphicFramePr>
          <p:cNvPr id="16" name="Content Placeholder 2">
            <a:extLst>
              <a:ext uri="{FF2B5EF4-FFF2-40B4-BE49-F238E27FC236}">
                <a16:creationId xmlns:a16="http://schemas.microsoft.com/office/drawing/2014/main" id="{A62BE393-2A20-F78D-9C0A-D22FED5E0576}"/>
              </a:ext>
            </a:extLst>
          </p:cNvPr>
          <p:cNvGraphicFramePr>
            <a:graphicFrameLocks noGrp="1"/>
          </p:cNvGraphicFramePr>
          <p:nvPr>
            <p:ph idx="1"/>
          </p:nvPr>
        </p:nvGraphicFramePr>
        <p:xfrm>
          <a:off x="2008583" y="2140085"/>
          <a:ext cx="7053264" cy="4056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0226EAA8-B250-4A48-B0FF-4E6EA42C7F02}"/>
              </a:ext>
            </a:extLst>
          </p:cNvPr>
          <p:cNvSpPr>
            <a:spLocks noGrp="1"/>
          </p:cNvSpPr>
          <p:nvPr>
            <p:ph type="ftr" sz="quarter" idx="11"/>
          </p:nvPr>
        </p:nvSpPr>
        <p:spPr>
          <a:xfrm>
            <a:off x="3215640" y="6583680"/>
            <a:ext cx="5760720" cy="274320"/>
          </a:xfrm>
        </p:spPr>
        <p:txBody>
          <a:bodyPr/>
          <a:lstStyle/>
          <a:p>
            <a:r>
              <a:rPr lang="en-US"/>
              <a:t>FFY 2023 SPP/APR VICC Presentation</a:t>
            </a:r>
            <a:endParaRPr lang="en-US" dirty="0"/>
          </a:p>
        </p:txBody>
      </p:sp>
      <p:sp>
        <p:nvSpPr>
          <p:cNvPr id="5" name="Slide Number Placeholder 4">
            <a:extLst>
              <a:ext uri="{FF2B5EF4-FFF2-40B4-BE49-F238E27FC236}">
                <a16:creationId xmlns:a16="http://schemas.microsoft.com/office/drawing/2014/main" id="{37D5D52B-319F-404A-B65C-CE77A7D1BBA6}"/>
              </a:ext>
            </a:extLst>
          </p:cNvPr>
          <p:cNvSpPr>
            <a:spLocks noGrp="1"/>
          </p:cNvSpPr>
          <p:nvPr>
            <p:ph type="sldNum" sz="quarter" idx="12"/>
          </p:nvPr>
        </p:nvSpPr>
        <p:spPr/>
        <p:txBody>
          <a:bodyPr/>
          <a:lstStyle/>
          <a:p>
            <a:fld id="{D62012FA-C8C8-4816-BECC-BD2AAE39F342}" type="slidenum">
              <a:rPr lang="en-US" smtClean="0"/>
              <a:t>26</a:t>
            </a:fld>
            <a:endParaRPr lang="en-US"/>
          </a:p>
        </p:txBody>
      </p:sp>
      <p:sp>
        <p:nvSpPr>
          <p:cNvPr id="3" name="Date Placeholder 2">
            <a:extLst>
              <a:ext uri="{FF2B5EF4-FFF2-40B4-BE49-F238E27FC236}">
                <a16:creationId xmlns:a16="http://schemas.microsoft.com/office/drawing/2014/main" id="{FCB078D9-7FD3-268D-9D9B-55787E78D3ED}"/>
              </a:ext>
            </a:extLst>
          </p:cNvPr>
          <p:cNvSpPr>
            <a:spLocks noGrp="1"/>
          </p:cNvSpPr>
          <p:nvPr>
            <p:ph type="dt" sz="half" idx="10"/>
          </p:nvPr>
        </p:nvSpPr>
        <p:spPr/>
        <p:txBody>
          <a:bodyPr/>
          <a:lstStyle/>
          <a:p>
            <a:r>
              <a:rPr lang="en-US"/>
              <a:t>December 11, 2024</a:t>
            </a:r>
          </a:p>
        </p:txBody>
      </p:sp>
    </p:spTree>
    <p:extLst>
      <p:ext uri="{BB962C8B-B14F-4D97-AF65-F5344CB8AC3E}">
        <p14:creationId xmlns:p14="http://schemas.microsoft.com/office/powerpoint/2010/main" val="34466372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6521" y="745795"/>
            <a:ext cx="7053542" cy="1400530"/>
          </a:xfrm>
        </p:spPr>
        <p:txBody>
          <a:bodyPr>
            <a:normAutofit/>
          </a:bodyPr>
          <a:lstStyle/>
          <a:p>
            <a:r>
              <a:rPr lang="en-US" b="1"/>
              <a:t>Service Delivery</a:t>
            </a:r>
          </a:p>
        </p:txBody>
      </p:sp>
      <p:graphicFrame>
        <p:nvGraphicFramePr>
          <p:cNvPr id="5" name="Content Placeholder 2">
            <a:extLst>
              <a:ext uri="{FF2B5EF4-FFF2-40B4-BE49-F238E27FC236}">
                <a16:creationId xmlns:a16="http://schemas.microsoft.com/office/drawing/2014/main" id="{E660F011-1658-3158-3A52-8E1501BD1194}"/>
              </a:ext>
            </a:extLst>
          </p:cNvPr>
          <p:cNvGraphicFramePr>
            <a:graphicFrameLocks noGrp="1"/>
          </p:cNvGraphicFramePr>
          <p:nvPr>
            <p:ph idx="1"/>
            <p:extLst>
              <p:ext uri="{D42A27DB-BD31-4B8C-83A1-F6EECF244321}">
                <p14:modId xmlns:p14="http://schemas.microsoft.com/office/powerpoint/2010/main" val="2560676207"/>
              </p:ext>
            </p:extLst>
          </p:nvPr>
        </p:nvGraphicFramePr>
        <p:xfrm>
          <a:off x="1924599" y="1982202"/>
          <a:ext cx="7053264" cy="40564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E9961434-6498-4ECB-A755-17D6E14F9AF7}"/>
              </a:ext>
            </a:extLst>
          </p:cNvPr>
          <p:cNvSpPr>
            <a:spLocks noGrp="1"/>
          </p:cNvSpPr>
          <p:nvPr>
            <p:ph type="ftr" sz="quarter" idx="11"/>
          </p:nvPr>
        </p:nvSpPr>
        <p:spPr>
          <a:xfrm>
            <a:off x="3215640" y="6562347"/>
            <a:ext cx="5760720" cy="274320"/>
          </a:xfrm>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E6917617-D4FD-471A-B008-0C4ED9E562AC}"/>
              </a:ext>
            </a:extLst>
          </p:cNvPr>
          <p:cNvSpPr>
            <a:spLocks noGrp="1"/>
          </p:cNvSpPr>
          <p:nvPr>
            <p:ph type="sldNum" sz="quarter" idx="12"/>
          </p:nvPr>
        </p:nvSpPr>
        <p:spPr/>
        <p:txBody>
          <a:bodyPr/>
          <a:lstStyle/>
          <a:p>
            <a:fld id="{D62012FA-C8C8-4816-BECC-BD2AAE39F342}" type="slidenum">
              <a:rPr lang="en-US" smtClean="0"/>
              <a:t>27</a:t>
            </a:fld>
            <a:endParaRPr lang="en-US"/>
          </a:p>
        </p:txBody>
      </p:sp>
      <p:sp>
        <p:nvSpPr>
          <p:cNvPr id="3" name="Date Placeholder 2">
            <a:extLst>
              <a:ext uri="{FF2B5EF4-FFF2-40B4-BE49-F238E27FC236}">
                <a16:creationId xmlns:a16="http://schemas.microsoft.com/office/drawing/2014/main" id="{6B9A86A5-75FA-ECF3-AC8A-455359CFA6EA}"/>
              </a:ext>
            </a:extLst>
          </p:cNvPr>
          <p:cNvSpPr>
            <a:spLocks noGrp="1"/>
          </p:cNvSpPr>
          <p:nvPr>
            <p:ph type="dt" sz="half" idx="10"/>
          </p:nvPr>
        </p:nvSpPr>
        <p:spPr/>
        <p:txBody>
          <a:bodyPr/>
          <a:lstStyle/>
          <a:p>
            <a:r>
              <a:rPr lang="en-US"/>
              <a:t>December 11, 2024</a:t>
            </a:r>
          </a:p>
        </p:txBody>
      </p:sp>
    </p:spTree>
    <p:extLst>
      <p:ext uri="{BB962C8B-B14F-4D97-AF65-F5344CB8AC3E}">
        <p14:creationId xmlns:p14="http://schemas.microsoft.com/office/powerpoint/2010/main" val="20304701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9085" y="2808991"/>
            <a:ext cx="2629122" cy="593689"/>
          </a:xfrm>
        </p:spPr>
        <p:txBody>
          <a:bodyPr anchor="ctr">
            <a:spAutoFit/>
          </a:bodyPr>
          <a:lstStyle/>
          <a:p>
            <a:r>
              <a:rPr lang="en-US" dirty="0">
                <a:latin typeface="Helvetica Light"/>
              </a:rPr>
              <a:t>Workforce</a:t>
            </a:r>
          </a:p>
        </p:txBody>
      </p:sp>
      <p:graphicFrame>
        <p:nvGraphicFramePr>
          <p:cNvPr id="5" name="Content Placeholder 2">
            <a:extLst>
              <a:ext uri="{FF2B5EF4-FFF2-40B4-BE49-F238E27FC236}">
                <a16:creationId xmlns:a16="http://schemas.microsoft.com/office/drawing/2014/main" id="{4355E7A0-AFF7-FAFC-4714-74561B8E3B54}"/>
              </a:ext>
            </a:extLst>
          </p:cNvPr>
          <p:cNvGraphicFramePr>
            <a:graphicFrameLocks noGrp="1"/>
          </p:cNvGraphicFramePr>
          <p:nvPr>
            <p:ph idx="1"/>
            <p:extLst>
              <p:ext uri="{D42A27DB-BD31-4B8C-83A1-F6EECF244321}">
                <p14:modId xmlns:p14="http://schemas.microsoft.com/office/powerpoint/2010/main" val="1535983009"/>
              </p:ext>
            </p:extLst>
          </p:nvPr>
        </p:nvGraphicFramePr>
        <p:xfrm>
          <a:off x="5671863" y="1258278"/>
          <a:ext cx="4211240" cy="47736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a:extLst>
              <a:ext uri="{FF2B5EF4-FFF2-40B4-BE49-F238E27FC236}">
                <a16:creationId xmlns:a16="http://schemas.microsoft.com/office/drawing/2014/main" id="{DAF9C8FF-9D45-4B2F-856A-FFAF9FF947B3}"/>
              </a:ext>
            </a:extLst>
          </p:cNvPr>
          <p:cNvSpPr>
            <a:spLocks noGrp="1"/>
          </p:cNvSpPr>
          <p:nvPr>
            <p:ph type="ftr" sz="quarter" idx="11"/>
          </p:nvPr>
        </p:nvSpPr>
        <p:spPr>
          <a:xfrm>
            <a:off x="3215639" y="6567227"/>
            <a:ext cx="5760720" cy="274320"/>
          </a:xfrm>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EB995884-EA02-4350-82D1-262F00F0A7F7}"/>
              </a:ext>
            </a:extLst>
          </p:cNvPr>
          <p:cNvSpPr>
            <a:spLocks noGrp="1"/>
          </p:cNvSpPr>
          <p:nvPr>
            <p:ph type="sldNum" sz="quarter" idx="12"/>
          </p:nvPr>
        </p:nvSpPr>
        <p:spPr/>
        <p:txBody>
          <a:bodyPr/>
          <a:lstStyle/>
          <a:p>
            <a:fld id="{D62012FA-C8C8-4816-BECC-BD2AAE39F342}" type="slidenum">
              <a:rPr lang="en-US" smtClean="0"/>
              <a:t>28</a:t>
            </a:fld>
            <a:endParaRPr lang="en-US"/>
          </a:p>
        </p:txBody>
      </p:sp>
      <p:sp>
        <p:nvSpPr>
          <p:cNvPr id="3" name="Date Placeholder 2">
            <a:extLst>
              <a:ext uri="{FF2B5EF4-FFF2-40B4-BE49-F238E27FC236}">
                <a16:creationId xmlns:a16="http://schemas.microsoft.com/office/drawing/2014/main" id="{5AC31BB3-80D7-EC48-BEC9-4387D85ED47B}"/>
              </a:ext>
            </a:extLst>
          </p:cNvPr>
          <p:cNvSpPr>
            <a:spLocks noGrp="1"/>
          </p:cNvSpPr>
          <p:nvPr>
            <p:ph type="dt" sz="half" idx="10"/>
          </p:nvPr>
        </p:nvSpPr>
        <p:spPr/>
        <p:txBody>
          <a:bodyPr/>
          <a:lstStyle/>
          <a:p>
            <a:r>
              <a:rPr lang="en-US"/>
              <a:t>December 11, 2024</a:t>
            </a:r>
          </a:p>
        </p:txBody>
      </p:sp>
    </p:spTree>
    <p:extLst>
      <p:ext uri="{BB962C8B-B14F-4D97-AF65-F5344CB8AC3E}">
        <p14:creationId xmlns:p14="http://schemas.microsoft.com/office/powerpoint/2010/main" val="7828379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0359" y="1215421"/>
            <a:ext cx="6939116" cy="1016654"/>
          </a:xfrm>
        </p:spPr>
        <p:txBody>
          <a:bodyPr>
            <a:normAutofit/>
          </a:bodyPr>
          <a:lstStyle/>
          <a:p>
            <a:r>
              <a:rPr lang="en-US" dirty="0">
                <a:latin typeface="Helvetica Light"/>
              </a:rPr>
              <a:t>Data</a:t>
            </a:r>
          </a:p>
        </p:txBody>
      </p:sp>
      <p:sp>
        <p:nvSpPr>
          <p:cNvPr id="3" name="Content Placeholder 2"/>
          <p:cNvSpPr>
            <a:spLocks noGrp="1"/>
          </p:cNvSpPr>
          <p:nvPr>
            <p:ph idx="1"/>
          </p:nvPr>
        </p:nvSpPr>
        <p:spPr>
          <a:xfrm>
            <a:off x="1946437" y="2642621"/>
            <a:ext cx="4575198" cy="2544286"/>
          </a:xfrm>
        </p:spPr>
        <p:txBody>
          <a:bodyPr vert="horz" wrap="square" lIns="91440" tIns="45720" rIns="91440" bIns="45720" rtlCol="0" anchor="t">
            <a:spAutoFit/>
          </a:bodyPr>
          <a:lstStyle/>
          <a:p>
            <a:pPr>
              <a:buFont typeface="Wingdings" panose="05000000000000000000" pitchFamily="2" charset="2"/>
              <a:buChar char="v"/>
            </a:pPr>
            <a:r>
              <a:rPr lang="en-US" sz="2000" dirty="0">
                <a:latin typeface="Helvetica"/>
                <a:cs typeface="Helvetica"/>
              </a:rPr>
              <a:t>New Data System - </a:t>
            </a:r>
            <a:r>
              <a:rPr lang="en-US" sz="2000" dirty="0">
                <a:highlight>
                  <a:srgbClr val="FFFF00"/>
                </a:highlight>
                <a:latin typeface="Helvetica"/>
                <a:cs typeface="Helvetica"/>
              </a:rPr>
              <a:t>COMPLETED</a:t>
            </a:r>
          </a:p>
          <a:p>
            <a:pPr>
              <a:buFont typeface="Wingdings" panose="05000000000000000000" pitchFamily="2" charset="2"/>
              <a:buChar char="v"/>
            </a:pPr>
            <a:r>
              <a:rPr lang="en-US" sz="2000" dirty="0">
                <a:latin typeface="Helvetica"/>
                <a:cs typeface="Helvetica"/>
              </a:rPr>
              <a:t>User training - </a:t>
            </a:r>
            <a:r>
              <a:rPr lang="en-US" sz="2000" dirty="0">
                <a:highlight>
                  <a:srgbClr val="FFFF00"/>
                </a:highlight>
                <a:latin typeface="Helvetica"/>
                <a:cs typeface="Helvetica"/>
              </a:rPr>
              <a:t>COMPLETED</a:t>
            </a:r>
          </a:p>
          <a:p>
            <a:pPr>
              <a:buFont typeface="Wingdings" panose="05000000000000000000" pitchFamily="2" charset="2"/>
              <a:buChar char="v"/>
            </a:pPr>
            <a:r>
              <a:rPr lang="en-US" sz="2000" dirty="0">
                <a:latin typeface="Helvetica"/>
                <a:cs typeface="Helvetica"/>
              </a:rPr>
              <a:t>State analysis and use of child outcome data - </a:t>
            </a:r>
            <a:r>
              <a:rPr lang="en-US" sz="2000" dirty="0">
                <a:highlight>
                  <a:srgbClr val="FFFF00"/>
                </a:highlight>
                <a:latin typeface="Helvetica"/>
                <a:cs typeface="Helvetica"/>
              </a:rPr>
              <a:t>Started</a:t>
            </a:r>
            <a:endParaRPr lang="en-US" sz="2000">
              <a:highlight>
                <a:srgbClr val="FFFF00"/>
              </a:highlight>
              <a:cs typeface="Helvetica"/>
            </a:endParaRPr>
          </a:p>
          <a:p>
            <a:pPr>
              <a:buFont typeface="Wingdings" panose="05000000000000000000" pitchFamily="2" charset="2"/>
              <a:buChar char="v"/>
            </a:pPr>
            <a:r>
              <a:rPr lang="en-US" sz="2000" dirty="0">
                <a:latin typeface="Helvetica"/>
                <a:cs typeface="Helvetica"/>
              </a:rPr>
              <a:t>Local analysis and use of child outcome data - </a:t>
            </a:r>
            <a:r>
              <a:rPr lang="en-US" sz="2000" dirty="0">
                <a:highlight>
                  <a:srgbClr val="FFFF00"/>
                </a:highlight>
                <a:latin typeface="Helvetica"/>
                <a:cs typeface="Helvetica"/>
              </a:rPr>
              <a:t>Started</a:t>
            </a:r>
            <a:endParaRPr lang="en-US" sz="2000">
              <a:highlight>
                <a:srgbClr val="FFFF00"/>
              </a:highlight>
              <a:cs typeface="Helvetica"/>
            </a:endParaRPr>
          </a:p>
          <a:p>
            <a:pPr>
              <a:buFont typeface="Wingdings" panose="05000000000000000000" pitchFamily="2" charset="2"/>
              <a:buChar char="v"/>
            </a:pPr>
            <a:r>
              <a:rPr lang="en-US" sz="2000" dirty="0">
                <a:latin typeface="Helvetica"/>
                <a:cs typeface="Helvetica"/>
              </a:rPr>
              <a:t>Focused monitoring - </a:t>
            </a:r>
            <a:r>
              <a:rPr lang="en-US" sz="2000" dirty="0">
                <a:highlight>
                  <a:srgbClr val="FFFF00"/>
                </a:highlight>
                <a:latin typeface="Helvetica"/>
                <a:cs typeface="Helvetica"/>
              </a:rPr>
              <a:t>Started</a:t>
            </a:r>
          </a:p>
        </p:txBody>
      </p:sp>
      <p:pic>
        <p:nvPicPr>
          <p:cNvPr id="7" name="Graphic 6" descr="Issue Tracking">
            <a:extLst>
              <a:ext uri="{FF2B5EF4-FFF2-40B4-BE49-F238E27FC236}">
                <a16:creationId xmlns:a16="http://schemas.microsoft.com/office/drawing/2014/main" id="{0DA0971A-05CC-429A-D013-79D4D131C9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5273" y="2220035"/>
            <a:ext cx="3662018" cy="3662018"/>
          </a:xfrm>
          <a:prstGeom prst="rect">
            <a:avLst/>
          </a:prstGeom>
          <a:effectLst/>
        </p:spPr>
      </p:pic>
      <p:sp>
        <p:nvSpPr>
          <p:cNvPr id="5" name="Footer Placeholder 4">
            <a:extLst>
              <a:ext uri="{FF2B5EF4-FFF2-40B4-BE49-F238E27FC236}">
                <a16:creationId xmlns:a16="http://schemas.microsoft.com/office/drawing/2014/main" id="{76CDD68A-6D70-4B6A-B073-83634AE50D05}"/>
              </a:ext>
            </a:extLst>
          </p:cNvPr>
          <p:cNvSpPr>
            <a:spLocks noGrp="1"/>
          </p:cNvSpPr>
          <p:nvPr>
            <p:ph type="ftr" sz="quarter" idx="11"/>
          </p:nvPr>
        </p:nvSpPr>
        <p:spPr>
          <a:xfrm>
            <a:off x="3425615" y="6577580"/>
            <a:ext cx="5760720" cy="274320"/>
          </a:xfrm>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4E52BEAF-0083-4535-95D6-857527F2A54E}"/>
              </a:ext>
            </a:extLst>
          </p:cNvPr>
          <p:cNvSpPr>
            <a:spLocks noGrp="1"/>
          </p:cNvSpPr>
          <p:nvPr>
            <p:ph type="sldNum" sz="quarter" idx="12"/>
          </p:nvPr>
        </p:nvSpPr>
        <p:spPr/>
        <p:txBody>
          <a:bodyPr/>
          <a:lstStyle/>
          <a:p>
            <a:fld id="{D62012FA-C8C8-4816-BECC-BD2AAE39F342}" type="slidenum">
              <a:rPr lang="en-US" smtClean="0"/>
              <a:t>29</a:t>
            </a:fld>
            <a:endParaRPr lang="en-US"/>
          </a:p>
        </p:txBody>
      </p:sp>
      <p:sp>
        <p:nvSpPr>
          <p:cNvPr id="4" name="Date Placeholder 3">
            <a:extLst>
              <a:ext uri="{FF2B5EF4-FFF2-40B4-BE49-F238E27FC236}">
                <a16:creationId xmlns:a16="http://schemas.microsoft.com/office/drawing/2014/main" id="{F985872B-735A-7887-6788-15A3560C8816}"/>
              </a:ext>
            </a:extLst>
          </p:cNvPr>
          <p:cNvSpPr>
            <a:spLocks noGrp="1"/>
          </p:cNvSpPr>
          <p:nvPr>
            <p:ph type="dt" sz="half" idx="10"/>
          </p:nvPr>
        </p:nvSpPr>
        <p:spPr/>
        <p:txBody>
          <a:bodyPr/>
          <a:lstStyle/>
          <a:p>
            <a:r>
              <a:rPr lang="en-US"/>
              <a:t>December 11, 2024</a:t>
            </a:r>
          </a:p>
        </p:txBody>
      </p:sp>
    </p:spTree>
    <p:extLst>
      <p:ext uri="{BB962C8B-B14F-4D97-AF65-F5344CB8AC3E}">
        <p14:creationId xmlns:p14="http://schemas.microsoft.com/office/powerpoint/2010/main" val="3348456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FC6D3B4F-654C-9A9B-0B30-74B2A2A3C3E8}"/>
              </a:ext>
            </a:extLst>
          </p:cNvPr>
          <p:cNvSpPr>
            <a:spLocks noGrp="1"/>
          </p:cNvSpPr>
          <p:nvPr>
            <p:ph type="title"/>
          </p:nvPr>
        </p:nvSpPr>
        <p:spPr>
          <a:xfrm>
            <a:off x="285750" y="995756"/>
            <a:ext cx="10972800" cy="914400"/>
          </a:xfrm>
        </p:spPr>
        <p:txBody>
          <a:bodyPr/>
          <a:lstStyle/>
          <a:p>
            <a:r>
              <a:rPr lang="en-US" dirty="0"/>
              <a:t>C-1: Timely Initiation of Services</a:t>
            </a:r>
          </a:p>
        </p:txBody>
      </p:sp>
      <p:graphicFrame>
        <p:nvGraphicFramePr>
          <p:cNvPr id="18" name="Content Placeholder 13">
            <a:extLst>
              <a:ext uri="{FF2B5EF4-FFF2-40B4-BE49-F238E27FC236}">
                <a16:creationId xmlns:a16="http://schemas.microsoft.com/office/drawing/2014/main" id="{B00BF224-5E16-435E-2D0B-48755300B09C}"/>
              </a:ext>
            </a:extLst>
          </p:cNvPr>
          <p:cNvGraphicFramePr>
            <a:graphicFrameLocks noGrp="1"/>
          </p:cNvGraphicFramePr>
          <p:nvPr>
            <p:ph sz="half" idx="1"/>
            <p:extLst>
              <p:ext uri="{D42A27DB-BD31-4B8C-83A1-F6EECF244321}">
                <p14:modId xmlns:p14="http://schemas.microsoft.com/office/powerpoint/2010/main" val="434153021"/>
              </p:ext>
            </p:extLst>
          </p:nvPr>
        </p:nvGraphicFramePr>
        <p:xfrm>
          <a:off x="4400550" y="1910156"/>
          <a:ext cx="68580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20" name="Content Placeholder 19">
            <a:extLst>
              <a:ext uri="{FF2B5EF4-FFF2-40B4-BE49-F238E27FC236}">
                <a16:creationId xmlns:a16="http://schemas.microsoft.com/office/drawing/2014/main" id="{C1FB588A-0CF1-44D0-BC14-4C74EBC3FE06}"/>
              </a:ext>
            </a:extLst>
          </p:cNvPr>
          <p:cNvSpPr>
            <a:spLocks noGrp="1"/>
          </p:cNvSpPr>
          <p:nvPr>
            <p:ph sz="half" idx="2"/>
          </p:nvPr>
        </p:nvSpPr>
        <p:spPr>
          <a:xfrm>
            <a:off x="285750" y="1910156"/>
            <a:ext cx="4114800" cy="4114800"/>
          </a:xfrm>
        </p:spPr>
        <p:txBody>
          <a:bodyPr anchor="t" anchorCtr="0">
            <a:normAutofit/>
          </a:bodyPr>
          <a:lstStyle/>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Definition: Service begin w/in 30 days of date family signs IFSP</a:t>
            </a:r>
          </a:p>
          <a:p>
            <a:pPr>
              <a:buClr>
                <a:schemeClr val="tx1"/>
              </a:buClr>
              <a:buSzPct val="100000"/>
            </a:pPr>
            <a:r>
              <a:rPr lang="en-US" sz="2400" dirty="0">
                <a:latin typeface="Helvetica" panose="020B0604020202020204" pitchFamily="34" charset="0"/>
                <a:cs typeface="Helvetica" panose="020B0604020202020204" pitchFamily="34" charset="0"/>
              </a:rPr>
              <a:t>FFY 2023 state target = 100%</a:t>
            </a:r>
          </a:p>
          <a:p>
            <a:pPr>
              <a:buClr>
                <a:schemeClr val="tx1"/>
              </a:buClr>
              <a:buSzPct val="100000"/>
            </a:pPr>
            <a:r>
              <a:rPr lang="en-US" sz="2400" dirty="0">
                <a:latin typeface="Helvetica" panose="020B0604020202020204" pitchFamily="34" charset="0"/>
                <a:cs typeface="Helvetica" panose="020B0604020202020204" pitchFamily="34" charset="0"/>
              </a:rPr>
              <a:t>FFY 2023 state result = 99.3%</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3</a:t>
            </a:fld>
            <a:endParaRPr lang="en-US"/>
          </a:p>
        </p:txBody>
      </p:sp>
      <p:sp>
        <p:nvSpPr>
          <p:cNvPr id="21" name="Content Placeholder 20">
            <a:extLst>
              <a:ext uri="{FF2B5EF4-FFF2-40B4-BE49-F238E27FC236}">
                <a16:creationId xmlns:a16="http://schemas.microsoft.com/office/drawing/2014/main" id="{470F045C-8B8C-1D88-1419-4F280EBAC997}"/>
              </a:ext>
            </a:extLst>
          </p:cNvPr>
          <p:cNvSpPr>
            <a:spLocks noGrp="1"/>
          </p:cNvSpPr>
          <p:nvPr>
            <p:ph sz="quarter" idx="13"/>
          </p:nvPr>
        </p:nvSpPr>
        <p:spPr/>
        <p:txBody>
          <a:bodyPr/>
          <a:lstStyle/>
          <a:p>
            <a:r>
              <a:rPr lang="en-US" dirty="0"/>
              <a:t>Compliance Indicator C-1</a:t>
            </a:r>
          </a:p>
        </p:txBody>
      </p:sp>
    </p:spTree>
    <p:extLst>
      <p:ext uri="{BB962C8B-B14F-4D97-AF65-F5344CB8AC3E}">
        <p14:creationId xmlns:p14="http://schemas.microsoft.com/office/powerpoint/2010/main" val="619844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p:txBody>
          <a:bodyPr/>
          <a:lstStyle/>
          <a:p>
            <a:r>
              <a:rPr lang="en-US" dirty="0">
                <a:latin typeface="Helvetica Light"/>
              </a:rPr>
              <a:t>Increased Rate of Growth by Exit</a:t>
            </a:r>
            <a:endParaRPr lang="en-US" dirty="0"/>
          </a:p>
        </p:txBody>
      </p:sp>
      <p:graphicFrame>
        <p:nvGraphicFramePr>
          <p:cNvPr id="8" name="Content Placeholder 7">
            <a:extLst>
              <a:ext uri="{FF2B5EF4-FFF2-40B4-BE49-F238E27FC236}">
                <a16:creationId xmlns:a16="http://schemas.microsoft.com/office/drawing/2014/main" id="{1C734033-E7AE-1D17-732A-2687244C2EF4}"/>
              </a:ext>
            </a:extLst>
          </p:cNvPr>
          <p:cNvGraphicFramePr>
            <a:graphicFrameLocks noGrp="1"/>
          </p:cNvGraphicFramePr>
          <p:nvPr>
            <p:ph idx="1"/>
            <p:extLst>
              <p:ext uri="{D42A27DB-BD31-4B8C-83A1-F6EECF244321}">
                <p14:modId xmlns:p14="http://schemas.microsoft.com/office/powerpoint/2010/main" val="413695746"/>
              </p:ext>
            </p:extLst>
          </p:nvPr>
        </p:nvGraphicFramePr>
        <p:xfrm>
          <a:off x="474452" y="2587924"/>
          <a:ext cx="10631460" cy="2145794"/>
        </p:xfrm>
        <a:graphic>
          <a:graphicData uri="http://schemas.openxmlformats.org/drawingml/2006/table">
            <a:tbl>
              <a:tblPr firstRow="1" bandRow="1">
                <a:tableStyleId>{5C22544A-7EE6-4342-B048-85BDC9FD1C3A}</a:tableStyleId>
              </a:tblPr>
              <a:tblGrid>
                <a:gridCol w="2126292">
                  <a:extLst>
                    <a:ext uri="{9D8B030D-6E8A-4147-A177-3AD203B41FA5}">
                      <a16:colId xmlns:a16="http://schemas.microsoft.com/office/drawing/2014/main" val="511316217"/>
                    </a:ext>
                  </a:extLst>
                </a:gridCol>
                <a:gridCol w="2126292">
                  <a:extLst>
                    <a:ext uri="{9D8B030D-6E8A-4147-A177-3AD203B41FA5}">
                      <a16:colId xmlns:a16="http://schemas.microsoft.com/office/drawing/2014/main" val="3360542850"/>
                    </a:ext>
                  </a:extLst>
                </a:gridCol>
                <a:gridCol w="2126292">
                  <a:extLst>
                    <a:ext uri="{9D8B030D-6E8A-4147-A177-3AD203B41FA5}">
                      <a16:colId xmlns:a16="http://schemas.microsoft.com/office/drawing/2014/main" val="3093165323"/>
                    </a:ext>
                  </a:extLst>
                </a:gridCol>
                <a:gridCol w="2126292">
                  <a:extLst>
                    <a:ext uri="{9D8B030D-6E8A-4147-A177-3AD203B41FA5}">
                      <a16:colId xmlns:a16="http://schemas.microsoft.com/office/drawing/2014/main" val="3599753057"/>
                    </a:ext>
                  </a:extLst>
                </a:gridCol>
                <a:gridCol w="2126292">
                  <a:extLst>
                    <a:ext uri="{9D8B030D-6E8A-4147-A177-3AD203B41FA5}">
                      <a16:colId xmlns:a16="http://schemas.microsoft.com/office/drawing/2014/main" val="3879576867"/>
                    </a:ext>
                  </a:extLst>
                </a:gridCol>
              </a:tblGrid>
              <a:tr h="1072897">
                <a:tc>
                  <a:txBody>
                    <a:bodyPr/>
                    <a:lstStyle/>
                    <a:p>
                      <a:pPr algn="ctr"/>
                      <a:r>
                        <a:rPr lang="en-US" dirty="0"/>
                        <a:t>FFY 2019</a:t>
                      </a:r>
                    </a:p>
                  </a:txBody>
                  <a:tcPr/>
                </a:tc>
                <a:tc>
                  <a:txBody>
                    <a:bodyPr/>
                    <a:lstStyle/>
                    <a:p>
                      <a:pPr algn="ctr"/>
                      <a:r>
                        <a:rPr lang="en-US" dirty="0"/>
                        <a:t>FFY 2020</a:t>
                      </a:r>
                    </a:p>
                  </a:txBody>
                  <a:tcPr/>
                </a:tc>
                <a:tc>
                  <a:txBody>
                    <a:bodyPr/>
                    <a:lstStyle/>
                    <a:p>
                      <a:pPr algn="ctr"/>
                      <a:r>
                        <a:rPr lang="en-US" dirty="0"/>
                        <a:t>FFY 2021</a:t>
                      </a:r>
                    </a:p>
                  </a:txBody>
                  <a:tcPr/>
                </a:tc>
                <a:tc>
                  <a:txBody>
                    <a:bodyPr/>
                    <a:lstStyle/>
                    <a:p>
                      <a:pPr algn="ctr"/>
                      <a:r>
                        <a:rPr lang="en-US" dirty="0"/>
                        <a:t>FFY 2022</a:t>
                      </a:r>
                    </a:p>
                  </a:txBody>
                  <a:tcPr/>
                </a:tc>
                <a:tc>
                  <a:txBody>
                    <a:bodyPr/>
                    <a:lstStyle/>
                    <a:p>
                      <a:pPr algn="ctr"/>
                      <a:r>
                        <a:rPr lang="en-US" dirty="0"/>
                        <a:t>FFY 2023</a:t>
                      </a:r>
                    </a:p>
                  </a:txBody>
                  <a:tcPr/>
                </a:tc>
                <a:extLst>
                  <a:ext uri="{0D108BD9-81ED-4DB2-BD59-A6C34878D82A}">
                    <a16:rowId xmlns:a16="http://schemas.microsoft.com/office/drawing/2014/main" val="3850359343"/>
                  </a:ext>
                </a:extLst>
              </a:tr>
              <a:tr h="1072897">
                <a:tc>
                  <a:txBody>
                    <a:bodyPr/>
                    <a:lstStyle/>
                    <a:p>
                      <a:pPr algn="ctr"/>
                      <a:r>
                        <a:rPr lang="en-US" dirty="0">
                          <a:solidFill>
                            <a:schemeClr val="bg2">
                              <a:lumMod val="10000"/>
                            </a:schemeClr>
                          </a:solidFill>
                        </a:rPr>
                        <a:t>63.78%</a:t>
                      </a:r>
                    </a:p>
                  </a:txBody>
                  <a:tcPr/>
                </a:tc>
                <a:tc>
                  <a:txBody>
                    <a:bodyPr/>
                    <a:lstStyle/>
                    <a:p>
                      <a:pPr algn="ctr"/>
                      <a:r>
                        <a:rPr lang="en-US" dirty="0">
                          <a:solidFill>
                            <a:schemeClr val="bg2">
                              <a:lumMod val="10000"/>
                            </a:schemeClr>
                          </a:solidFill>
                        </a:rPr>
                        <a:t>61.63%</a:t>
                      </a:r>
                    </a:p>
                  </a:txBody>
                  <a:tcPr/>
                </a:tc>
                <a:tc>
                  <a:txBody>
                    <a:bodyPr/>
                    <a:lstStyle/>
                    <a:p>
                      <a:pPr algn="ctr"/>
                      <a:r>
                        <a:rPr lang="en-US" dirty="0">
                          <a:solidFill>
                            <a:schemeClr val="bg2">
                              <a:lumMod val="10000"/>
                            </a:schemeClr>
                          </a:solidFill>
                        </a:rPr>
                        <a:t>63.23%</a:t>
                      </a:r>
                    </a:p>
                  </a:txBody>
                  <a:tcPr/>
                </a:tc>
                <a:tc>
                  <a:txBody>
                    <a:bodyPr/>
                    <a:lstStyle/>
                    <a:p>
                      <a:pPr algn="ctr"/>
                      <a:r>
                        <a:rPr lang="en-US" dirty="0">
                          <a:solidFill>
                            <a:schemeClr val="bg2">
                              <a:lumMod val="10000"/>
                            </a:schemeClr>
                          </a:solidFill>
                        </a:rPr>
                        <a:t>64.19%</a:t>
                      </a:r>
                    </a:p>
                  </a:txBody>
                  <a:tcPr/>
                </a:tc>
                <a:tc>
                  <a:txBody>
                    <a:bodyPr/>
                    <a:lstStyle/>
                    <a:p>
                      <a:pPr algn="ctr"/>
                      <a:r>
                        <a:rPr lang="en-US" dirty="0">
                          <a:solidFill>
                            <a:schemeClr val="bg2">
                              <a:lumMod val="10000"/>
                            </a:schemeClr>
                          </a:solidFill>
                        </a:rPr>
                        <a:t>64.64%</a:t>
                      </a:r>
                    </a:p>
                  </a:txBody>
                  <a:tcPr/>
                </a:tc>
                <a:extLst>
                  <a:ext uri="{0D108BD9-81ED-4DB2-BD59-A6C34878D82A}">
                    <a16:rowId xmlns:a16="http://schemas.microsoft.com/office/drawing/2014/main" val="1274912088"/>
                  </a:ext>
                </a:extLst>
              </a:tr>
            </a:tbl>
          </a:graphicData>
        </a:graphic>
      </p:graphicFrame>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30</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vert="horz" lIns="91440" tIns="45720" rIns="91440" bIns="45720" rtlCol="0" anchor="t">
            <a:noAutofit/>
          </a:bodyPr>
          <a:lstStyle/>
          <a:p>
            <a:r>
              <a:rPr lang="en-US" dirty="0">
                <a:latin typeface="Helvetica"/>
                <a:cs typeface="Helvetica"/>
              </a:rPr>
              <a:t>Results</a:t>
            </a:r>
            <a:endParaRPr lang="en-US" dirty="0"/>
          </a:p>
        </p:txBody>
      </p:sp>
      <p:sp>
        <p:nvSpPr>
          <p:cNvPr id="9" name="TextBox 8">
            <a:extLst>
              <a:ext uri="{FF2B5EF4-FFF2-40B4-BE49-F238E27FC236}">
                <a16:creationId xmlns:a16="http://schemas.microsoft.com/office/drawing/2014/main" id="{D38E7981-EB90-EDD8-3184-69F9A2BBD16A}"/>
              </a:ext>
            </a:extLst>
          </p:cNvPr>
          <p:cNvSpPr txBox="1"/>
          <p:nvPr/>
        </p:nvSpPr>
        <p:spPr>
          <a:xfrm>
            <a:off x="3718205" y="4872403"/>
            <a:ext cx="4139711"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t>Target = 64.94%</a:t>
            </a:r>
            <a:endParaRPr lang="en-US" sz="2800"/>
          </a:p>
        </p:txBody>
      </p:sp>
    </p:spTree>
    <p:extLst>
      <p:ext uri="{BB962C8B-B14F-4D97-AF65-F5344CB8AC3E}">
        <p14:creationId xmlns:p14="http://schemas.microsoft.com/office/powerpoint/2010/main" val="12378335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31</a:t>
            </a:fld>
            <a:endParaRPr lang="en-US"/>
          </a:p>
        </p:txBody>
      </p:sp>
      <p:sp>
        <p:nvSpPr>
          <p:cNvPr id="7" name="Content Placeholder 6">
            <a:extLst>
              <a:ext uri="{FF2B5EF4-FFF2-40B4-BE49-F238E27FC236}">
                <a16:creationId xmlns:a16="http://schemas.microsoft.com/office/drawing/2014/main" id="{B923581F-91AA-8C2E-5009-1B93D2105F20}"/>
              </a:ext>
            </a:extLst>
          </p:cNvPr>
          <p:cNvSpPr>
            <a:spLocks noGrp="1"/>
          </p:cNvSpPr>
          <p:nvPr>
            <p:ph sz="quarter" idx="13"/>
          </p:nvPr>
        </p:nvSpPr>
        <p:spPr/>
        <p:txBody>
          <a:bodyPr/>
          <a:lstStyle/>
          <a:p>
            <a:endParaRPr lang="en-US" dirty="0"/>
          </a:p>
          <a:p>
            <a:endParaRPr lang="en-US" dirty="0"/>
          </a:p>
        </p:txBody>
      </p:sp>
      <p:pic>
        <p:nvPicPr>
          <p:cNvPr id="8" name="Content Placeholder 7" descr="Website - Highway sign image">
            <a:extLst>
              <a:ext uri="{FF2B5EF4-FFF2-40B4-BE49-F238E27FC236}">
                <a16:creationId xmlns:a16="http://schemas.microsoft.com/office/drawing/2014/main" id="{1CF27CDD-F696-71B6-71CA-6E8C28D1C656}"/>
              </a:ext>
            </a:extLst>
          </p:cNvPr>
          <p:cNvPicPr>
            <a:picLocks noGrp="1" noChangeAspect="1"/>
          </p:cNvPicPr>
          <p:nvPr>
            <p:ph idx="1"/>
          </p:nvPr>
        </p:nvPicPr>
        <p:blipFill rotWithShape="1">
          <a:blip r:embed="rId2">
            <a:duotone>
              <a:prstClr val="black"/>
              <a:schemeClr val="accent5">
                <a:tint val="45000"/>
                <a:satMod val="400000"/>
              </a:schemeClr>
            </a:duotone>
            <a:alphaModFix amt="25000"/>
            <a:extLst>
              <a:ext uri="{28A0092B-C50C-407E-A947-70E740481C1C}">
                <a14:useLocalDpi xmlns:a14="http://schemas.microsoft.com/office/drawing/2010/main" val="0"/>
              </a:ext>
            </a:extLst>
          </a:blip>
          <a:srcRect l="7670" t="9091" r="11421"/>
          <a:stretch/>
        </p:blipFill>
        <p:spPr>
          <a:xfrm>
            <a:off x="285750" y="1051718"/>
            <a:ext cx="6232897" cy="4668838"/>
          </a:xfrm>
          <a:prstGeom prst="rect">
            <a:avLst/>
          </a:prstGeom>
        </p:spPr>
      </p:pic>
      <p:sp>
        <p:nvSpPr>
          <p:cNvPr id="9" name="TextBox 8">
            <a:extLst>
              <a:ext uri="{FF2B5EF4-FFF2-40B4-BE49-F238E27FC236}">
                <a16:creationId xmlns:a16="http://schemas.microsoft.com/office/drawing/2014/main" id="{649FC922-9DFA-F0D4-644F-3FD8A453D832}"/>
              </a:ext>
            </a:extLst>
          </p:cNvPr>
          <p:cNvSpPr txBox="1"/>
          <p:nvPr/>
        </p:nvSpPr>
        <p:spPr>
          <a:xfrm>
            <a:off x="5715000" y="2348930"/>
            <a:ext cx="5781675" cy="2074414"/>
          </a:xfrm>
          <a:prstGeom prst="rect">
            <a:avLst/>
          </a:prstGeom>
          <a:noFill/>
        </p:spPr>
        <p:txBody>
          <a:bodyPr wrap="square" rtlCol="0">
            <a:spAutoFit/>
          </a:bodyPr>
          <a:lstStyle/>
          <a:p>
            <a:pPr>
              <a:lnSpc>
                <a:spcPct val="90000"/>
              </a:lnSpc>
              <a:spcBef>
                <a:spcPct val="0"/>
              </a:spcBef>
              <a:spcAft>
                <a:spcPts val="600"/>
              </a:spcAft>
            </a:pPr>
            <a:r>
              <a:rPr lang="en-US" sz="4400" dirty="0">
                <a:solidFill>
                  <a:schemeClr val="tx2"/>
                </a:solidFill>
                <a:ea typeface="+mj-ea"/>
                <a:cs typeface="+mj-cs"/>
              </a:rPr>
              <a:t>Draft SPP/APR,</a:t>
            </a:r>
          </a:p>
          <a:p>
            <a:pPr>
              <a:lnSpc>
                <a:spcPct val="90000"/>
              </a:lnSpc>
              <a:spcBef>
                <a:spcPct val="0"/>
              </a:spcBef>
              <a:spcAft>
                <a:spcPts val="600"/>
              </a:spcAft>
            </a:pPr>
            <a:r>
              <a:rPr lang="en-US" sz="4400" dirty="0">
                <a:solidFill>
                  <a:schemeClr val="tx2"/>
                </a:solidFill>
                <a:ea typeface="+mj-ea"/>
                <a:cs typeface="+mj-cs"/>
              </a:rPr>
              <a:t>including SSIP report,</a:t>
            </a:r>
          </a:p>
          <a:p>
            <a:pPr>
              <a:lnSpc>
                <a:spcPct val="90000"/>
              </a:lnSpc>
              <a:spcBef>
                <a:spcPct val="0"/>
              </a:spcBef>
              <a:spcAft>
                <a:spcPts val="600"/>
              </a:spcAft>
            </a:pPr>
            <a:r>
              <a:rPr lang="en-US" sz="4400" dirty="0">
                <a:solidFill>
                  <a:schemeClr val="tx2"/>
                </a:solidFill>
                <a:ea typeface="+mj-ea"/>
                <a:cs typeface="+mj-cs"/>
              </a:rPr>
              <a:t>coming soon.</a:t>
            </a:r>
          </a:p>
        </p:txBody>
      </p:sp>
    </p:spTree>
    <p:extLst>
      <p:ext uri="{BB962C8B-B14F-4D97-AF65-F5344CB8AC3E}">
        <p14:creationId xmlns:p14="http://schemas.microsoft.com/office/powerpoint/2010/main" val="2826212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999195"/>
            <a:ext cx="10972800" cy="914400"/>
          </a:xfrm>
        </p:spPr>
        <p:txBody>
          <a:bodyPr/>
          <a:lstStyle/>
          <a:p>
            <a:r>
              <a:rPr lang="en-US" dirty="0"/>
              <a:t>C-7: 45-Day Timeline</a:t>
            </a:r>
          </a:p>
        </p:txBody>
      </p:sp>
      <p:sp>
        <p:nvSpPr>
          <p:cNvPr id="8" name="Content Placeholder 7">
            <a:extLst>
              <a:ext uri="{FF2B5EF4-FFF2-40B4-BE49-F238E27FC236}">
                <a16:creationId xmlns:a16="http://schemas.microsoft.com/office/drawing/2014/main" id="{E2E2CE48-4543-B159-8819-961BD932CCF9}"/>
              </a:ext>
            </a:extLst>
          </p:cNvPr>
          <p:cNvSpPr>
            <a:spLocks noGrp="1"/>
          </p:cNvSpPr>
          <p:nvPr>
            <p:ph sz="half" idx="1"/>
          </p:nvPr>
        </p:nvSpPr>
        <p:spPr>
          <a:xfrm>
            <a:off x="285750" y="1913595"/>
            <a:ext cx="4114800" cy="4114800"/>
          </a:xfrm>
        </p:spPr>
        <p:txBody>
          <a:bodyPr anchor="t" anchorCtr="0">
            <a:noAutofit/>
          </a:bodyPr>
          <a:lstStyle/>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Definition: Initial meeting to develop IFSP w/in 45 days referral</a:t>
            </a:r>
          </a:p>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FFY 2023 target = 100.0%</a:t>
            </a:r>
          </a:p>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FFY 2023 result = 99.8%</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4</a:t>
            </a:fld>
            <a:endParaRPr lang="en-US"/>
          </a:p>
        </p:txBody>
      </p:sp>
      <p:sp>
        <p:nvSpPr>
          <p:cNvPr id="9" name="Content Placeholder 8">
            <a:extLst>
              <a:ext uri="{FF2B5EF4-FFF2-40B4-BE49-F238E27FC236}">
                <a16:creationId xmlns:a16="http://schemas.microsoft.com/office/drawing/2014/main" id="{5CB26F00-3743-DDE1-DF06-898CCDEA504F}"/>
              </a:ext>
            </a:extLst>
          </p:cNvPr>
          <p:cNvSpPr>
            <a:spLocks noGrp="1"/>
          </p:cNvSpPr>
          <p:nvPr>
            <p:ph sz="quarter" idx="13"/>
          </p:nvPr>
        </p:nvSpPr>
        <p:spPr/>
        <p:txBody>
          <a:bodyPr/>
          <a:lstStyle/>
          <a:p>
            <a:r>
              <a:rPr lang="en-US" dirty="0"/>
              <a:t>Compliance Indicator C-7</a:t>
            </a:r>
          </a:p>
        </p:txBody>
      </p:sp>
      <p:graphicFrame>
        <p:nvGraphicFramePr>
          <p:cNvPr id="12" name="Content Placeholder 8">
            <a:extLst>
              <a:ext uri="{FF2B5EF4-FFF2-40B4-BE49-F238E27FC236}">
                <a16:creationId xmlns:a16="http://schemas.microsoft.com/office/drawing/2014/main" id="{3C484CCD-3B6D-E191-CF42-5BC748B434AF}"/>
              </a:ext>
            </a:extLst>
          </p:cNvPr>
          <p:cNvGraphicFramePr>
            <a:graphicFrameLocks noGrp="1"/>
          </p:cNvGraphicFramePr>
          <p:nvPr>
            <p:ph sz="half" idx="2"/>
            <p:extLst>
              <p:ext uri="{D42A27DB-BD31-4B8C-83A1-F6EECF244321}">
                <p14:modId xmlns:p14="http://schemas.microsoft.com/office/powerpoint/2010/main" val="1909142452"/>
              </p:ext>
            </p:extLst>
          </p:nvPr>
        </p:nvGraphicFramePr>
        <p:xfrm>
          <a:off x="4400550" y="1913595"/>
          <a:ext cx="6858000" cy="4114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0955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1040407"/>
            <a:ext cx="10972800" cy="914400"/>
          </a:xfrm>
        </p:spPr>
        <p:txBody>
          <a:bodyPr/>
          <a:lstStyle/>
          <a:p>
            <a:r>
              <a:rPr lang="en-US" dirty="0"/>
              <a:t>C-8A: Transition Plan Steps &amp; Services</a:t>
            </a:r>
          </a:p>
        </p:txBody>
      </p:sp>
      <p:sp>
        <p:nvSpPr>
          <p:cNvPr id="12" name="Content Placeholder 11">
            <a:extLst>
              <a:ext uri="{FF2B5EF4-FFF2-40B4-BE49-F238E27FC236}">
                <a16:creationId xmlns:a16="http://schemas.microsoft.com/office/drawing/2014/main" id="{1C616E57-1F68-F6CE-026E-E814706B3502}"/>
              </a:ext>
            </a:extLst>
          </p:cNvPr>
          <p:cNvSpPr>
            <a:spLocks noGrp="1"/>
          </p:cNvSpPr>
          <p:nvPr>
            <p:ph sz="half" idx="1"/>
          </p:nvPr>
        </p:nvSpPr>
        <p:spPr>
          <a:xfrm>
            <a:off x="285750" y="1954807"/>
            <a:ext cx="4114800" cy="4114800"/>
          </a:xfrm>
        </p:spPr>
        <p:txBody>
          <a:bodyPr>
            <a:normAutofit/>
          </a:bodyPr>
          <a:lstStyle/>
          <a:p>
            <a:pPr>
              <a:buClr>
                <a:schemeClr val="tx1"/>
              </a:buClr>
              <a:buSzPct val="100000"/>
            </a:pPr>
            <a:r>
              <a:rPr lang="en-US" sz="2400" dirty="0">
                <a:latin typeface="Helvetica" panose="020B0604020202020204" pitchFamily="34" charset="0"/>
                <a:cs typeface="Helvetica" panose="020B0604020202020204" pitchFamily="34" charset="0"/>
              </a:rPr>
              <a:t>Definition: All children for whom transition planning is required have completed plans developed in accordance with requirements and timelines</a:t>
            </a:r>
          </a:p>
          <a:p>
            <a:pPr>
              <a:buClr>
                <a:schemeClr val="tx1"/>
              </a:buClr>
              <a:buSzPct val="100000"/>
            </a:pPr>
            <a:r>
              <a:rPr lang="en-US" sz="2400" dirty="0">
                <a:latin typeface="Helvetica" panose="020B0604020202020204" pitchFamily="34" charset="0"/>
                <a:cs typeface="Helvetica" panose="020B0604020202020204" pitchFamily="34" charset="0"/>
              </a:rPr>
              <a:t>FFY 2023 target = 100%</a:t>
            </a:r>
          </a:p>
          <a:p>
            <a:pPr>
              <a:buClr>
                <a:schemeClr val="tx1"/>
              </a:buClr>
              <a:buSzPct val="100000"/>
            </a:pPr>
            <a:r>
              <a:rPr lang="en-US" sz="2400" dirty="0">
                <a:latin typeface="Helvetica" panose="020B0604020202020204" pitchFamily="34" charset="0"/>
                <a:cs typeface="Helvetica" panose="020B0604020202020204" pitchFamily="34" charset="0"/>
              </a:rPr>
              <a:t>FFY 2023 result = 97.4%</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5</a:t>
            </a:fld>
            <a:endParaRPr lang="en-US"/>
          </a:p>
        </p:txBody>
      </p:sp>
      <p:sp>
        <p:nvSpPr>
          <p:cNvPr id="13" name="Content Placeholder 12">
            <a:extLst>
              <a:ext uri="{FF2B5EF4-FFF2-40B4-BE49-F238E27FC236}">
                <a16:creationId xmlns:a16="http://schemas.microsoft.com/office/drawing/2014/main" id="{835456B1-4F60-DFA7-2152-F0937B035992}"/>
              </a:ext>
            </a:extLst>
          </p:cNvPr>
          <p:cNvSpPr>
            <a:spLocks noGrp="1"/>
          </p:cNvSpPr>
          <p:nvPr>
            <p:ph sz="quarter" idx="13"/>
          </p:nvPr>
        </p:nvSpPr>
        <p:spPr/>
        <p:txBody>
          <a:bodyPr/>
          <a:lstStyle/>
          <a:p>
            <a:r>
              <a:rPr lang="en-US" dirty="0"/>
              <a:t>Compliance Indicator C-8A</a:t>
            </a:r>
          </a:p>
        </p:txBody>
      </p:sp>
      <p:graphicFrame>
        <p:nvGraphicFramePr>
          <p:cNvPr id="14" name="Content Placeholder 20">
            <a:extLst>
              <a:ext uri="{FF2B5EF4-FFF2-40B4-BE49-F238E27FC236}">
                <a16:creationId xmlns:a16="http://schemas.microsoft.com/office/drawing/2014/main" id="{F510531C-91B9-F82A-1E33-AF921D8B666E}"/>
              </a:ext>
            </a:extLst>
          </p:cNvPr>
          <p:cNvGraphicFramePr>
            <a:graphicFrameLocks noGrp="1"/>
          </p:cNvGraphicFramePr>
          <p:nvPr>
            <p:ph sz="half" idx="2"/>
            <p:extLst>
              <p:ext uri="{D42A27DB-BD31-4B8C-83A1-F6EECF244321}">
                <p14:modId xmlns:p14="http://schemas.microsoft.com/office/powerpoint/2010/main" val="4214307169"/>
              </p:ext>
            </p:extLst>
          </p:nvPr>
        </p:nvGraphicFramePr>
        <p:xfrm>
          <a:off x="4400550" y="1954807"/>
          <a:ext cx="6858000" cy="3657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08147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1001713"/>
            <a:ext cx="10972800" cy="914400"/>
          </a:xfrm>
        </p:spPr>
        <p:txBody>
          <a:bodyPr/>
          <a:lstStyle/>
          <a:p>
            <a:r>
              <a:rPr lang="en-US" dirty="0"/>
              <a:t>C-8B: Transition Notification to LEA &amp; SEA</a:t>
            </a:r>
          </a:p>
        </p:txBody>
      </p:sp>
      <p:sp>
        <p:nvSpPr>
          <p:cNvPr id="12" name="Content Placeholder 11">
            <a:extLst>
              <a:ext uri="{FF2B5EF4-FFF2-40B4-BE49-F238E27FC236}">
                <a16:creationId xmlns:a16="http://schemas.microsoft.com/office/drawing/2014/main" id="{1C616E57-1F68-F6CE-026E-E814706B3502}"/>
              </a:ext>
            </a:extLst>
          </p:cNvPr>
          <p:cNvSpPr>
            <a:spLocks noGrp="1"/>
          </p:cNvSpPr>
          <p:nvPr>
            <p:ph sz="half" idx="1"/>
          </p:nvPr>
        </p:nvSpPr>
        <p:spPr>
          <a:xfrm>
            <a:off x="285750" y="1916113"/>
            <a:ext cx="4114800" cy="4114800"/>
          </a:xfrm>
        </p:spPr>
        <p:txBody>
          <a:bodyPr/>
          <a:lstStyle/>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Definition: Notification to the LEA and VDOE occurs in accordance with requirements and timelines</a:t>
            </a:r>
          </a:p>
          <a:p>
            <a:pPr>
              <a:buClr>
                <a:schemeClr val="tx1"/>
              </a:buClr>
              <a:buSzPct val="100000"/>
            </a:pPr>
            <a:r>
              <a:rPr lang="en-US" sz="2400" dirty="0">
                <a:latin typeface="Helvetica" panose="020B0604020202020204" pitchFamily="34" charset="0"/>
                <a:cs typeface="Helvetica" panose="020B0604020202020204" pitchFamily="34" charset="0"/>
              </a:rPr>
              <a:t>FFY 2023 target = 100%</a:t>
            </a:r>
          </a:p>
          <a:p>
            <a:pPr>
              <a:buClr>
                <a:schemeClr val="tx1"/>
              </a:buClr>
              <a:buSzPct val="100000"/>
            </a:pPr>
            <a:r>
              <a:rPr lang="en-US" sz="2400" dirty="0">
                <a:latin typeface="Helvetica" panose="020B0604020202020204" pitchFamily="34" charset="0"/>
                <a:cs typeface="Helvetica" panose="020B0604020202020204" pitchFamily="34" charset="0"/>
              </a:rPr>
              <a:t>FFY 2023 result = 90.0%</a:t>
            </a:r>
          </a:p>
          <a:p>
            <a:endParaRPr lang="en-US" dirty="0"/>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6</a:t>
            </a:fld>
            <a:endParaRPr lang="en-US"/>
          </a:p>
        </p:txBody>
      </p:sp>
      <p:sp>
        <p:nvSpPr>
          <p:cNvPr id="13" name="Content Placeholder 12">
            <a:extLst>
              <a:ext uri="{FF2B5EF4-FFF2-40B4-BE49-F238E27FC236}">
                <a16:creationId xmlns:a16="http://schemas.microsoft.com/office/drawing/2014/main" id="{835456B1-4F60-DFA7-2152-F0937B035992}"/>
              </a:ext>
            </a:extLst>
          </p:cNvPr>
          <p:cNvSpPr>
            <a:spLocks noGrp="1"/>
          </p:cNvSpPr>
          <p:nvPr>
            <p:ph sz="quarter" idx="13"/>
          </p:nvPr>
        </p:nvSpPr>
        <p:spPr/>
        <p:txBody>
          <a:bodyPr/>
          <a:lstStyle/>
          <a:p>
            <a:r>
              <a:rPr lang="en-US" dirty="0"/>
              <a:t>Compliance Indicator C-8B</a:t>
            </a:r>
          </a:p>
        </p:txBody>
      </p:sp>
      <p:graphicFrame>
        <p:nvGraphicFramePr>
          <p:cNvPr id="8" name="Content Placeholder 15">
            <a:extLst>
              <a:ext uri="{FF2B5EF4-FFF2-40B4-BE49-F238E27FC236}">
                <a16:creationId xmlns:a16="http://schemas.microsoft.com/office/drawing/2014/main" id="{3260577F-93F2-46D2-22BE-ABDC68560819}"/>
              </a:ext>
            </a:extLst>
          </p:cNvPr>
          <p:cNvGraphicFramePr>
            <a:graphicFrameLocks noGrp="1"/>
          </p:cNvGraphicFramePr>
          <p:nvPr>
            <p:ph sz="half" idx="2"/>
            <p:extLst>
              <p:ext uri="{D42A27DB-BD31-4B8C-83A1-F6EECF244321}">
                <p14:modId xmlns:p14="http://schemas.microsoft.com/office/powerpoint/2010/main" val="3762152382"/>
              </p:ext>
            </p:extLst>
          </p:nvPr>
        </p:nvGraphicFramePr>
        <p:xfrm>
          <a:off x="4400550" y="1916113"/>
          <a:ext cx="6858000" cy="4114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327902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1001714"/>
            <a:ext cx="10972800" cy="914400"/>
          </a:xfrm>
        </p:spPr>
        <p:txBody>
          <a:bodyPr/>
          <a:lstStyle/>
          <a:p>
            <a:r>
              <a:rPr lang="en-US" dirty="0"/>
              <a:t>C-8C: Transition Planning Conference</a:t>
            </a:r>
          </a:p>
        </p:txBody>
      </p:sp>
      <p:sp>
        <p:nvSpPr>
          <p:cNvPr id="12" name="Content Placeholder 11">
            <a:extLst>
              <a:ext uri="{FF2B5EF4-FFF2-40B4-BE49-F238E27FC236}">
                <a16:creationId xmlns:a16="http://schemas.microsoft.com/office/drawing/2014/main" id="{1C616E57-1F68-F6CE-026E-E814706B3502}"/>
              </a:ext>
            </a:extLst>
          </p:cNvPr>
          <p:cNvSpPr>
            <a:spLocks noGrp="1"/>
          </p:cNvSpPr>
          <p:nvPr>
            <p:ph sz="half" idx="1"/>
          </p:nvPr>
        </p:nvSpPr>
        <p:spPr>
          <a:xfrm>
            <a:off x="285750" y="1916114"/>
            <a:ext cx="4114800" cy="4114800"/>
          </a:xfrm>
        </p:spPr>
        <p:txBody>
          <a:bodyPr/>
          <a:lstStyle/>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Definition: A transition planning conference is held in accordance with requirements and timelines </a:t>
            </a:r>
          </a:p>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FFY 2023 target = 100%</a:t>
            </a:r>
          </a:p>
          <a:p>
            <a:pPr>
              <a:lnSpc>
                <a:spcPct val="100000"/>
              </a:lnSpc>
              <a:buClr>
                <a:schemeClr val="tx1"/>
              </a:buClr>
              <a:buSzPct val="100000"/>
            </a:pPr>
            <a:r>
              <a:rPr lang="en-US" sz="2400" dirty="0">
                <a:latin typeface="Helvetica" panose="020B0604020202020204" pitchFamily="34" charset="0"/>
                <a:cs typeface="Helvetica" panose="020B0604020202020204" pitchFamily="34" charset="0"/>
              </a:rPr>
              <a:t>FFY 2023 result = 94.9%</a:t>
            </a:r>
          </a:p>
          <a:p>
            <a:endParaRPr lang="en-US" dirty="0"/>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7</a:t>
            </a:fld>
            <a:endParaRPr lang="en-US"/>
          </a:p>
        </p:txBody>
      </p:sp>
      <p:sp>
        <p:nvSpPr>
          <p:cNvPr id="13" name="Content Placeholder 12">
            <a:extLst>
              <a:ext uri="{FF2B5EF4-FFF2-40B4-BE49-F238E27FC236}">
                <a16:creationId xmlns:a16="http://schemas.microsoft.com/office/drawing/2014/main" id="{835456B1-4F60-DFA7-2152-F0937B035992}"/>
              </a:ext>
            </a:extLst>
          </p:cNvPr>
          <p:cNvSpPr>
            <a:spLocks noGrp="1"/>
          </p:cNvSpPr>
          <p:nvPr>
            <p:ph sz="quarter" idx="13"/>
          </p:nvPr>
        </p:nvSpPr>
        <p:spPr/>
        <p:txBody>
          <a:bodyPr/>
          <a:lstStyle/>
          <a:p>
            <a:r>
              <a:rPr lang="en-US" dirty="0"/>
              <a:t>Compliance Indicator C-8C</a:t>
            </a:r>
          </a:p>
        </p:txBody>
      </p:sp>
      <p:graphicFrame>
        <p:nvGraphicFramePr>
          <p:cNvPr id="9" name="Content Placeholder 15">
            <a:extLst>
              <a:ext uri="{FF2B5EF4-FFF2-40B4-BE49-F238E27FC236}">
                <a16:creationId xmlns:a16="http://schemas.microsoft.com/office/drawing/2014/main" id="{E75423F0-77EE-5B00-524F-A7626D6E3792}"/>
              </a:ext>
            </a:extLst>
          </p:cNvPr>
          <p:cNvGraphicFramePr>
            <a:graphicFrameLocks noGrp="1"/>
          </p:cNvGraphicFramePr>
          <p:nvPr>
            <p:ph sz="half" idx="2"/>
            <p:extLst>
              <p:ext uri="{D42A27DB-BD31-4B8C-83A1-F6EECF244321}">
                <p14:modId xmlns:p14="http://schemas.microsoft.com/office/powerpoint/2010/main" val="3613591912"/>
              </p:ext>
            </p:extLst>
          </p:nvPr>
        </p:nvGraphicFramePr>
        <p:xfrm>
          <a:off x="4400550" y="1916113"/>
          <a:ext cx="6858000" cy="4114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8923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B923581F-91AA-8C2E-5009-1B93D2105F20}"/>
              </a:ext>
            </a:extLst>
          </p:cNvPr>
          <p:cNvSpPr>
            <a:spLocks noGrp="1"/>
          </p:cNvSpPr>
          <p:nvPr>
            <p:ph type="title"/>
          </p:nvPr>
        </p:nvSpPr>
        <p:spPr>
          <a:xfrm>
            <a:off x="457200" y="1028701"/>
            <a:ext cx="10972800" cy="914400"/>
          </a:xfrm>
        </p:spPr>
        <p:txBody>
          <a:bodyPr anchor="ctr">
            <a:normAutofit/>
          </a:bodyPr>
          <a:lstStyle/>
          <a:p>
            <a:r>
              <a:rPr lang="en-US" dirty="0"/>
              <a:t>Questions re: Compliance Indicators?</a:t>
            </a:r>
          </a:p>
        </p:txBody>
      </p:sp>
      <p:pic>
        <p:nvPicPr>
          <p:cNvPr id="8" name="Content Placeholder 7" descr="Woman adjusting hearing aid on child">
            <a:extLst>
              <a:ext uri="{FF2B5EF4-FFF2-40B4-BE49-F238E27FC236}">
                <a16:creationId xmlns:a16="http://schemas.microsoft.com/office/drawing/2014/main" id="{5638AC14-45CC-E3F2-5D5B-C2CE3473BF1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34575" b="19219"/>
          <a:stretch/>
        </p:blipFill>
        <p:spPr>
          <a:xfrm>
            <a:off x="685800" y="2077244"/>
            <a:ext cx="10515600" cy="3467099"/>
          </a:xfrm>
          <a:noFill/>
        </p:spPr>
      </p:pic>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a:xfrm rot="5400000">
            <a:off x="10158419" y="1790661"/>
            <a:ext cx="990599" cy="304879"/>
          </a:xfrm>
        </p:spPr>
        <p:txBody>
          <a:bodyPr anchor="ctr">
            <a:normAutofit/>
          </a:bodyPr>
          <a:lstStyle/>
          <a:p>
            <a:pPr>
              <a:lnSpc>
                <a:spcPct val="90000"/>
              </a:lnSpc>
              <a:spcAft>
                <a:spcPts val="600"/>
              </a:spcAft>
            </a:pPr>
            <a:r>
              <a:rPr lang="en-US" sz="700"/>
              <a:t>December 11, 2024</a:t>
            </a:r>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a:xfrm>
            <a:off x="3657600" y="6173786"/>
            <a:ext cx="4114800" cy="365125"/>
          </a:xfrm>
        </p:spPr>
        <p:txBody>
          <a:bodyPr anchor="ctr">
            <a:normAutofit/>
          </a:bodyPr>
          <a:lstStyle/>
          <a:p>
            <a:pPr>
              <a:spcAft>
                <a:spcPts val="600"/>
              </a:spcAft>
            </a:pPr>
            <a:r>
              <a:rPr lang="en-US"/>
              <a:t>FFY 2023 SPP/APR VICC Presentation</a:t>
            </a:r>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a:xfrm>
            <a:off x="9246742" y="6173786"/>
            <a:ext cx="1263474" cy="365125"/>
          </a:xfrm>
        </p:spPr>
        <p:txBody>
          <a:bodyPr anchor="ctr">
            <a:normAutofit/>
          </a:bodyPr>
          <a:lstStyle/>
          <a:p>
            <a:pPr>
              <a:spcAft>
                <a:spcPts val="600"/>
              </a:spcAft>
            </a:pPr>
            <a:fld id="{5874D6C6-B3A5-4F2C-A6BF-E3D57C3A1219}" type="slidenum">
              <a:rPr lang="en-US" smtClean="0"/>
              <a:pPr>
                <a:spcAft>
                  <a:spcPts val="600"/>
                </a:spcAft>
              </a:pPr>
              <a:t>8</a:t>
            </a:fld>
            <a:endParaRPr lang="en-US"/>
          </a:p>
        </p:txBody>
      </p:sp>
    </p:spTree>
    <p:extLst>
      <p:ext uri="{BB962C8B-B14F-4D97-AF65-F5344CB8AC3E}">
        <p14:creationId xmlns:p14="http://schemas.microsoft.com/office/powerpoint/2010/main" val="2209480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1E412-9DC7-42CE-4127-E88342A03E7D}"/>
              </a:ext>
            </a:extLst>
          </p:cNvPr>
          <p:cNvSpPr>
            <a:spLocks noGrp="1"/>
          </p:cNvSpPr>
          <p:nvPr>
            <p:ph type="title"/>
          </p:nvPr>
        </p:nvSpPr>
        <p:spPr>
          <a:xfrm>
            <a:off x="285750" y="1001713"/>
            <a:ext cx="10972800" cy="914400"/>
          </a:xfrm>
        </p:spPr>
        <p:txBody>
          <a:bodyPr/>
          <a:lstStyle/>
          <a:p>
            <a:r>
              <a:rPr lang="en-US" dirty="0"/>
              <a:t>C-2: Primary Service Setting</a:t>
            </a:r>
          </a:p>
        </p:txBody>
      </p:sp>
      <p:sp>
        <p:nvSpPr>
          <p:cNvPr id="8" name="Content Placeholder 7">
            <a:extLst>
              <a:ext uri="{FF2B5EF4-FFF2-40B4-BE49-F238E27FC236}">
                <a16:creationId xmlns:a16="http://schemas.microsoft.com/office/drawing/2014/main" id="{1F7DF56A-CD28-9F64-98BC-633CE85D5A17}"/>
              </a:ext>
            </a:extLst>
          </p:cNvPr>
          <p:cNvSpPr>
            <a:spLocks noGrp="1"/>
          </p:cNvSpPr>
          <p:nvPr>
            <p:ph sz="half" idx="1"/>
          </p:nvPr>
        </p:nvSpPr>
        <p:spPr>
          <a:xfrm>
            <a:off x="285750" y="1916113"/>
            <a:ext cx="4114800" cy="4114800"/>
          </a:xfrm>
        </p:spPr>
        <p:txBody>
          <a:bodyPr>
            <a:normAutofit/>
          </a:bodyPr>
          <a:lstStyle/>
          <a:p>
            <a:pPr>
              <a:buClr>
                <a:schemeClr val="tx1"/>
              </a:buClr>
              <a:buSzPct val="100000"/>
            </a:pPr>
            <a:r>
              <a:rPr lang="en-US" sz="2400" dirty="0">
                <a:latin typeface="Helvetica" panose="020B0604020202020204" pitchFamily="34" charset="0"/>
                <a:cs typeface="Helvetica" panose="020B0604020202020204" pitchFamily="34" charset="0"/>
              </a:rPr>
              <a:t>Definition: Where do infants and toddlers primarily receive their Part C services?</a:t>
            </a:r>
          </a:p>
          <a:p>
            <a:pPr>
              <a:buClr>
                <a:schemeClr val="tx1"/>
              </a:buClr>
              <a:buSzPct val="100000"/>
            </a:pPr>
            <a:r>
              <a:rPr lang="en-US" sz="2400" dirty="0">
                <a:latin typeface="Helvetica" panose="020B0604020202020204" pitchFamily="34" charset="0"/>
                <a:cs typeface="Helvetica" panose="020B0604020202020204" pitchFamily="34" charset="0"/>
              </a:rPr>
              <a:t>FFY 2022 target = 98.0%</a:t>
            </a:r>
          </a:p>
          <a:p>
            <a:pPr>
              <a:buClr>
                <a:schemeClr val="tx1"/>
              </a:buClr>
              <a:buSzPct val="100000"/>
            </a:pPr>
            <a:r>
              <a:rPr lang="en-US" sz="2400" dirty="0">
                <a:latin typeface="Helvetica" panose="020B0604020202020204" pitchFamily="34" charset="0"/>
                <a:cs typeface="Helvetica" panose="020B0604020202020204" pitchFamily="34" charset="0"/>
              </a:rPr>
              <a:t>FFY 2022 result = 99.7%</a:t>
            </a:r>
          </a:p>
        </p:txBody>
      </p:sp>
      <p:sp>
        <p:nvSpPr>
          <p:cNvPr id="4" name="Date Placeholder 3">
            <a:extLst>
              <a:ext uri="{FF2B5EF4-FFF2-40B4-BE49-F238E27FC236}">
                <a16:creationId xmlns:a16="http://schemas.microsoft.com/office/drawing/2014/main" id="{3E4F1BB1-C2D5-CB09-9C18-B7C46CB28DA1}"/>
              </a:ext>
            </a:extLst>
          </p:cNvPr>
          <p:cNvSpPr>
            <a:spLocks noGrp="1"/>
          </p:cNvSpPr>
          <p:nvPr>
            <p:ph type="dt" sz="half" idx="10"/>
          </p:nvPr>
        </p:nvSpPr>
        <p:spPr/>
        <p:txBody>
          <a:bodyPr/>
          <a:lstStyle/>
          <a:p>
            <a:r>
              <a:rPr lang="en-US"/>
              <a:t>December 11, 2024</a:t>
            </a:r>
            <a:endParaRPr lang="en-US" dirty="0"/>
          </a:p>
        </p:txBody>
      </p:sp>
      <p:sp>
        <p:nvSpPr>
          <p:cNvPr id="5" name="Footer Placeholder 4">
            <a:extLst>
              <a:ext uri="{FF2B5EF4-FFF2-40B4-BE49-F238E27FC236}">
                <a16:creationId xmlns:a16="http://schemas.microsoft.com/office/drawing/2014/main" id="{A2F1B0B0-D233-94AE-D37E-4FAE53E7A221}"/>
              </a:ext>
            </a:extLst>
          </p:cNvPr>
          <p:cNvSpPr>
            <a:spLocks noGrp="1"/>
          </p:cNvSpPr>
          <p:nvPr>
            <p:ph type="ftr" sz="quarter" idx="11"/>
          </p:nvPr>
        </p:nvSpPr>
        <p:spPr/>
        <p:txBody>
          <a:bodyPr/>
          <a:lstStyle/>
          <a:p>
            <a:r>
              <a:rPr lang="en-US"/>
              <a:t>FFY 2023 SPP/APR VICC Presentation</a:t>
            </a:r>
            <a:endParaRPr lang="en-US" dirty="0"/>
          </a:p>
        </p:txBody>
      </p:sp>
      <p:sp>
        <p:nvSpPr>
          <p:cNvPr id="6" name="Slide Number Placeholder 5">
            <a:extLst>
              <a:ext uri="{FF2B5EF4-FFF2-40B4-BE49-F238E27FC236}">
                <a16:creationId xmlns:a16="http://schemas.microsoft.com/office/drawing/2014/main" id="{CC3E7F1E-3DBE-6AA8-575A-61A821D17D69}"/>
              </a:ext>
            </a:extLst>
          </p:cNvPr>
          <p:cNvSpPr>
            <a:spLocks noGrp="1"/>
          </p:cNvSpPr>
          <p:nvPr>
            <p:ph type="sldNum" sz="quarter" idx="12"/>
          </p:nvPr>
        </p:nvSpPr>
        <p:spPr/>
        <p:txBody>
          <a:bodyPr/>
          <a:lstStyle/>
          <a:p>
            <a:fld id="{5874D6C6-B3A5-4F2C-A6BF-E3D57C3A1219}" type="slidenum">
              <a:rPr lang="en-US" smtClean="0"/>
              <a:t>9</a:t>
            </a:fld>
            <a:endParaRPr lang="en-US"/>
          </a:p>
        </p:txBody>
      </p:sp>
      <p:sp>
        <p:nvSpPr>
          <p:cNvPr id="9" name="Content Placeholder 8">
            <a:extLst>
              <a:ext uri="{FF2B5EF4-FFF2-40B4-BE49-F238E27FC236}">
                <a16:creationId xmlns:a16="http://schemas.microsoft.com/office/drawing/2014/main" id="{270B1874-1416-F5F2-8B69-1F409F13F664}"/>
              </a:ext>
            </a:extLst>
          </p:cNvPr>
          <p:cNvSpPr>
            <a:spLocks noGrp="1"/>
          </p:cNvSpPr>
          <p:nvPr>
            <p:ph sz="quarter" idx="13"/>
          </p:nvPr>
        </p:nvSpPr>
        <p:spPr/>
        <p:txBody>
          <a:bodyPr/>
          <a:lstStyle/>
          <a:p>
            <a:r>
              <a:rPr lang="en-US"/>
              <a:t>Results Indicator C-2</a:t>
            </a:r>
            <a:endParaRPr lang="en-US" dirty="0"/>
          </a:p>
        </p:txBody>
      </p:sp>
      <p:pic>
        <p:nvPicPr>
          <p:cNvPr id="12" name="Content Placeholder 11" descr="Sleeping baby">
            <a:extLst>
              <a:ext uri="{FF2B5EF4-FFF2-40B4-BE49-F238E27FC236}">
                <a16:creationId xmlns:a16="http://schemas.microsoft.com/office/drawing/2014/main" id="{0E406CB1-EF22-6C6A-73F9-AB707AE2C5BA}"/>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181600" y="1916113"/>
            <a:ext cx="5181600" cy="3454732"/>
          </a:xfrm>
        </p:spPr>
      </p:pic>
    </p:spTree>
    <p:extLst>
      <p:ext uri="{BB962C8B-B14F-4D97-AF65-F5344CB8AC3E}">
        <p14:creationId xmlns:p14="http://schemas.microsoft.com/office/powerpoint/2010/main" val="1983658087"/>
      </p:ext>
    </p:extLst>
  </p:cSld>
  <p:clrMapOvr>
    <a:masterClrMapping/>
  </p:clrMapOvr>
</p:sld>
</file>

<file path=ppt/theme/theme1.xml><?xml version="1.0" encoding="utf-8"?>
<a:theme xmlns:a="http://schemas.openxmlformats.org/drawingml/2006/main" name="Office Theme">
  <a:themeElements>
    <a:clrScheme name="DBHDS Brand">
      <a:dk1>
        <a:srgbClr val="00689A"/>
      </a:dk1>
      <a:lt1>
        <a:srgbClr val="FFFFFF"/>
      </a:lt1>
      <a:dk2>
        <a:srgbClr val="53575A"/>
      </a:dk2>
      <a:lt2>
        <a:srgbClr val="E7E6E6"/>
      </a:lt2>
      <a:accent1>
        <a:srgbClr val="6C9742"/>
      </a:accent1>
      <a:accent2>
        <a:srgbClr val="E3B938"/>
      </a:accent2>
      <a:accent3>
        <a:srgbClr val="A5A5A5"/>
      </a:accent3>
      <a:accent4>
        <a:srgbClr val="48AEE1"/>
      </a:accent4>
      <a:accent5>
        <a:srgbClr val="5B9BD5"/>
      </a:accent5>
      <a:accent6>
        <a:srgbClr val="97D147"/>
      </a:accent6>
      <a:hlink>
        <a:srgbClr val="517431"/>
      </a:hlink>
      <a:folHlink>
        <a:srgbClr val="074369"/>
      </a:folHlink>
    </a:clrScheme>
    <a:fontScheme name="Raleway">
      <a:majorFont>
        <a:latin typeface="Raleway Light"/>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65D6DF4-4246-7F44-9F6C-3B03F3793DFB}" vid="{4043341F-36B3-B341-89BF-F19FAB7737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4A873F1237D914497DFA1E8D85B5035" ma:contentTypeVersion="22" ma:contentTypeDescription="Create a new document." ma:contentTypeScope="" ma:versionID="647161f182aaa533d28362e583d8cd84">
  <xsd:schema xmlns:xsd="http://www.w3.org/2001/XMLSchema" xmlns:xs="http://www.w3.org/2001/XMLSchema" xmlns:p="http://schemas.microsoft.com/office/2006/metadata/properties" xmlns:ns2="ce556be0-c294-43de-afe1-0aa1eca57840" xmlns:ns3="93a2e542-a916-4ab4-932f-f5e77b65553e" targetNamespace="http://schemas.microsoft.com/office/2006/metadata/properties" ma:root="true" ma:fieldsID="462dce567d930036c0605bc8b08ef18c" ns2:_="" ns3:_="">
    <xsd:import namespace="ce556be0-c294-43de-afe1-0aa1eca57840"/>
    <xsd:import namespace="93a2e542-a916-4ab4-932f-f5e77b65553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Comments" minOccurs="0"/>
                <xsd:element ref="ns3:SharedWithUsers" minOccurs="0"/>
                <xsd:element ref="ns3:SharedWithDetails" minOccurs="0"/>
                <xsd:element ref="ns2:ReportType" minOccurs="0"/>
                <xsd:element ref="ns2:Region" minOccurs="0"/>
                <xsd:element ref="ns2:lcf76f155ced4ddcb4097134ff3c332f" minOccurs="0"/>
                <xsd:element ref="ns3:TaxCatchAll" minOccurs="0"/>
                <xsd:element ref="ns2:MediaLengthInSeconds" minOccurs="0"/>
                <xsd:element ref="ns2:Notes" minOccurs="0"/>
                <xsd:element ref="ns2:MediaServiceObjectDetectorVersions" minOccurs="0"/>
                <xsd:element ref="ns2:AddedtoTab"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556be0-c294-43de-afe1-0aa1eca578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2" ma:description=""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ReportType" ma:index="19" nillable="true" ma:displayName="Tags" ma:format="Dropdown" ma:internalName="ReportType">
      <xsd:complexType>
        <xsd:complexContent>
          <xsd:extension base="dms:MultiChoice">
            <xsd:sequence>
              <xsd:element name="Value" maxOccurs="unbounded" minOccurs="0" nillable="true">
                <xsd:simpleType>
                  <xsd:restriction base="dms:Choice">
                    <xsd:enumeration value="Initial"/>
                    <xsd:enumeration value="Midyear"/>
                    <xsd:enumeration value="Final"/>
                    <xsd:enumeration value="Revised"/>
                    <xsd:enumeration value="ARPA"/>
                    <xsd:enumeration value="Therapy"/>
                    <xsd:enumeration value="Active Users"/>
                    <xsd:enumeration value="Fed Balance"/>
                    <xsd:enumeration value="Lookup Table"/>
                    <xsd:enumeration value="Compilation"/>
                    <xsd:enumeration value="SFY Data Table"/>
                  </xsd:restriction>
                </xsd:simpleType>
              </xsd:element>
            </xsd:sequence>
          </xsd:extension>
        </xsd:complexContent>
      </xsd:complexType>
    </xsd:element>
    <xsd:element name="Region" ma:index="20" nillable="true" ma:displayName="Region" ma:format="Dropdown" ma:internalName="Region">
      <xsd:complexType>
        <xsd:complexContent>
          <xsd:extension base="dms:MultiChoice">
            <xsd:sequence>
              <xsd:element name="Value" maxOccurs="unbounded" minOccurs="0" nillable="true">
                <xsd:simpleType>
                  <xsd:restriction base="dms:Choice">
                    <xsd:enumeration value="NOVA"/>
                    <xsd:enumeration value="Central"/>
                    <xsd:enumeration value="South Central"/>
                    <xsd:enumeration value="Southwest"/>
                    <xsd:enumeration value="Tidewater"/>
                    <xsd:enumeration value="Valley"/>
                  </xsd:restriction>
                </xsd:simpleType>
              </xsd:element>
            </xsd:sequence>
          </xsd:extension>
        </xsd:complexContent>
      </xsd:complex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920e099-540f-4e49-b54d-0e500676ccfd" ma:termSetId="09814cd3-568e-fe90-9814-8d621ff8fb84" ma:anchorId="fba54fb3-c3e1-fe81-a776-ca4b69148c4d" ma:open="true" ma:isKeyword="false">
      <xsd:complexType>
        <xsd:sequence>
          <xsd:element ref="pc:Terms" minOccurs="0" maxOccurs="1"/>
        </xsd:sequence>
      </xsd:complexType>
    </xsd:element>
    <xsd:element name="MediaLengthInSeconds" ma:index="24" nillable="true" ma:displayName="MediaLengthInSeconds" ma:hidden="true" ma:internalName="MediaLengthInSeconds" ma:readOnly="true">
      <xsd:simpleType>
        <xsd:restriction base="dms:Unknown"/>
      </xsd:simpleType>
    </xsd:element>
    <xsd:element name="Notes" ma:index="25" nillable="true" ma:displayName="Notes" ma:format="Dropdown" ma:internalName="Notes">
      <xsd:simpleType>
        <xsd:restriction base="dms:Note">
          <xsd:maxLength value="255"/>
        </xsd:restriction>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element name="AddedtoTab" ma:index="27" nillable="true" ma:displayName="Added to Tab" ma:default="1" ma:format="Dropdown" ma:internalName="AddedtoTab">
      <xsd:simpleType>
        <xsd:restriction base="dms:Boolean"/>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3a2e542-a916-4ab4-932f-f5e77b65553e"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ff9793c-5cf0-4516-952c-887665a41a3e}" ma:internalName="TaxCatchAll" ma:showField="CatchAllData" ma:web="93a2e542-a916-4ab4-932f-f5e77b6555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mments xmlns="ce556be0-c294-43de-afe1-0aa1eca57840" xsi:nil="true"/>
    <AddedtoTab xmlns="ce556be0-c294-43de-afe1-0aa1eca57840">true</AddedtoTab>
    <Notes xmlns="ce556be0-c294-43de-afe1-0aa1eca57840" xsi:nil="true"/>
    <lcf76f155ced4ddcb4097134ff3c332f xmlns="ce556be0-c294-43de-afe1-0aa1eca57840">
      <Terms xmlns="http://schemas.microsoft.com/office/infopath/2007/PartnerControls"/>
    </lcf76f155ced4ddcb4097134ff3c332f>
    <ReportType xmlns="ce556be0-c294-43de-afe1-0aa1eca57840" xsi:nil="true"/>
    <Region xmlns="ce556be0-c294-43de-afe1-0aa1eca57840" xsi:nil="true"/>
    <TaxCatchAll xmlns="93a2e542-a916-4ab4-932f-f5e77b65553e" xsi:nil="true"/>
    <SharedWithUsers xmlns="93a2e542-a916-4ab4-932f-f5e77b65553e">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7FE60E-5BFD-4D74-889C-FBA5AF60E3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e556be0-c294-43de-afe1-0aa1eca57840"/>
    <ds:schemaRef ds:uri="93a2e542-a916-4ab4-932f-f5e77b6555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9A63371-8DB0-4F59-9B16-6FE2E84BE430}">
  <ds:schemaRefs>
    <ds:schemaRef ds:uri="http://schemas.microsoft.com/office/2006/metadata/properties"/>
    <ds:schemaRef ds:uri="http://schemas.microsoft.com/office/infopath/2007/PartnerControls"/>
    <ds:schemaRef ds:uri="ce556be0-c294-43de-afe1-0aa1eca57840"/>
    <ds:schemaRef ds:uri="93a2e542-a916-4ab4-932f-f5e77b65553e"/>
  </ds:schemaRefs>
</ds:datastoreItem>
</file>

<file path=customXml/itemProps3.xml><?xml version="1.0" encoding="utf-8"?>
<ds:datastoreItem xmlns:ds="http://schemas.openxmlformats.org/officeDocument/2006/customXml" ds:itemID="{F9FF4E00-CCD7-4FD0-869D-67A19FA501C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1267</TotalTime>
  <Words>4346</Words>
  <Application>Microsoft Office PowerPoint</Application>
  <PresentationFormat>Widescreen</PresentationFormat>
  <Paragraphs>536</Paragraphs>
  <Slides>31</Slides>
  <Notes>26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Arial</vt:lpstr>
      <vt:lpstr>Calibri</vt:lpstr>
      <vt:lpstr>Helvetica</vt:lpstr>
      <vt:lpstr>Helvetica Light</vt:lpstr>
      <vt:lpstr>Open Sans</vt:lpstr>
      <vt:lpstr>Raleway Light</vt:lpstr>
      <vt:lpstr>Wingdings</vt:lpstr>
      <vt:lpstr>Office Theme</vt:lpstr>
      <vt:lpstr>FFY 2023 SPP/APR Update</vt:lpstr>
      <vt:lpstr>PowerPoint Presentation</vt:lpstr>
      <vt:lpstr>C-1: Timely Initiation of Services</vt:lpstr>
      <vt:lpstr>C-7: 45-Day Timeline</vt:lpstr>
      <vt:lpstr>C-8A: Transition Plan Steps &amp; Services</vt:lpstr>
      <vt:lpstr>C-8B: Transition Notification to LEA &amp; SEA</vt:lpstr>
      <vt:lpstr>C-8C: Transition Planning Conference</vt:lpstr>
      <vt:lpstr>Questions re: Compliance Indicators?</vt:lpstr>
      <vt:lpstr>C-2: Primary Service Setting</vt:lpstr>
      <vt:lpstr>C-3: Child Outcomes</vt:lpstr>
      <vt:lpstr>PowerPoint Presentation</vt:lpstr>
      <vt:lpstr>PowerPoint Presentation</vt:lpstr>
      <vt:lpstr>C-3: Percent of Exiters</vt:lpstr>
      <vt:lpstr>C-4: Family Outcomes</vt:lpstr>
      <vt:lpstr>C-4: Targets</vt:lpstr>
      <vt:lpstr>PowerPoint Presentation</vt:lpstr>
      <vt:lpstr>C-5: Child Find 0-1 / C-6: Child Find 0-3</vt:lpstr>
      <vt:lpstr>C-5: Child Find 0-1</vt:lpstr>
      <vt:lpstr>C-6: Child Find 0-3</vt:lpstr>
      <vt:lpstr>PowerPoint Presentation</vt:lpstr>
      <vt:lpstr>Questions re: Results Indicators?</vt:lpstr>
      <vt:lpstr>State Systemic Improvement Plan (SSIP) 2020-2026</vt:lpstr>
      <vt:lpstr>State Leadership Team</vt:lpstr>
      <vt:lpstr>PowerPoint Presentation</vt:lpstr>
      <vt:lpstr>Broad Improvement Strategies</vt:lpstr>
      <vt:lpstr>Screening/Eligibility/Assessment</vt:lpstr>
      <vt:lpstr>Service Delivery</vt:lpstr>
      <vt:lpstr>Workforce</vt:lpstr>
      <vt:lpstr>Data</vt:lpstr>
      <vt:lpstr>Increased Rate of Growth by Exit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FFY 2022 SPP/APR Update</dc:title>
  <dc:creator>Corbett, Richard (DBHDS)</dc:creator>
  <cp:lastModifiedBy>White, Keisha (DBHDS)</cp:lastModifiedBy>
  <cp:revision>273</cp:revision>
  <dcterms:created xsi:type="dcterms:W3CDTF">2023-11-29T18:58:31Z</dcterms:created>
  <dcterms:modified xsi:type="dcterms:W3CDTF">2025-02-14T04:07:22Z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0x01010044A873F1237D914497DFA1E8D85B5035</vt:lpwstr>
  </property>
  <property fmtid="{D5CDD505-2E9C-101B-9397-08002B2CF9AE}" pid="3" name="MediaServiceImageTags">
    <vt:lpwstr/>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ies>
</file>