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sldIdLst>
    <p:sldId id="259" r:id="rId5"/>
    <p:sldId id="262" r:id="rId6"/>
    <p:sldId id="263" r:id="rId7"/>
    <p:sldId id="260" r:id="rId8"/>
    <p:sldId id="261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A1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7059" autoAdjust="0"/>
  </p:normalViewPr>
  <p:slideViewPr>
    <p:cSldViewPr snapToGrid="0">
      <p:cViewPr varScale="1">
        <p:scale>
          <a:sx n="72" d="100"/>
          <a:sy n="72" d="100"/>
        </p:scale>
        <p:origin x="1104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4" Type="http://schemas.openxmlformats.org/officeDocument/2006/relationships/image" Target="../media/image6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svg"/><Relationship Id="rId1" Type="http://schemas.openxmlformats.org/officeDocument/2006/relationships/image" Target="../media/image9.png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C0CE9E-EF18-4DEA-BB48-F1FFB2888DA2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E63B50A8-4F69-4864-A0A9-20A34CF52165}">
      <dgm:prSet/>
      <dgm:spPr/>
      <dgm:t>
        <a:bodyPr/>
        <a:lstStyle/>
        <a:p>
          <a:r>
            <a:rPr lang="en-US"/>
            <a:t>Payor of last resort</a:t>
          </a:r>
        </a:p>
      </dgm:t>
    </dgm:pt>
    <dgm:pt modelId="{530E3873-7469-4BC7-8D5D-4C8148521D6D}" type="parTrans" cxnId="{3322C51E-9202-445B-8469-CBD5886251D6}">
      <dgm:prSet/>
      <dgm:spPr/>
      <dgm:t>
        <a:bodyPr/>
        <a:lstStyle/>
        <a:p>
          <a:endParaRPr lang="en-US"/>
        </a:p>
      </dgm:t>
    </dgm:pt>
    <dgm:pt modelId="{6D8C8B45-F5E2-495A-9375-40B7C7C947F9}" type="sibTrans" cxnId="{3322C51E-9202-445B-8469-CBD5886251D6}">
      <dgm:prSet/>
      <dgm:spPr/>
      <dgm:t>
        <a:bodyPr/>
        <a:lstStyle/>
        <a:p>
          <a:endParaRPr lang="en-US"/>
        </a:p>
      </dgm:t>
    </dgm:pt>
    <dgm:pt modelId="{7BE5AB59-B01E-4CA6-BB41-992C3A5A13DE}">
      <dgm:prSet/>
      <dgm:spPr/>
      <dgm:t>
        <a:bodyPr/>
        <a:lstStyle/>
        <a:p>
          <a:r>
            <a:rPr lang="en-US"/>
            <a:t>Maintenance of effort/non-supplanting</a:t>
          </a:r>
        </a:p>
      </dgm:t>
    </dgm:pt>
    <dgm:pt modelId="{05075F5D-9288-45A8-9B58-457510320994}" type="parTrans" cxnId="{E265923D-E3A5-4396-8B4F-7DBF25EB36B9}">
      <dgm:prSet/>
      <dgm:spPr/>
      <dgm:t>
        <a:bodyPr/>
        <a:lstStyle/>
        <a:p>
          <a:endParaRPr lang="en-US"/>
        </a:p>
      </dgm:t>
    </dgm:pt>
    <dgm:pt modelId="{7053745F-A40B-408B-9CC9-DE8F7FEFC2AA}" type="sibTrans" cxnId="{E265923D-E3A5-4396-8B4F-7DBF25EB36B9}">
      <dgm:prSet/>
      <dgm:spPr/>
      <dgm:t>
        <a:bodyPr/>
        <a:lstStyle/>
        <a:p>
          <a:endParaRPr lang="en-US"/>
        </a:p>
      </dgm:t>
    </dgm:pt>
    <dgm:pt modelId="{888997D4-FFF0-48BA-8D43-47A9752DC22A}">
      <dgm:prSet/>
      <dgm:spPr/>
      <dgm:t>
        <a:bodyPr/>
        <a:lstStyle/>
        <a:p>
          <a:r>
            <a:rPr lang="en-US"/>
            <a:t>System of payments</a:t>
          </a:r>
        </a:p>
      </dgm:t>
    </dgm:pt>
    <dgm:pt modelId="{A361B2A3-59CC-4BDE-949A-3CFB51E83A71}" type="parTrans" cxnId="{726D0DB8-6F85-4D96-92D7-01510E79A52C}">
      <dgm:prSet/>
      <dgm:spPr/>
      <dgm:t>
        <a:bodyPr/>
        <a:lstStyle/>
        <a:p>
          <a:endParaRPr lang="en-US"/>
        </a:p>
      </dgm:t>
    </dgm:pt>
    <dgm:pt modelId="{F5FDE949-53D7-41CD-94DC-73B7CB8901D2}" type="sibTrans" cxnId="{726D0DB8-6F85-4D96-92D7-01510E79A52C}">
      <dgm:prSet/>
      <dgm:spPr/>
      <dgm:t>
        <a:bodyPr/>
        <a:lstStyle/>
        <a:p>
          <a:endParaRPr lang="en-US"/>
        </a:p>
      </dgm:t>
    </dgm:pt>
    <dgm:pt modelId="{3F56EF35-699A-4BE1-88AF-33627D857D16}">
      <dgm:prSet/>
      <dgm:spPr/>
      <dgm:t>
        <a:bodyPr/>
        <a:lstStyle/>
        <a:p>
          <a:r>
            <a:rPr lang="en-US"/>
            <a:t>Use of funds</a:t>
          </a:r>
        </a:p>
      </dgm:t>
    </dgm:pt>
    <dgm:pt modelId="{21F6A935-CC9C-456D-B8A4-E7A930028B3C}" type="parTrans" cxnId="{65285557-3BC3-4DF2-8B63-6B8414ABFDEC}">
      <dgm:prSet/>
      <dgm:spPr/>
      <dgm:t>
        <a:bodyPr/>
        <a:lstStyle/>
        <a:p>
          <a:endParaRPr lang="en-US"/>
        </a:p>
      </dgm:t>
    </dgm:pt>
    <dgm:pt modelId="{1549409A-D3BD-4F9C-98E9-9DE096B657CC}" type="sibTrans" cxnId="{65285557-3BC3-4DF2-8B63-6B8414ABFDEC}">
      <dgm:prSet/>
      <dgm:spPr/>
      <dgm:t>
        <a:bodyPr/>
        <a:lstStyle/>
        <a:p>
          <a:endParaRPr lang="en-US"/>
        </a:p>
      </dgm:t>
    </dgm:pt>
    <dgm:pt modelId="{CFB318E1-08C6-4981-AF65-EAD584BC17B0}">
      <dgm:prSet/>
      <dgm:spPr/>
      <dgm:t>
        <a:bodyPr/>
        <a:lstStyle/>
        <a:p>
          <a:r>
            <a:rPr lang="en-US"/>
            <a:t>Internal controls</a:t>
          </a:r>
        </a:p>
      </dgm:t>
    </dgm:pt>
    <dgm:pt modelId="{1CCA8605-2031-4B91-80F0-379A971FC06E}" type="parTrans" cxnId="{2A352B66-0BE1-43FF-AA5F-018E62826835}">
      <dgm:prSet/>
      <dgm:spPr/>
      <dgm:t>
        <a:bodyPr/>
        <a:lstStyle/>
        <a:p>
          <a:endParaRPr lang="en-US"/>
        </a:p>
      </dgm:t>
    </dgm:pt>
    <dgm:pt modelId="{38BBEF99-1E1E-403F-99CC-8919BA799DD8}" type="sibTrans" cxnId="{2A352B66-0BE1-43FF-AA5F-018E62826835}">
      <dgm:prSet/>
      <dgm:spPr/>
      <dgm:t>
        <a:bodyPr/>
        <a:lstStyle/>
        <a:p>
          <a:endParaRPr lang="en-US"/>
        </a:p>
      </dgm:t>
    </dgm:pt>
    <dgm:pt modelId="{4FAD17F2-3F47-415F-A86B-05908A61A2DF}" type="pres">
      <dgm:prSet presAssocID="{7AC0CE9E-EF18-4DEA-BB48-F1FFB2888DA2}" presName="linear" presStyleCnt="0">
        <dgm:presLayoutVars>
          <dgm:animLvl val="lvl"/>
          <dgm:resizeHandles val="exact"/>
        </dgm:presLayoutVars>
      </dgm:prSet>
      <dgm:spPr/>
    </dgm:pt>
    <dgm:pt modelId="{54A42463-6FF4-428B-B574-7F59A6568DCF}" type="pres">
      <dgm:prSet presAssocID="{E63B50A8-4F69-4864-A0A9-20A34CF52165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CBA113AC-536E-4543-BA2C-51D5443479FF}" type="pres">
      <dgm:prSet presAssocID="{6D8C8B45-F5E2-495A-9375-40B7C7C947F9}" presName="spacer" presStyleCnt="0"/>
      <dgm:spPr/>
    </dgm:pt>
    <dgm:pt modelId="{79D0EC42-69CC-429A-9347-88503EFBA577}" type="pres">
      <dgm:prSet presAssocID="{7BE5AB59-B01E-4CA6-BB41-992C3A5A13DE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6FD0F153-7046-4E59-A925-1656349315FF}" type="pres">
      <dgm:prSet presAssocID="{7053745F-A40B-408B-9CC9-DE8F7FEFC2AA}" presName="spacer" presStyleCnt="0"/>
      <dgm:spPr/>
    </dgm:pt>
    <dgm:pt modelId="{58B61584-27CC-4A12-9013-59D0BB5AF1F0}" type="pres">
      <dgm:prSet presAssocID="{888997D4-FFF0-48BA-8D43-47A9752DC22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79887DF1-F665-4769-A558-86C94C2453B8}" type="pres">
      <dgm:prSet presAssocID="{F5FDE949-53D7-41CD-94DC-73B7CB8901D2}" presName="spacer" presStyleCnt="0"/>
      <dgm:spPr/>
    </dgm:pt>
    <dgm:pt modelId="{816F2100-947A-4BD3-A7D4-45C8F39EDDB2}" type="pres">
      <dgm:prSet presAssocID="{3F56EF35-699A-4BE1-88AF-33627D857D16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9F0FBB5-64CE-4A4E-BC5B-35E6EC52B9E5}" type="pres">
      <dgm:prSet presAssocID="{1549409A-D3BD-4F9C-98E9-9DE096B657CC}" presName="spacer" presStyleCnt="0"/>
      <dgm:spPr/>
    </dgm:pt>
    <dgm:pt modelId="{16322D34-317E-4839-8476-9F9253DD1271}" type="pres">
      <dgm:prSet presAssocID="{CFB318E1-08C6-4981-AF65-EAD584BC17B0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3322C51E-9202-445B-8469-CBD5886251D6}" srcId="{7AC0CE9E-EF18-4DEA-BB48-F1FFB2888DA2}" destId="{E63B50A8-4F69-4864-A0A9-20A34CF52165}" srcOrd="0" destOrd="0" parTransId="{530E3873-7469-4BC7-8D5D-4C8148521D6D}" sibTransId="{6D8C8B45-F5E2-495A-9375-40B7C7C947F9}"/>
    <dgm:cxn modelId="{E265923D-E3A5-4396-8B4F-7DBF25EB36B9}" srcId="{7AC0CE9E-EF18-4DEA-BB48-F1FFB2888DA2}" destId="{7BE5AB59-B01E-4CA6-BB41-992C3A5A13DE}" srcOrd="1" destOrd="0" parTransId="{05075F5D-9288-45A8-9B58-457510320994}" sibTransId="{7053745F-A40B-408B-9CC9-DE8F7FEFC2AA}"/>
    <dgm:cxn modelId="{2A352B66-0BE1-43FF-AA5F-018E62826835}" srcId="{7AC0CE9E-EF18-4DEA-BB48-F1FFB2888DA2}" destId="{CFB318E1-08C6-4981-AF65-EAD584BC17B0}" srcOrd="4" destOrd="0" parTransId="{1CCA8605-2031-4B91-80F0-379A971FC06E}" sibTransId="{38BBEF99-1E1E-403F-99CC-8919BA799DD8}"/>
    <dgm:cxn modelId="{CF27616A-BE8E-4E16-ADF5-E1CB9CC0235C}" type="presOf" srcId="{7BE5AB59-B01E-4CA6-BB41-992C3A5A13DE}" destId="{79D0EC42-69CC-429A-9347-88503EFBA577}" srcOrd="0" destOrd="0" presId="urn:microsoft.com/office/officeart/2005/8/layout/vList2"/>
    <dgm:cxn modelId="{826DC46A-2D18-4DAE-8BAB-4E63E4648161}" type="presOf" srcId="{3F56EF35-699A-4BE1-88AF-33627D857D16}" destId="{816F2100-947A-4BD3-A7D4-45C8F39EDDB2}" srcOrd="0" destOrd="0" presId="urn:microsoft.com/office/officeart/2005/8/layout/vList2"/>
    <dgm:cxn modelId="{C6F6E850-CC41-4C14-8692-F9AB5F68544C}" type="presOf" srcId="{888997D4-FFF0-48BA-8D43-47A9752DC22A}" destId="{58B61584-27CC-4A12-9013-59D0BB5AF1F0}" srcOrd="0" destOrd="0" presId="urn:microsoft.com/office/officeart/2005/8/layout/vList2"/>
    <dgm:cxn modelId="{65285557-3BC3-4DF2-8B63-6B8414ABFDEC}" srcId="{7AC0CE9E-EF18-4DEA-BB48-F1FFB2888DA2}" destId="{3F56EF35-699A-4BE1-88AF-33627D857D16}" srcOrd="3" destOrd="0" parTransId="{21F6A935-CC9C-456D-B8A4-E7A930028B3C}" sibTransId="{1549409A-D3BD-4F9C-98E9-9DE096B657CC}"/>
    <dgm:cxn modelId="{A93625A1-7924-4B5B-91E8-92F3E3B387B9}" type="presOf" srcId="{CFB318E1-08C6-4981-AF65-EAD584BC17B0}" destId="{16322D34-317E-4839-8476-9F9253DD1271}" srcOrd="0" destOrd="0" presId="urn:microsoft.com/office/officeart/2005/8/layout/vList2"/>
    <dgm:cxn modelId="{C6E0AEA9-EDA7-4890-B0E4-CF028E3DB9DC}" type="presOf" srcId="{7AC0CE9E-EF18-4DEA-BB48-F1FFB2888DA2}" destId="{4FAD17F2-3F47-415F-A86B-05908A61A2DF}" srcOrd="0" destOrd="0" presId="urn:microsoft.com/office/officeart/2005/8/layout/vList2"/>
    <dgm:cxn modelId="{726D0DB8-6F85-4D96-92D7-01510E79A52C}" srcId="{7AC0CE9E-EF18-4DEA-BB48-F1FFB2888DA2}" destId="{888997D4-FFF0-48BA-8D43-47A9752DC22A}" srcOrd="2" destOrd="0" parTransId="{A361B2A3-59CC-4BDE-949A-3CFB51E83A71}" sibTransId="{F5FDE949-53D7-41CD-94DC-73B7CB8901D2}"/>
    <dgm:cxn modelId="{93C8B1CD-4F85-4445-AA81-2878215EE912}" type="presOf" srcId="{E63B50A8-4F69-4864-A0A9-20A34CF52165}" destId="{54A42463-6FF4-428B-B574-7F59A6568DCF}" srcOrd="0" destOrd="0" presId="urn:microsoft.com/office/officeart/2005/8/layout/vList2"/>
    <dgm:cxn modelId="{7DB26A9E-6508-4FA9-AD71-F4E92C421077}" type="presParOf" srcId="{4FAD17F2-3F47-415F-A86B-05908A61A2DF}" destId="{54A42463-6FF4-428B-B574-7F59A6568DCF}" srcOrd="0" destOrd="0" presId="urn:microsoft.com/office/officeart/2005/8/layout/vList2"/>
    <dgm:cxn modelId="{0994A88F-3A0B-4CC3-836A-FEB7F468B079}" type="presParOf" srcId="{4FAD17F2-3F47-415F-A86B-05908A61A2DF}" destId="{CBA113AC-536E-4543-BA2C-51D5443479FF}" srcOrd="1" destOrd="0" presId="urn:microsoft.com/office/officeart/2005/8/layout/vList2"/>
    <dgm:cxn modelId="{4FFF9D62-28FB-422B-9145-94DC38E57790}" type="presParOf" srcId="{4FAD17F2-3F47-415F-A86B-05908A61A2DF}" destId="{79D0EC42-69CC-429A-9347-88503EFBA577}" srcOrd="2" destOrd="0" presId="urn:microsoft.com/office/officeart/2005/8/layout/vList2"/>
    <dgm:cxn modelId="{99AEC95C-3E42-436A-8658-E6C7A25F5E3B}" type="presParOf" srcId="{4FAD17F2-3F47-415F-A86B-05908A61A2DF}" destId="{6FD0F153-7046-4E59-A925-1656349315FF}" srcOrd="3" destOrd="0" presId="urn:microsoft.com/office/officeart/2005/8/layout/vList2"/>
    <dgm:cxn modelId="{3C77FC5D-58EE-4F8F-A3A3-6A6F2C2E0A49}" type="presParOf" srcId="{4FAD17F2-3F47-415F-A86B-05908A61A2DF}" destId="{58B61584-27CC-4A12-9013-59D0BB5AF1F0}" srcOrd="4" destOrd="0" presId="urn:microsoft.com/office/officeart/2005/8/layout/vList2"/>
    <dgm:cxn modelId="{DC179695-4610-489C-B4D5-EE6AAC7DF04F}" type="presParOf" srcId="{4FAD17F2-3F47-415F-A86B-05908A61A2DF}" destId="{79887DF1-F665-4769-A558-86C94C2453B8}" srcOrd="5" destOrd="0" presId="urn:microsoft.com/office/officeart/2005/8/layout/vList2"/>
    <dgm:cxn modelId="{7D6F83AF-B8F2-4D69-8527-7FB4C5407C56}" type="presParOf" srcId="{4FAD17F2-3F47-415F-A86B-05908A61A2DF}" destId="{816F2100-947A-4BD3-A7D4-45C8F39EDDB2}" srcOrd="6" destOrd="0" presId="urn:microsoft.com/office/officeart/2005/8/layout/vList2"/>
    <dgm:cxn modelId="{31B2F2EB-B1AE-453D-91D2-B7257EBE2F8A}" type="presParOf" srcId="{4FAD17F2-3F47-415F-A86B-05908A61A2DF}" destId="{F9F0FBB5-64CE-4A4E-BC5B-35E6EC52B9E5}" srcOrd="7" destOrd="0" presId="urn:microsoft.com/office/officeart/2005/8/layout/vList2"/>
    <dgm:cxn modelId="{CC9C078F-3016-459F-9FBC-8B9ABB075117}" type="presParOf" srcId="{4FAD17F2-3F47-415F-A86B-05908A61A2DF}" destId="{16322D34-317E-4839-8476-9F9253DD127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690B833-5CC7-406C-B124-CA67D93FE705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682D2E7-0AEF-4ECA-B767-E71404B783AE}">
      <dgm:prSet/>
      <dgm:spPr/>
      <dgm:t>
        <a:bodyPr/>
        <a:lstStyle/>
        <a:p>
          <a:r>
            <a:rPr lang="en-US"/>
            <a:t>Medicaid</a:t>
          </a:r>
        </a:p>
      </dgm:t>
    </dgm:pt>
    <dgm:pt modelId="{BE874DAD-5090-4EDB-84DF-896A4293DF32}" type="parTrans" cxnId="{938D3CC6-0DF2-419B-806B-EDDC2CC332BE}">
      <dgm:prSet/>
      <dgm:spPr/>
      <dgm:t>
        <a:bodyPr/>
        <a:lstStyle/>
        <a:p>
          <a:endParaRPr lang="en-US"/>
        </a:p>
      </dgm:t>
    </dgm:pt>
    <dgm:pt modelId="{536D2E59-C28D-47DB-8FB6-AEFE7D407F96}" type="sibTrans" cxnId="{938D3CC6-0DF2-419B-806B-EDDC2CC332BE}">
      <dgm:prSet/>
      <dgm:spPr/>
      <dgm:t>
        <a:bodyPr/>
        <a:lstStyle/>
        <a:p>
          <a:endParaRPr lang="en-US"/>
        </a:p>
      </dgm:t>
    </dgm:pt>
    <dgm:pt modelId="{CF72B653-7BF5-459C-8F0B-3F8FD5DD6138}">
      <dgm:prSet/>
      <dgm:spPr/>
      <dgm:t>
        <a:bodyPr/>
        <a:lstStyle/>
        <a:p>
          <a:r>
            <a:rPr lang="en-US"/>
            <a:t>TRICARE</a:t>
          </a:r>
        </a:p>
      </dgm:t>
    </dgm:pt>
    <dgm:pt modelId="{B358781F-9354-405C-8F68-D602B8C1D9D4}" type="parTrans" cxnId="{1D710636-F187-40E3-9906-03820EF9D5A2}">
      <dgm:prSet/>
      <dgm:spPr/>
      <dgm:t>
        <a:bodyPr/>
        <a:lstStyle/>
        <a:p>
          <a:endParaRPr lang="en-US"/>
        </a:p>
      </dgm:t>
    </dgm:pt>
    <dgm:pt modelId="{B02FFB44-046D-44D9-AAA8-ACC3426FDEE8}" type="sibTrans" cxnId="{1D710636-F187-40E3-9906-03820EF9D5A2}">
      <dgm:prSet/>
      <dgm:spPr/>
      <dgm:t>
        <a:bodyPr/>
        <a:lstStyle/>
        <a:p>
          <a:endParaRPr lang="en-US"/>
        </a:p>
      </dgm:t>
    </dgm:pt>
    <dgm:pt modelId="{87CBF698-24D2-4E34-9034-B0A219045FBA}">
      <dgm:prSet/>
      <dgm:spPr/>
      <dgm:t>
        <a:bodyPr/>
        <a:lstStyle/>
        <a:p>
          <a:r>
            <a:rPr lang="en-US"/>
            <a:t>Private insurance</a:t>
          </a:r>
        </a:p>
      </dgm:t>
    </dgm:pt>
    <dgm:pt modelId="{FBA54EF5-726E-4C1B-B862-FA095D5B81F6}" type="parTrans" cxnId="{82BA93E5-8A89-494D-8F77-9CBB8153DBD4}">
      <dgm:prSet/>
      <dgm:spPr/>
      <dgm:t>
        <a:bodyPr/>
        <a:lstStyle/>
        <a:p>
          <a:endParaRPr lang="en-US"/>
        </a:p>
      </dgm:t>
    </dgm:pt>
    <dgm:pt modelId="{C9A487C8-11F8-4F90-AB3F-1CD805F850B2}" type="sibTrans" cxnId="{82BA93E5-8A89-494D-8F77-9CBB8153DBD4}">
      <dgm:prSet/>
      <dgm:spPr/>
      <dgm:t>
        <a:bodyPr/>
        <a:lstStyle/>
        <a:p>
          <a:endParaRPr lang="en-US"/>
        </a:p>
      </dgm:t>
    </dgm:pt>
    <dgm:pt modelId="{CEF16B9F-B3D9-4356-AC7E-9A334AC88C29}">
      <dgm:prSet/>
      <dgm:spPr/>
      <dgm:t>
        <a:bodyPr/>
        <a:lstStyle/>
        <a:p>
          <a:r>
            <a:rPr lang="en-US"/>
            <a:t>Family fees</a:t>
          </a:r>
        </a:p>
      </dgm:t>
    </dgm:pt>
    <dgm:pt modelId="{599ECCD2-C078-474E-A563-D12F111E80AB}" type="parTrans" cxnId="{ED375E71-B52E-43CF-8F50-4BC7489F8093}">
      <dgm:prSet/>
      <dgm:spPr/>
      <dgm:t>
        <a:bodyPr/>
        <a:lstStyle/>
        <a:p>
          <a:endParaRPr lang="en-US"/>
        </a:p>
      </dgm:t>
    </dgm:pt>
    <dgm:pt modelId="{1413E161-D9DD-4DF3-8637-06577D9656AF}" type="sibTrans" cxnId="{ED375E71-B52E-43CF-8F50-4BC7489F8093}">
      <dgm:prSet/>
      <dgm:spPr/>
      <dgm:t>
        <a:bodyPr/>
        <a:lstStyle/>
        <a:p>
          <a:endParaRPr lang="en-US"/>
        </a:p>
      </dgm:t>
    </dgm:pt>
    <dgm:pt modelId="{A0933CFC-1002-4F67-982B-FEE9CEC1494E}" type="pres">
      <dgm:prSet presAssocID="{A690B833-5CC7-406C-B124-CA67D93FE705}" presName="vert0" presStyleCnt="0">
        <dgm:presLayoutVars>
          <dgm:dir/>
          <dgm:animOne val="branch"/>
          <dgm:animLvl val="lvl"/>
        </dgm:presLayoutVars>
      </dgm:prSet>
      <dgm:spPr/>
    </dgm:pt>
    <dgm:pt modelId="{150B8218-DE56-4B34-B687-47903234790E}" type="pres">
      <dgm:prSet presAssocID="{4682D2E7-0AEF-4ECA-B767-E71404B783AE}" presName="thickLine" presStyleLbl="alignNode1" presStyleIdx="0" presStyleCnt="4"/>
      <dgm:spPr/>
    </dgm:pt>
    <dgm:pt modelId="{2CFCAEE7-816C-4085-B20D-22940BCCC314}" type="pres">
      <dgm:prSet presAssocID="{4682D2E7-0AEF-4ECA-B767-E71404B783AE}" presName="horz1" presStyleCnt="0"/>
      <dgm:spPr/>
    </dgm:pt>
    <dgm:pt modelId="{347C6AE3-A2F4-4F5C-8802-0A54D632C420}" type="pres">
      <dgm:prSet presAssocID="{4682D2E7-0AEF-4ECA-B767-E71404B783AE}" presName="tx1" presStyleLbl="revTx" presStyleIdx="0" presStyleCnt="4"/>
      <dgm:spPr/>
    </dgm:pt>
    <dgm:pt modelId="{F63EBC36-1FDB-49FC-B2A0-B468148C6C7B}" type="pres">
      <dgm:prSet presAssocID="{4682D2E7-0AEF-4ECA-B767-E71404B783AE}" presName="vert1" presStyleCnt="0"/>
      <dgm:spPr/>
    </dgm:pt>
    <dgm:pt modelId="{0CA89B3E-4BBD-4A7A-9F44-A4EB92E54D25}" type="pres">
      <dgm:prSet presAssocID="{CF72B653-7BF5-459C-8F0B-3F8FD5DD6138}" presName="thickLine" presStyleLbl="alignNode1" presStyleIdx="1" presStyleCnt="4"/>
      <dgm:spPr/>
    </dgm:pt>
    <dgm:pt modelId="{7C9E4FFD-1002-4933-B0A3-A0BE3FBF6425}" type="pres">
      <dgm:prSet presAssocID="{CF72B653-7BF5-459C-8F0B-3F8FD5DD6138}" presName="horz1" presStyleCnt="0"/>
      <dgm:spPr/>
    </dgm:pt>
    <dgm:pt modelId="{0785CC5D-2905-4879-AC51-883048447B1B}" type="pres">
      <dgm:prSet presAssocID="{CF72B653-7BF5-459C-8F0B-3F8FD5DD6138}" presName="tx1" presStyleLbl="revTx" presStyleIdx="1" presStyleCnt="4"/>
      <dgm:spPr/>
    </dgm:pt>
    <dgm:pt modelId="{516F8536-1B7E-4EAA-8D75-3B4B4C4E9446}" type="pres">
      <dgm:prSet presAssocID="{CF72B653-7BF5-459C-8F0B-3F8FD5DD6138}" presName="vert1" presStyleCnt="0"/>
      <dgm:spPr/>
    </dgm:pt>
    <dgm:pt modelId="{E5D8CEEF-5798-4799-8031-B0AD3001BF25}" type="pres">
      <dgm:prSet presAssocID="{87CBF698-24D2-4E34-9034-B0A219045FBA}" presName="thickLine" presStyleLbl="alignNode1" presStyleIdx="2" presStyleCnt="4"/>
      <dgm:spPr/>
    </dgm:pt>
    <dgm:pt modelId="{689B37DC-9FED-43DF-86D1-F892D1FDEB33}" type="pres">
      <dgm:prSet presAssocID="{87CBF698-24D2-4E34-9034-B0A219045FBA}" presName="horz1" presStyleCnt="0"/>
      <dgm:spPr/>
    </dgm:pt>
    <dgm:pt modelId="{EB8E0604-4497-48E7-AE4C-B29DB2C3C4D5}" type="pres">
      <dgm:prSet presAssocID="{87CBF698-24D2-4E34-9034-B0A219045FBA}" presName="tx1" presStyleLbl="revTx" presStyleIdx="2" presStyleCnt="4"/>
      <dgm:spPr/>
    </dgm:pt>
    <dgm:pt modelId="{F984916E-9EF3-42E8-B231-B2E203642B91}" type="pres">
      <dgm:prSet presAssocID="{87CBF698-24D2-4E34-9034-B0A219045FBA}" presName="vert1" presStyleCnt="0"/>
      <dgm:spPr/>
    </dgm:pt>
    <dgm:pt modelId="{0B46419B-C08F-47AA-B014-2B8428545704}" type="pres">
      <dgm:prSet presAssocID="{CEF16B9F-B3D9-4356-AC7E-9A334AC88C29}" presName="thickLine" presStyleLbl="alignNode1" presStyleIdx="3" presStyleCnt="4"/>
      <dgm:spPr/>
    </dgm:pt>
    <dgm:pt modelId="{817BBB2C-0AF5-427D-BDCF-97D9BA2B4AB8}" type="pres">
      <dgm:prSet presAssocID="{CEF16B9F-B3D9-4356-AC7E-9A334AC88C29}" presName="horz1" presStyleCnt="0"/>
      <dgm:spPr/>
    </dgm:pt>
    <dgm:pt modelId="{262B4AA0-0882-4DEA-884B-C776B57F1B65}" type="pres">
      <dgm:prSet presAssocID="{CEF16B9F-B3D9-4356-AC7E-9A334AC88C29}" presName="tx1" presStyleLbl="revTx" presStyleIdx="3" presStyleCnt="4"/>
      <dgm:spPr/>
    </dgm:pt>
    <dgm:pt modelId="{C0B8EBEB-F37E-4A1A-AED9-9368361BEA7E}" type="pres">
      <dgm:prSet presAssocID="{CEF16B9F-B3D9-4356-AC7E-9A334AC88C29}" presName="vert1" presStyleCnt="0"/>
      <dgm:spPr/>
    </dgm:pt>
  </dgm:ptLst>
  <dgm:cxnLst>
    <dgm:cxn modelId="{DEAEEA21-935C-4DC0-B83C-4E48D6AC4338}" type="presOf" srcId="{CF72B653-7BF5-459C-8F0B-3F8FD5DD6138}" destId="{0785CC5D-2905-4879-AC51-883048447B1B}" srcOrd="0" destOrd="0" presId="urn:microsoft.com/office/officeart/2008/layout/LinedList"/>
    <dgm:cxn modelId="{1D710636-F187-40E3-9906-03820EF9D5A2}" srcId="{A690B833-5CC7-406C-B124-CA67D93FE705}" destId="{CF72B653-7BF5-459C-8F0B-3F8FD5DD6138}" srcOrd="1" destOrd="0" parTransId="{B358781F-9354-405C-8F68-D602B8C1D9D4}" sibTransId="{B02FFB44-046D-44D9-AAA8-ACC3426FDEE8}"/>
    <dgm:cxn modelId="{ED375E71-B52E-43CF-8F50-4BC7489F8093}" srcId="{A690B833-5CC7-406C-B124-CA67D93FE705}" destId="{CEF16B9F-B3D9-4356-AC7E-9A334AC88C29}" srcOrd="3" destOrd="0" parTransId="{599ECCD2-C078-474E-A563-D12F111E80AB}" sibTransId="{1413E161-D9DD-4DF3-8637-06577D9656AF}"/>
    <dgm:cxn modelId="{E689DE7A-2072-4600-9FFD-CE6A3202988E}" type="presOf" srcId="{CEF16B9F-B3D9-4356-AC7E-9A334AC88C29}" destId="{262B4AA0-0882-4DEA-884B-C776B57F1B65}" srcOrd="0" destOrd="0" presId="urn:microsoft.com/office/officeart/2008/layout/LinedList"/>
    <dgm:cxn modelId="{938D3CC6-0DF2-419B-806B-EDDC2CC332BE}" srcId="{A690B833-5CC7-406C-B124-CA67D93FE705}" destId="{4682D2E7-0AEF-4ECA-B767-E71404B783AE}" srcOrd="0" destOrd="0" parTransId="{BE874DAD-5090-4EDB-84DF-896A4293DF32}" sibTransId="{536D2E59-C28D-47DB-8FB6-AEFE7D407F96}"/>
    <dgm:cxn modelId="{2CBB46CF-EEDD-4795-987E-219A74BBAA96}" type="presOf" srcId="{A690B833-5CC7-406C-B124-CA67D93FE705}" destId="{A0933CFC-1002-4F67-982B-FEE9CEC1494E}" srcOrd="0" destOrd="0" presId="urn:microsoft.com/office/officeart/2008/layout/LinedList"/>
    <dgm:cxn modelId="{82BA93E5-8A89-494D-8F77-9CBB8153DBD4}" srcId="{A690B833-5CC7-406C-B124-CA67D93FE705}" destId="{87CBF698-24D2-4E34-9034-B0A219045FBA}" srcOrd="2" destOrd="0" parTransId="{FBA54EF5-726E-4C1B-B862-FA095D5B81F6}" sibTransId="{C9A487C8-11F8-4F90-AB3F-1CD805F850B2}"/>
    <dgm:cxn modelId="{EA8E3BF5-94D8-48F9-80C8-582885E32AEF}" type="presOf" srcId="{87CBF698-24D2-4E34-9034-B0A219045FBA}" destId="{EB8E0604-4497-48E7-AE4C-B29DB2C3C4D5}" srcOrd="0" destOrd="0" presId="urn:microsoft.com/office/officeart/2008/layout/LinedList"/>
    <dgm:cxn modelId="{B0E6D3F7-8A71-440C-BB09-ACFEBCD1BC3E}" type="presOf" srcId="{4682D2E7-0AEF-4ECA-B767-E71404B783AE}" destId="{347C6AE3-A2F4-4F5C-8802-0A54D632C420}" srcOrd="0" destOrd="0" presId="urn:microsoft.com/office/officeart/2008/layout/LinedList"/>
    <dgm:cxn modelId="{97586693-A0EF-46FC-8AB4-12E7ED92081B}" type="presParOf" srcId="{A0933CFC-1002-4F67-982B-FEE9CEC1494E}" destId="{150B8218-DE56-4B34-B687-47903234790E}" srcOrd="0" destOrd="0" presId="urn:microsoft.com/office/officeart/2008/layout/LinedList"/>
    <dgm:cxn modelId="{4CBF5167-513C-4B61-A6F7-A2226E7B4DAF}" type="presParOf" srcId="{A0933CFC-1002-4F67-982B-FEE9CEC1494E}" destId="{2CFCAEE7-816C-4085-B20D-22940BCCC314}" srcOrd="1" destOrd="0" presId="urn:microsoft.com/office/officeart/2008/layout/LinedList"/>
    <dgm:cxn modelId="{752C15A6-D3AF-46A2-BFDF-FC6F3B9CB805}" type="presParOf" srcId="{2CFCAEE7-816C-4085-B20D-22940BCCC314}" destId="{347C6AE3-A2F4-4F5C-8802-0A54D632C420}" srcOrd="0" destOrd="0" presId="urn:microsoft.com/office/officeart/2008/layout/LinedList"/>
    <dgm:cxn modelId="{B7D5E5C7-B24D-447E-AFD5-B219BA31577E}" type="presParOf" srcId="{2CFCAEE7-816C-4085-B20D-22940BCCC314}" destId="{F63EBC36-1FDB-49FC-B2A0-B468148C6C7B}" srcOrd="1" destOrd="0" presId="urn:microsoft.com/office/officeart/2008/layout/LinedList"/>
    <dgm:cxn modelId="{4553945E-4C2B-4619-B4FB-2F1699939EED}" type="presParOf" srcId="{A0933CFC-1002-4F67-982B-FEE9CEC1494E}" destId="{0CA89B3E-4BBD-4A7A-9F44-A4EB92E54D25}" srcOrd="2" destOrd="0" presId="urn:microsoft.com/office/officeart/2008/layout/LinedList"/>
    <dgm:cxn modelId="{9AC0D3B6-F180-4BF9-AEDA-EB323BD0ACEC}" type="presParOf" srcId="{A0933CFC-1002-4F67-982B-FEE9CEC1494E}" destId="{7C9E4FFD-1002-4933-B0A3-A0BE3FBF6425}" srcOrd="3" destOrd="0" presId="urn:microsoft.com/office/officeart/2008/layout/LinedList"/>
    <dgm:cxn modelId="{26061022-2A45-4297-80EA-A01F06042D1A}" type="presParOf" srcId="{7C9E4FFD-1002-4933-B0A3-A0BE3FBF6425}" destId="{0785CC5D-2905-4879-AC51-883048447B1B}" srcOrd="0" destOrd="0" presId="urn:microsoft.com/office/officeart/2008/layout/LinedList"/>
    <dgm:cxn modelId="{F981FBCA-237A-4237-8AFA-F75DDDFA642A}" type="presParOf" srcId="{7C9E4FFD-1002-4933-B0A3-A0BE3FBF6425}" destId="{516F8536-1B7E-4EAA-8D75-3B4B4C4E9446}" srcOrd="1" destOrd="0" presId="urn:microsoft.com/office/officeart/2008/layout/LinedList"/>
    <dgm:cxn modelId="{087359C2-1626-4176-B92D-C31EE76ED055}" type="presParOf" srcId="{A0933CFC-1002-4F67-982B-FEE9CEC1494E}" destId="{E5D8CEEF-5798-4799-8031-B0AD3001BF25}" srcOrd="4" destOrd="0" presId="urn:microsoft.com/office/officeart/2008/layout/LinedList"/>
    <dgm:cxn modelId="{C20635BE-85EC-489E-8D58-0F772839EA21}" type="presParOf" srcId="{A0933CFC-1002-4F67-982B-FEE9CEC1494E}" destId="{689B37DC-9FED-43DF-86D1-F892D1FDEB33}" srcOrd="5" destOrd="0" presId="urn:microsoft.com/office/officeart/2008/layout/LinedList"/>
    <dgm:cxn modelId="{CA4AAF94-A2E4-4D1D-8ABE-5C22CE079E07}" type="presParOf" srcId="{689B37DC-9FED-43DF-86D1-F892D1FDEB33}" destId="{EB8E0604-4497-48E7-AE4C-B29DB2C3C4D5}" srcOrd="0" destOrd="0" presId="urn:microsoft.com/office/officeart/2008/layout/LinedList"/>
    <dgm:cxn modelId="{92EB0B24-5D99-4846-AEA4-80E06155252F}" type="presParOf" srcId="{689B37DC-9FED-43DF-86D1-F892D1FDEB33}" destId="{F984916E-9EF3-42E8-B231-B2E203642B91}" srcOrd="1" destOrd="0" presId="urn:microsoft.com/office/officeart/2008/layout/LinedList"/>
    <dgm:cxn modelId="{ACCF3151-C250-4B7C-B464-885632BC9A26}" type="presParOf" srcId="{A0933CFC-1002-4F67-982B-FEE9CEC1494E}" destId="{0B46419B-C08F-47AA-B014-2B8428545704}" srcOrd="6" destOrd="0" presId="urn:microsoft.com/office/officeart/2008/layout/LinedList"/>
    <dgm:cxn modelId="{3E0B01E3-FE0B-45F9-AD02-709906691398}" type="presParOf" srcId="{A0933CFC-1002-4F67-982B-FEE9CEC1494E}" destId="{817BBB2C-0AF5-427D-BDCF-97D9BA2B4AB8}" srcOrd="7" destOrd="0" presId="urn:microsoft.com/office/officeart/2008/layout/LinedList"/>
    <dgm:cxn modelId="{121BA9C5-339A-4583-B890-23E91D1C11E2}" type="presParOf" srcId="{817BBB2C-0AF5-427D-BDCF-97D9BA2B4AB8}" destId="{262B4AA0-0882-4DEA-884B-C776B57F1B65}" srcOrd="0" destOrd="0" presId="urn:microsoft.com/office/officeart/2008/layout/LinedList"/>
    <dgm:cxn modelId="{41E6BEE9-F775-42A6-89B1-6F7EA9125ADB}" type="presParOf" srcId="{817BBB2C-0AF5-427D-BDCF-97D9BA2B4AB8}" destId="{C0B8EBEB-F37E-4A1A-AED9-9368361BEA7E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1BBC5EE-5F5C-4A07-B1AC-2AAF4C8A4E2B}" type="doc">
      <dgm:prSet loTypeId="urn:microsoft.com/office/officeart/2018/5/layout/IconCircleLabelList" loCatId="icon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D84C2C9F-8EA9-4479-868E-551D71106520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State Part C Funds up $1.5 million</a:t>
          </a:r>
        </a:p>
      </dgm:t>
    </dgm:pt>
    <dgm:pt modelId="{E81C797D-D27F-49EB-B82A-59B379F873E5}" type="parTrans" cxnId="{0E0946C8-3DA3-4895-A4FA-1139A324BEFA}">
      <dgm:prSet/>
      <dgm:spPr/>
      <dgm:t>
        <a:bodyPr/>
        <a:lstStyle/>
        <a:p>
          <a:endParaRPr lang="en-US"/>
        </a:p>
      </dgm:t>
    </dgm:pt>
    <dgm:pt modelId="{A3CC1B4A-C3A1-4587-91C7-3FC68D93AA35}" type="sibTrans" cxnId="{0E0946C8-3DA3-4895-A4FA-1139A324BEFA}">
      <dgm:prSet/>
      <dgm:spPr/>
      <dgm:t>
        <a:bodyPr/>
        <a:lstStyle/>
        <a:p>
          <a:endParaRPr lang="en-US"/>
        </a:p>
      </dgm:t>
    </dgm:pt>
    <dgm:pt modelId="{E1C4744B-82A5-41FF-BC16-10E76A85126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Federal Part C Funds down $30,000</a:t>
          </a:r>
        </a:p>
      </dgm:t>
    </dgm:pt>
    <dgm:pt modelId="{A2D964FF-CFD2-4801-8A22-41566A6A68D2}" type="parTrans" cxnId="{D1075595-A389-4110-B816-5389610ACF71}">
      <dgm:prSet/>
      <dgm:spPr/>
      <dgm:t>
        <a:bodyPr/>
        <a:lstStyle/>
        <a:p>
          <a:endParaRPr lang="en-US"/>
        </a:p>
      </dgm:t>
    </dgm:pt>
    <dgm:pt modelId="{BCF06C77-5AEE-4983-99B8-35926997ADA3}" type="sibTrans" cxnId="{D1075595-A389-4110-B816-5389610ACF71}">
      <dgm:prSet/>
      <dgm:spPr/>
      <dgm:t>
        <a:bodyPr/>
        <a:lstStyle/>
        <a:p>
          <a:endParaRPr lang="en-US"/>
        </a:p>
      </dgm:t>
    </dgm:pt>
    <dgm:pt modelId="{E9E4E017-B6E1-4FCF-84E3-8F84D7C8F169}" type="pres">
      <dgm:prSet presAssocID="{B1BBC5EE-5F5C-4A07-B1AC-2AAF4C8A4E2B}" presName="root" presStyleCnt="0">
        <dgm:presLayoutVars>
          <dgm:dir/>
          <dgm:resizeHandles val="exact"/>
        </dgm:presLayoutVars>
      </dgm:prSet>
      <dgm:spPr/>
    </dgm:pt>
    <dgm:pt modelId="{C6DC519B-3CB7-49B3-9F2B-1FEE34F2DF6C}" type="pres">
      <dgm:prSet presAssocID="{D84C2C9F-8EA9-4479-868E-551D71106520}" presName="compNode" presStyleCnt="0"/>
      <dgm:spPr/>
    </dgm:pt>
    <dgm:pt modelId="{CE8013DB-063C-4049-863B-02C204107DD2}" type="pres">
      <dgm:prSet presAssocID="{D84C2C9F-8EA9-4479-868E-551D71106520}" presName="iconBgRect" presStyleLbl="bgShp" presStyleIdx="0" presStyleCnt="2"/>
      <dgm:spPr/>
    </dgm:pt>
    <dgm:pt modelId="{17EEB534-BA9B-4499-8192-194200AF1957}" type="pres">
      <dgm:prSet presAssocID="{D84C2C9F-8EA9-4479-868E-551D71106520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2FACC2C4-98E0-415F-80AC-279DBD9E4296}" type="pres">
      <dgm:prSet presAssocID="{D84C2C9F-8EA9-4479-868E-551D71106520}" presName="spaceRect" presStyleCnt="0"/>
      <dgm:spPr/>
    </dgm:pt>
    <dgm:pt modelId="{EF7E6758-619F-4955-92CF-40F8535D88A4}" type="pres">
      <dgm:prSet presAssocID="{D84C2C9F-8EA9-4479-868E-551D71106520}" presName="textRect" presStyleLbl="revTx" presStyleIdx="0" presStyleCnt="2">
        <dgm:presLayoutVars>
          <dgm:chMax val="1"/>
          <dgm:chPref val="1"/>
        </dgm:presLayoutVars>
      </dgm:prSet>
      <dgm:spPr/>
    </dgm:pt>
    <dgm:pt modelId="{97E7E6A3-CAF3-475D-9A18-599B5AD48165}" type="pres">
      <dgm:prSet presAssocID="{A3CC1B4A-C3A1-4587-91C7-3FC68D93AA35}" presName="sibTrans" presStyleCnt="0"/>
      <dgm:spPr/>
    </dgm:pt>
    <dgm:pt modelId="{42D93DA4-7DDF-45C2-B3E7-3F95280701D9}" type="pres">
      <dgm:prSet presAssocID="{E1C4744B-82A5-41FF-BC16-10E76A85126E}" presName="compNode" presStyleCnt="0"/>
      <dgm:spPr/>
    </dgm:pt>
    <dgm:pt modelId="{36A640B3-CF33-4C91-A472-711390DC8D6A}" type="pres">
      <dgm:prSet presAssocID="{E1C4744B-82A5-41FF-BC16-10E76A85126E}" presName="iconBgRect" presStyleLbl="bgShp" presStyleIdx="1" presStyleCnt="2"/>
      <dgm:spPr/>
    </dgm:pt>
    <dgm:pt modelId="{D0D6D8EB-552D-4B63-813F-03CA3E44A5F8}" type="pres">
      <dgm:prSet presAssocID="{E1C4744B-82A5-41FF-BC16-10E76A85126E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oins"/>
        </a:ext>
      </dgm:extLst>
    </dgm:pt>
    <dgm:pt modelId="{1EA40DDB-50E6-4C62-A67C-0A1CF113C4A9}" type="pres">
      <dgm:prSet presAssocID="{E1C4744B-82A5-41FF-BC16-10E76A85126E}" presName="spaceRect" presStyleCnt="0"/>
      <dgm:spPr/>
    </dgm:pt>
    <dgm:pt modelId="{6DA56243-E2CE-4897-8ED9-3A2BEAE52036}" type="pres">
      <dgm:prSet presAssocID="{E1C4744B-82A5-41FF-BC16-10E76A85126E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79B4B13E-0F6E-4B68-9830-52DC69D0FBA2}" type="presOf" srcId="{B1BBC5EE-5F5C-4A07-B1AC-2AAF4C8A4E2B}" destId="{E9E4E017-B6E1-4FCF-84E3-8F84D7C8F169}" srcOrd="0" destOrd="0" presId="urn:microsoft.com/office/officeart/2018/5/layout/IconCircleLabelList"/>
    <dgm:cxn modelId="{F64C5F86-EEBA-4C6E-93AA-7A73CEB9B338}" type="presOf" srcId="{D84C2C9F-8EA9-4479-868E-551D71106520}" destId="{EF7E6758-619F-4955-92CF-40F8535D88A4}" srcOrd="0" destOrd="0" presId="urn:microsoft.com/office/officeart/2018/5/layout/IconCircleLabelList"/>
    <dgm:cxn modelId="{1EA07B90-FF0F-40EE-9F60-BBE5BF24161B}" type="presOf" srcId="{E1C4744B-82A5-41FF-BC16-10E76A85126E}" destId="{6DA56243-E2CE-4897-8ED9-3A2BEAE52036}" srcOrd="0" destOrd="0" presId="urn:microsoft.com/office/officeart/2018/5/layout/IconCircleLabelList"/>
    <dgm:cxn modelId="{D1075595-A389-4110-B816-5389610ACF71}" srcId="{B1BBC5EE-5F5C-4A07-B1AC-2AAF4C8A4E2B}" destId="{E1C4744B-82A5-41FF-BC16-10E76A85126E}" srcOrd="1" destOrd="0" parTransId="{A2D964FF-CFD2-4801-8A22-41566A6A68D2}" sibTransId="{BCF06C77-5AEE-4983-99B8-35926997ADA3}"/>
    <dgm:cxn modelId="{0E0946C8-3DA3-4895-A4FA-1139A324BEFA}" srcId="{B1BBC5EE-5F5C-4A07-B1AC-2AAF4C8A4E2B}" destId="{D84C2C9F-8EA9-4479-868E-551D71106520}" srcOrd="0" destOrd="0" parTransId="{E81C797D-D27F-49EB-B82A-59B379F873E5}" sibTransId="{A3CC1B4A-C3A1-4587-91C7-3FC68D93AA35}"/>
    <dgm:cxn modelId="{14A12876-C06B-495A-B1D5-5021E8FC0BA8}" type="presParOf" srcId="{E9E4E017-B6E1-4FCF-84E3-8F84D7C8F169}" destId="{C6DC519B-3CB7-49B3-9F2B-1FEE34F2DF6C}" srcOrd="0" destOrd="0" presId="urn:microsoft.com/office/officeart/2018/5/layout/IconCircleLabelList"/>
    <dgm:cxn modelId="{5AC5A2FB-5EB7-4F0B-AC8C-2E58309BB5B3}" type="presParOf" srcId="{C6DC519B-3CB7-49B3-9F2B-1FEE34F2DF6C}" destId="{CE8013DB-063C-4049-863B-02C204107DD2}" srcOrd="0" destOrd="0" presId="urn:microsoft.com/office/officeart/2018/5/layout/IconCircleLabelList"/>
    <dgm:cxn modelId="{521931B0-E312-4AF8-B16C-D4B533E309EB}" type="presParOf" srcId="{C6DC519B-3CB7-49B3-9F2B-1FEE34F2DF6C}" destId="{17EEB534-BA9B-4499-8192-194200AF1957}" srcOrd="1" destOrd="0" presId="urn:microsoft.com/office/officeart/2018/5/layout/IconCircleLabelList"/>
    <dgm:cxn modelId="{D57502A9-7EBD-4801-BF96-C6A56ADDDBA8}" type="presParOf" srcId="{C6DC519B-3CB7-49B3-9F2B-1FEE34F2DF6C}" destId="{2FACC2C4-98E0-415F-80AC-279DBD9E4296}" srcOrd="2" destOrd="0" presId="urn:microsoft.com/office/officeart/2018/5/layout/IconCircleLabelList"/>
    <dgm:cxn modelId="{E1737D59-E423-44EA-8D67-2C893DF71DEC}" type="presParOf" srcId="{C6DC519B-3CB7-49B3-9F2B-1FEE34F2DF6C}" destId="{EF7E6758-619F-4955-92CF-40F8535D88A4}" srcOrd="3" destOrd="0" presId="urn:microsoft.com/office/officeart/2018/5/layout/IconCircleLabelList"/>
    <dgm:cxn modelId="{8DD55A1D-A75B-4AFC-B3E6-1D76AA245826}" type="presParOf" srcId="{E9E4E017-B6E1-4FCF-84E3-8F84D7C8F169}" destId="{97E7E6A3-CAF3-475D-9A18-599B5AD48165}" srcOrd="1" destOrd="0" presId="urn:microsoft.com/office/officeart/2018/5/layout/IconCircleLabelList"/>
    <dgm:cxn modelId="{62310077-C5F2-4AE5-B674-8708113387F9}" type="presParOf" srcId="{E9E4E017-B6E1-4FCF-84E3-8F84D7C8F169}" destId="{42D93DA4-7DDF-45C2-B3E7-3F95280701D9}" srcOrd="2" destOrd="0" presId="urn:microsoft.com/office/officeart/2018/5/layout/IconCircleLabelList"/>
    <dgm:cxn modelId="{27DF11B6-E247-4DA2-A458-18DB78F54DF1}" type="presParOf" srcId="{42D93DA4-7DDF-45C2-B3E7-3F95280701D9}" destId="{36A640B3-CF33-4C91-A472-711390DC8D6A}" srcOrd="0" destOrd="0" presId="urn:microsoft.com/office/officeart/2018/5/layout/IconCircleLabelList"/>
    <dgm:cxn modelId="{ED191162-7678-493F-8EA2-4324C2130086}" type="presParOf" srcId="{42D93DA4-7DDF-45C2-B3E7-3F95280701D9}" destId="{D0D6D8EB-552D-4B63-813F-03CA3E44A5F8}" srcOrd="1" destOrd="0" presId="urn:microsoft.com/office/officeart/2018/5/layout/IconCircleLabelList"/>
    <dgm:cxn modelId="{26DDF0A3-1C2E-45F5-A7FB-A0A8517C2D8C}" type="presParOf" srcId="{42D93DA4-7DDF-45C2-B3E7-3F95280701D9}" destId="{1EA40DDB-50E6-4C62-A67C-0A1CF113C4A9}" srcOrd="2" destOrd="0" presId="urn:microsoft.com/office/officeart/2018/5/layout/IconCircleLabelList"/>
    <dgm:cxn modelId="{BF62C488-4D2E-49B6-930B-20DD444F2EB4}" type="presParOf" srcId="{42D93DA4-7DDF-45C2-B3E7-3F95280701D9}" destId="{6DA56243-E2CE-4897-8ED9-3A2BEAE52036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8ADBDCA-70FF-4645-96C5-F9459D7DFD59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C92BC0E-7D6B-415D-9B0B-CF9C4DD36904}">
      <dgm:prSet/>
      <dgm:spPr/>
      <dgm:t>
        <a:bodyPr/>
        <a:lstStyle/>
        <a:p>
          <a:r>
            <a:rPr lang="en-US" b="1"/>
            <a:t>Base amount</a:t>
          </a:r>
          <a:r>
            <a:rPr lang="en-US"/>
            <a:t>: Based on total child count</a:t>
          </a:r>
        </a:p>
      </dgm:t>
    </dgm:pt>
    <dgm:pt modelId="{C7B00D70-CCCD-46AD-B9BD-1885197729EE}" type="parTrans" cxnId="{7F50A7C6-B7CE-42D3-BF0B-F5C09EC918F5}">
      <dgm:prSet/>
      <dgm:spPr/>
      <dgm:t>
        <a:bodyPr/>
        <a:lstStyle/>
        <a:p>
          <a:endParaRPr lang="en-US"/>
        </a:p>
      </dgm:t>
    </dgm:pt>
    <dgm:pt modelId="{EF366A2D-C96B-46BE-8CF4-8CFC62771C77}" type="sibTrans" cxnId="{7F50A7C6-B7CE-42D3-BF0B-F5C09EC918F5}">
      <dgm:prSet/>
      <dgm:spPr/>
      <dgm:t>
        <a:bodyPr/>
        <a:lstStyle/>
        <a:p>
          <a:endParaRPr lang="en-US"/>
        </a:p>
      </dgm:t>
    </dgm:pt>
    <dgm:pt modelId="{4E783AC7-918F-43D0-986E-FA420E55A942}">
      <dgm:prSet/>
      <dgm:spPr/>
      <dgm:t>
        <a:bodyPr/>
        <a:lstStyle/>
        <a:p>
          <a:r>
            <a:rPr lang="en-US" b="1" dirty="0"/>
            <a:t>Services amount</a:t>
          </a:r>
          <a:r>
            <a:rPr lang="en-US" dirty="0"/>
            <a:t>: Based on non-Medicaid child count</a:t>
          </a:r>
        </a:p>
      </dgm:t>
    </dgm:pt>
    <dgm:pt modelId="{0F2790D4-653A-44EA-BC3E-8DD90D1B5532}" type="parTrans" cxnId="{8D3D87A8-2ADE-447A-9F1A-D027A0CB002E}">
      <dgm:prSet/>
      <dgm:spPr/>
      <dgm:t>
        <a:bodyPr/>
        <a:lstStyle/>
        <a:p>
          <a:endParaRPr lang="en-US"/>
        </a:p>
      </dgm:t>
    </dgm:pt>
    <dgm:pt modelId="{DF753BAF-1659-464F-A9AA-ABD7D0194594}" type="sibTrans" cxnId="{8D3D87A8-2ADE-447A-9F1A-D027A0CB002E}">
      <dgm:prSet/>
      <dgm:spPr/>
      <dgm:t>
        <a:bodyPr/>
        <a:lstStyle/>
        <a:p>
          <a:endParaRPr lang="en-US"/>
        </a:p>
      </dgm:t>
    </dgm:pt>
    <dgm:pt modelId="{7EDC0F31-47B9-4100-B596-9EB97E0EA87B}" type="pres">
      <dgm:prSet presAssocID="{E8ADBDCA-70FF-4645-96C5-F9459D7DFD5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BE83D75-1895-44E9-94E1-C1FFD09E2CC1}" type="pres">
      <dgm:prSet presAssocID="{8C92BC0E-7D6B-415D-9B0B-CF9C4DD36904}" presName="hierRoot1" presStyleCnt="0"/>
      <dgm:spPr/>
    </dgm:pt>
    <dgm:pt modelId="{6F2153E4-1C7B-405C-B7E0-685BFDD314A3}" type="pres">
      <dgm:prSet presAssocID="{8C92BC0E-7D6B-415D-9B0B-CF9C4DD36904}" presName="composite" presStyleCnt="0"/>
      <dgm:spPr/>
    </dgm:pt>
    <dgm:pt modelId="{753722D9-0CAB-4157-B8A4-5A5D286D2677}" type="pres">
      <dgm:prSet presAssocID="{8C92BC0E-7D6B-415D-9B0B-CF9C4DD36904}" presName="background" presStyleLbl="node0" presStyleIdx="0" presStyleCnt="2"/>
      <dgm:spPr/>
    </dgm:pt>
    <dgm:pt modelId="{BFE39C88-FDBE-461F-92C1-E3346DD8FAAD}" type="pres">
      <dgm:prSet presAssocID="{8C92BC0E-7D6B-415D-9B0B-CF9C4DD36904}" presName="text" presStyleLbl="fgAcc0" presStyleIdx="0" presStyleCnt="2">
        <dgm:presLayoutVars>
          <dgm:chPref val="3"/>
        </dgm:presLayoutVars>
      </dgm:prSet>
      <dgm:spPr/>
    </dgm:pt>
    <dgm:pt modelId="{53D172A1-906A-465D-B76C-5D6B88E62BDF}" type="pres">
      <dgm:prSet presAssocID="{8C92BC0E-7D6B-415D-9B0B-CF9C4DD36904}" presName="hierChild2" presStyleCnt="0"/>
      <dgm:spPr/>
    </dgm:pt>
    <dgm:pt modelId="{96DBF022-3800-423E-AA9A-BF38BA2F23FB}" type="pres">
      <dgm:prSet presAssocID="{4E783AC7-918F-43D0-986E-FA420E55A942}" presName="hierRoot1" presStyleCnt="0"/>
      <dgm:spPr/>
    </dgm:pt>
    <dgm:pt modelId="{A0281D4C-7C65-4CBE-8593-7A5C2239AC0B}" type="pres">
      <dgm:prSet presAssocID="{4E783AC7-918F-43D0-986E-FA420E55A942}" presName="composite" presStyleCnt="0"/>
      <dgm:spPr/>
    </dgm:pt>
    <dgm:pt modelId="{D26ACB3F-2879-43DE-B2A0-DEA5ADDC95DC}" type="pres">
      <dgm:prSet presAssocID="{4E783AC7-918F-43D0-986E-FA420E55A942}" presName="background" presStyleLbl="node0" presStyleIdx="1" presStyleCnt="2"/>
      <dgm:spPr/>
    </dgm:pt>
    <dgm:pt modelId="{E152DBC2-9852-41B8-B839-2470ABCCF33F}" type="pres">
      <dgm:prSet presAssocID="{4E783AC7-918F-43D0-986E-FA420E55A942}" presName="text" presStyleLbl="fgAcc0" presStyleIdx="1" presStyleCnt="2">
        <dgm:presLayoutVars>
          <dgm:chPref val="3"/>
        </dgm:presLayoutVars>
      </dgm:prSet>
      <dgm:spPr/>
    </dgm:pt>
    <dgm:pt modelId="{CA929383-3059-457D-8F23-3F384BE9CBD6}" type="pres">
      <dgm:prSet presAssocID="{4E783AC7-918F-43D0-986E-FA420E55A942}" presName="hierChild2" presStyleCnt="0"/>
      <dgm:spPr/>
    </dgm:pt>
  </dgm:ptLst>
  <dgm:cxnLst>
    <dgm:cxn modelId="{2A659719-7A4B-4332-BEB9-DB89CB6A6715}" type="presOf" srcId="{E8ADBDCA-70FF-4645-96C5-F9459D7DFD59}" destId="{7EDC0F31-47B9-4100-B596-9EB97E0EA87B}" srcOrd="0" destOrd="0" presId="urn:microsoft.com/office/officeart/2005/8/layout/hierarchy1"/>
    <dgm:cxn modelId="{A20A4278-D759-4058-9F1F-BC20DDAAE03C}" type="presOf" srcId="{8C92BC0E-7D6B-415D-9B0B-CF9C4DD36904}" destId="{BFE39C88-FDBE-461F-92C1-E3346DD8FAAD}" srcOrd="0" destOrd="0" presId="urn:microsoft.com/office/officeart/2005/8/layout/hierarchy1"/>
    <dgm:cxn modelId="{31FBC183-0FB7-4262-82A7-F028A2A55C63}" type="presOf" srcId="{4E783AC7-918F-43D0-986E-FA420E55A942}" destId="{E152DBC2-9852-41B8-B839-2470ABCCF33F}" srcOrd="0" destOrd="0" presId="urn:microsoft.com/office/officeart/2005/8/layout/hierarchy1"/>
    <dgm:cxn modelId="{8D3D87A8-2ADE-447A-9F1A-D027A0CB002E}" srcId="{E8ADBDCA-70FF-4645-96C5-F9459D7DFD59}" destId="{4E783AC7-918F-43D0-986E-FA420E55A942}" srcOrd="1" destOrd="0" parTransId="{0F2790D4-653A-44EA-BC3E-8DD90D1B5532}" sibTransId="{DF753BAF-1659-464F-A9AA-ABD7D0194594}"/>
    <dgm:cxn modelId="{7F50A7C6-B7CE-42D3-BF0B-F5C09EC918F5}" srcId="{E8ADBDCA-70FF-4645-96C5-F9459D7DFD59}" destId="{8C92BC0E-7D6B-415D-9B0B-CF9C4DD36904}" srcOrd="0" destOrd="0" parTransId="{C7B00D70-CCCD-46AD-B9BD-1885197729EE}" sibTransId="{EF366A2D-C96B-46BE-8CF4-8CFC62771C77}"/>
    <dgm:cxn modelId="{76541067-017D-4D2B-924F-B8791FB8E391}" type="presParOf" srcId="{7EDC0F31-47B9-4100-B596-9EB97E0EA87B}" destId="{BBE83D75-1895-44E9-94E1-C1FFD09E2CC1}" srcOrd="0" destOrd="0" presId="urn:microsoft.com/office/officeart/2005/8/layout/hierarchy1"/>
    <dgm:cxn modelId="{0656A584-5E01-45F7-99C4-FADE04EF68E2}" type="presParOf" srcId="{BBE83D75-1895-44E9-94E1-C1FFD09E2CC1}" destId="{6F2153E4-1C7B-405C-B7E0-685BFDD314A3}" srcOrd="0" destOrd="0" presId="urn:microsoft.com/office/officeart/2005/8/layout/hierarchy1"/>
    <dgm:cxn modelId="{6D175625-10E9-47C3-9D9D-1B0F3476A54D}" type="presParOf" srcId="{6F2153E4-1C7B-405C-B7E0-685BFDD314A3}" destId="{753722D9-0CAB-4157-B8A4-5A5D286D2677}" srcOrd="0" destOrd="0" presId="urn:microsoft.com/office/officeart/2005/8/layout/hierarchy1"/>
    <dgm:cxn modelId="{0E31066C-5196-4EF6-9A4C-5DF90C4967E9}" type="presParOf" srcId="{6F2153E4-1C7B-405C-B7E0-685BFDD314A3}" destId="{BFE39C88-FDBE-461F-92C1-E3346DD8FAAD}" srcOrd="1" destOrd="0" presId="urn:microsoft.com/office/officeart/2005/8/layout/hierarchy1"/>
    <dgm:cxn modelId="{D1916303-A0FF-4008-BB30-CAF271BCC4F0}" type="presParOf" srcId="{BBE83D75-1895-44E9-94E1-C1FFD09E2CC1}" destId="{53D172A1-906A-465D-B76C-5D6B88E62BDF}" srcOrd="1" destOrd="0" presId="urn:microsoft.com/office/officeart/2005/8/layout/hierarchy1"/>
    <dgm:cxn modelId="{54C8DDCD-80C3-4330-9AE4-8A6AA5EF133A}" type="presParOf" srcId="{7EDC0F31-47B9-4100-B596-9EB97E0EA87B}" destId="{96DBF022-3800-423E-AA9A-BF38BA2F23FB}" srcOrd="1" destOrd="0" presId="urn:microsoft.com/office/officeart/2005/8/layout/hierarchy1"/>
    <dgm:cxn modelId="{0E46623E-C58B-44E0-A6DB-619AC570B62B}" type="presParOf" srcId="{96DBF022-3800-423E-AA9A-BF38BA2F23FB}" destId="{A0281D4C-7C65-4CBE-8593-7A5C2239AC0B}" srcOrd="0" destOrd="0" presId="urn:microsoft.com/office/officeart/2005/8/layout/hierarchy1"/>
    <dgm:cxn modelId="{84A79ED8-34B3-483E-923F-738AA5D407F2}" type="presParOf" srcId="{A0281D4C-7C65-4CBE-8593-7A5C2239AC0B}" destId="{D26ACB3F-2879-43DE-B2A0-DEA5ADDC95DC}" srcOrd="0" destOrd="0" presId="urn:microsoft.com/office/officeart/2005/8/layout/hierarchy1"/>
    <dgm:cxn modelId="{E48C9EBF-4589-4664-9602-9AD3E886A5C5}" type="presParOf" srcId="{A0281D4C-7C65-4CBE-8593-7A5C2239AC0B}" destId="{E152DBC2-9852-41B8-B839-2470ABCCF33F}" srcOrd="1" destOrd="0" presId="urn:microsoft.com/office/officeart/2005/8/layout/hierarchy1"/>
    <dgm:cxn modelId="{E506AE2C-DF2A-4481-BF79-934929DB59B3}" type="presParOf" srcId="{96DBF022-3800-423E-AA9A-BF38BA2F23FB}" destId="{CA929383-3059-457D-8F23-3F384BE9CBD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7A1557B-0A72-4ECD-9611-B4B78B69BD0A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A2176AC4-6968-43F8-8CC0-25498DCC773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DBHDS develops agency budget request based on agency and Health and Human Resources (HHR) priorities</a:t>
          </a:r>
        </a:p>
      </dgm:t>
    </dgm:pt>
    <dgm:pt modelId="{4AD02747-BF8D-4CF7-9835-5A78BCA2E132}" type="parTrans" cxnId="{63E0D1DC-93B1-41C1-9B00-5DCB172463C9}">
      <dgm:prSet/>
      <dgm:spPr/>
      <dgm:t>
        <a:bodyPr/>
        <a:lstStyle/>
        <a:p>
          <a:endParaRPr lang="en-US"/>
        </a:p>
      </dgm:t>
    </dgm:pt>
    <dgm:pt modelId="{6A0AEBEA-9D4C-417E-B29F-54855171D931}" type="sibTrans" cxnId="{63E0D1DC-93B1-41C1-9B00-5DCB172463C9}">
      <dgm:prSet/>
      <dgm:spPr/>
      <dgm:t>
        <a:bodyPr/>
        <a:lstStyle/>
        <a:p>
          <a:endParaRPr lang="en-US"/>
        </a:p>
      </dgm:t>
    </dgm:pt>
    <dgm:pt modelId="{8DE69A75-5EB6-4296-97A1-EA9BD9A7756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Secretary of Health and Human Resources reviews</a:t>
          </a:r>
        </a:p>
      </dgm:t>
    </dgm:pt>
    <dgm:pt modelId="{CC164527-B17E-494C-8970-6713B3D123EB}" type="parTrans" cxnId="{73E074E4-DB8A-4392-BDCC-4DA9C49A0853}">
      <dgm:prSet/>
      <dgm:spPr/>
      <dgm:t>
        <a:bodyPr/>
        <a:lstStyle/>
        <a:p>
          <a:endParaRPr lang="en-US"/>
        </a:p>
      </dgm:t>
    </dgm:pt>
    <dgm:pt modelId="{C91D4732-1870-46F1-BA42-2AA24861890C}" type="sibTrans" cxnId="{73E074E4-DB8A-4392-BDCC-4DA9C49A0853}">
      <dgm:prSet/>
      <dgm:spPr/>
      <dgm:t>
        <a:bodyPr/>
        <a:lstStyle/>
        <a:p>
          <a:endParaRPr lang="en-US"/>
        </a:p>
      </dgm:t>
    </dgm:pt>
    <dgm:pt modelId="{5DB149FF-E4A8-4AA9-AA9F-2FF381C139B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Submitted to the Department of Planning and Budget</a:t>
          </a:r>
        </a:p>
      </dgm:t>
    </dgm:pt>
    <dgm:pt modelId="{F682A0D8-AE42-4838-8F28-A61164F7247F}" type="parTrans" cxnId="{78FD729F-7028-43FA-A560-FE9C031226E6}">
      <dgm:prSet/>
      <dgm:spPr/>
      <dgm:t>
        <a:bodyPr/>
        <a:lstStyle/>
        <a:p>
          <a:endParaRPr lang="en-US"/>
        </a:p>
      </dgm:t>
    </dgm:pt>
    <dgm:pt modelId="{67AB2F37-E160-4C84-881A-89129184C561}" type="sibTrans" cxnId="{78FD729F-7028-43FA-A560-FE9C031226E6}">
      <dgm:prSet/>
      <dgm:spPr/>
      <dgm:t>
        <a:bodyPr/>
        <a:lstStyle/>
        <a:p>
          <a:endParaRPr lang="en-US"/>
        </a:p>
      </dgm:t>
    </dgm:pt>
    <dgm:pt modelId="{3862FD48-9156-4E94-AA5D-006D6AB3704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Governor releases his proposed budget in December</a:t>
          </a:r>
        </a:p>
      </dgm:t>
    </dgm:pt>
    <dgm:pt modelId="{5B40CEEA-79B8-4F6E-B234-C0D62127E7ED}" type="parTrans" cxnId="{DB66ECF9-E51F-4159-8129-349BED27287E}">
      <dgm:prSet/>
      <dgm:spPr/>
      <dgm:t>
        <a:bodyPr/>
        <a:lstStyle/>
        <a:p>
          <a:endParaRPr lang="en-US"/>
        </a:p>
      </dgm:t>
    </dgm:pt>
    <dgm:pt modelId="{38A0538C-6D6C-4BA2-8BE8-37E580F04691}" type="sibTrans" cxnId="{DB66ECF9-E51F-4159-8129-349BED27287E}">
      <dgm:prSet/>
      <dgm:spPr/>
      <dgm:t>
        <a:bodyPr/>
        <a:lstStyle/>
        <a:p>
          <a:endParaRPr lang="en-US"/>
        </a:p>
      </dgm:t>
    </dgm:pt>
    <dgm:pt modelId="{6FC1F577-1655-4883-BEC0-F55A1F72105D}" type="pres">
      <dgm:prSet presAssocID="{97A1557B-0A72-4ECD-9611-B4B78B69BD0A}" presName="root" presStyleCnt="0">
        <dgm:presLayoutVars>
          <dgm:dir/>
          <dgm:resizeHandles val="exact"/>
        </dgm:presLayoutVars>
      </dgm:prSet>
      <dgm:spPr/>
    </dgm:pt>
    <dgm:pt modelId="{90572F62-4F7B-4C6A-BE48-0B87EF489208}" type="pres">
      <dgm:prSet presAssocID="{A2176AC4-6968-43F8-8CC0-25498DCC7733}" presName="compNode" presStyleCnt="0"/>
      <dgm:spPr/>
    </dgm:pt>
    <dgm:pt modelId="{8F30EF00-80F7-44DD-AD59-8185F80B6E87}" type="pres">
      <dgm:prSet presAssocID="{A2176AC4-6968-43F8-8CC0-25498DCC7733}" presName="bgRect" presStyleLbl="bgShp" presStyleIdx="0" presStyleCnt="4"/>
      <dgm:spPr/>
    </dgm:pt>
    <dgm:pt modelId="{8408A985-F572-4D2E-8376-1844A0E88A83}" type="pres">
      <dgm:prSet presAssocID="{A2176AC4-6968-43F8-8CC0-25498DCC7733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eeting"/>
        </a:ext>
      </dgm:extLst>
    </dgm:pt>
    <dgm:pt modelId="{9F9058F6-DDDA-405B-8F5F-5B3BCBBBE923}" type="pres">
      <dgm:prSet presAssocID="{A2176AC4-6968-43F8-8CC0-25498DCC7733}" presName="spaceRect" presStyleCnt="0"/>
      <dgm:spPr/>
    </dgm:pt>
    <dgm:pt modelId="{76D2706A-DE19-4A49-81F3-5B880AD340B2}" type="pres">
      <dgm:prSet presAssocID="{A2176AC4-6968-43F8-8CC0-25498DCC7733}" presName="parTx" presStyleLbl="revTx" presStyleIdx="0" presStyleCnt="4">
        <dgm:presLayoutVars>
          <dgm:chMax val="0"/>
          <dgm:chPref val="0"/>
        </dgm:presLayoutVars>
      </dgm:prSet>
      <dgm:spPr/>
    </dgm:pt>
    <dgm:pt modelId="{787FCD1D-7226-4446-9613-F699E6256261}" type="pres">
      <dgm:prSet presAssocID="{6A0AEBEA-9D4C-417E-B29F-54855171D931}" presName="sibTrans" presStyleCnt="0"/>
      <dgm:spPr/>
    </dgm:pt>
    <dgm:pt modelId="{CF92F138-CCB7-4A1D-BEE6-A8416AC12945}" type="pres">
      <dgm:prSet presAssocID="{8DE69A75-5EB6-4296-97A1-EA9BD9A77562}" presName="compNode" presStyleCnt="0"/>
      <dgm:spPr/>
    </dgm:pt>
    <dgm:pt modelId="{47A0D882-1378-4BD9-AA4B-4BF74FF8732E}" type="pres">
      <dgm:prSet presAssocID="{8DE69A75-5EB6-4296-97A1-EA9BD9A77562}" presName="bgRect" presStyleLbl="bgShp" presStyleIdx="1" presStyleCnt="4"/>
      <dgm:spPr/>
    </dgm:pt>
    <dgm:pt modelId="{F6436330-57C5-4FD9-A0CE-F3442B9852FE}" type="pres">
      <dgm:prSet presAssocID="{8DE69A75-5EB6-4296-97A1-EA9BD9A77562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ethoscope"/>
        </a:ext>
      </dgm:extLst>
    </dgm:pt>
    <dgm:pt modelId="{6507B0ED-7551-4C34-A92F-A06E0470EBAC}" type="pres">
      <dgm:prSet presAssocID="{8DE69A75-5EB6-4296-97A1-EA9BD9A77562}" presName="spaceRect" presStyleCnt="0"/>
      <dgm:spPr/>
    </dgm:pt>
    <dgm:pt modelId="{79897CA0-8122-4B82-9C60-336D5E2D5BF3}" type="pres">
      <dgm:prSet presAssocID="{8DE69A75-5EB6-4296-97A1-EA9BD9A77562}" presName="parTx" presStyleLbl="revTx" presStyleIdx="1" presStyleCnt="4">
        <dgm:presLayoutVars>
          <dgm:chMax val="0"/>
          <dgm:chPref val="0"/>
        </dgm:presLayoutVars>
      </dgm:prSet>
      <dgm:spPr/>
    </dgm:pt>
    <dgm:pt modelId="{F6DD4EB2-FE30-4569-83D3-829F6D1D9A63}" type="pres">
      <dgm:prSet presAssocID="{C91D4732-1870-46F1-BA42-2AA24861890C}" presName="sibTrans" presStyleCnt="0"/>
      <dgm:spPr/>
    </dgm:pt>
    <dgm:pt modelId="{13449631-CF26-4E19-91FF-E76BE723B22B}" type="pres">
      <dgm:prSet presAssocID="{5DB149FF-E4A8-4AA9-AA9F-2FF381C139B3}" presName="compNode" presStyleCnt="0"/>
      <dgm:spPr/>
    </dgm:pt>
    <dgm:pt modelId="{A055DBF1-434F-4E50-982C-7F4B09AA66E6}" type="pres">
      <dgm:prSet presAssocID="{5DB149FF-E4A8-4AA9-AA9F-2FF381C139B3}" presName="bgRect" presStyleLbl="bgShp" presStyleIdx="2" presStyleCnt="4"/>
      <dgm:spPr/>
    </dgm:pt>
    <dgm:pt modelId="{B6747871-0772-4FBE-AB19-6CA61D38DAA4}" type="pres">
      <dgm:prSet presAssocID="{5DB149FF-E4A8-4AA9-AA9F-2FF381C139B3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FD581DB9-86D8-4E6C-AAD2-91FADE29C01D}" type="pres">
      <dgm:prSet presAssocID="{5DB149FF-E4A8-4AA9-AA9F-2FF381C139B3}" presName="spaceRect" presStyleCnt="0"/>
      <dgm:spPr/>
    </dgm:pt>
    <dgm:pt modelId="{8ABFA296-79F8-4674-84CB-053DAEC9BD13}" type="pres">
      <dgm:prSet presAssocID="{5DB149FF-E4A8-4AA9-AA9F-2FF381C139B3}" presName="parTx" presStyleLbl="revTx" presStyleIdx="2" presStyleCnt="4">
        <dgm:presLayoutVars>
          <dgm:chMax val="0"/>
          <dgm:chPref val="0"/>
        </dgm:presLayoutVars>
      </dgm:prSet>
      <dgm:spPr/>
    </dgm:pt>
    <dgm:pt modelId="{C44BB9DB-9A70-431A-B10B-75959F59E339}" type="pres">
      <dgm:prSet presAssocID="{67AB2F37-E160-4C84-881A-89129184C561}" presName="sibTrans" presStyleCnt="0"/>
      <dgm:spPr/>
    </dgm:pt>
    <dgm:pt modelId="{B9793C12-067A-42D3-980A-9EDC4D1932B1}" type="pres">
      <dgm:prSet presAssocID="{3862FD48-9156-4E94-AA5D-006D6AB37046}" presName="compNode" presStyleCnt="0"/>
      <dgm:spPr/>
    </dgm:pt>
    <dgm:pt modelId="{33AE19F9-BE57-4E63-B997-592A9B6099A4}" type="pres">
      <dgm:prSet presAssocID="{3862FD48-9156-4E94-AA5D-006D6AB37046}" presName="bgRect" presStyleLbl="bgShp" presStyleIdx="3" presStyleCnt="4"/>
      <dgm:spPr/>
    </dgm:pt>
    <dgm:pt modelId="{486927BC-1D9D-4F9F-803E-08D3810F052D}" type="pres">
      <dgm:prSet presAssocID="{3862FD48-9156-4E94-AA5D-006D6AB37046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570773AD-AC57-40FF-B5B7-F0B588E71464}" type="pres">
      <dgm:prSet presAssocID="{3862FD48-9156-4E94-AA5D-006D6AB37046}" presName="spaceRect" presStyleCnt="0"/>
      <dgm:spPr/>
    </dgm:pt>
    <dgm:pt modelId="{74A9775E-0895-4DB2-A67F-9781DF62D533}" type="pres">
      <dgm:prSet presAssocID="{3862FD48-9156-4E94-AA5D-006D6AB37046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E97D850F-997D-40BC-8F2B-A82EA43D2785}" type="presOf" srcId="{5DB149FF-E4A8-4AA9-AA9F-2FF381C139B3}" destId="{8ABFA296-79F8-4674-84CB-053DAEC9BD13}" srcOrd="0" destOrd="0" presId="urn:microsoft.com/office/officeart/2018/2/layout/IconVerticalSolidList"/>
    <dgm:cxn modelId="{CECE0355-9D28-405C-AEE7-1B7BE6B05966}" type="presOf" srcId="{3862FD48-9156-4E94-AA5D-006D6AB37046}" destId="{74A9775E-0895-4DB2-A67F-9781DF62D533}" srcOrd="0" destOrd="0" presId="urn:microsoft.com/office/officeart/2018/2/layout/IconVerticalSolidList"/>
    <dgm:cxn modelId="{78FD729F-7028-43FA-A560-FE9C031226E6}" srcId="{97A1557B-0A72-4ECD-9611-B4B78B69BD0A}" destId="{5DB149FF-E4A8-4AA9-AA9F-2FF381C139B3}" srcOrd="2" destOrd="0" parTransId="{F682A0D8-AE42-4838-8F28-A61164F7247F}" sibTransId="{67AB2F37-E160-4C84-881A-89129184C561}"/>
    <dgm:cxn modelId="{2742D2AB-1014-4976-8DFD-B9D2D1C7268F}" type="presOf" srcId="{8DE69A75-5EB6-4296-97A1-EA9BD9A77562}" destId="{79897CA0-8122-4B82-9C60-336D5E2D5BF3}" srcOrd="0" destOrd="0" presId="urn:microsoft.com/office/officeart/2018/2/layout/IconVerticalSolidList"/>
    <dgm:cxn modelId="{5CCE16BD-AA8F-48FB-94DF-6B883F129BC5}" type="presOf" srcId="{A2176AC4-6968-43F8-8CC0-25498DCC7733}" destId="{76D2706A-DE19-4A49-81F3-5B880AD340B2}" srcOrd="0" destOrd="0" presId="urn:microsoft.com/office/officeart/2018/2/layout/IconVerticalSolidList"/>
    <dgm:cxn modelId="{63E0D1DC-93B1-41C1-9B00-5DCB172463C9}" srcId="{97A1557B-0A72-4ECD-9611-B4B78B69BD0A}" destId="{A2176AC4-6968-43F8-8CC0-25498DCC7733}" srcOrd="0" destOrd="0" parTransId="{4AD02747-BF8D-4CF7-9835-5A78BCA2E132}" sibTransId="{6A0AEBEA-9D4C-417E-B29F-54855171D931}"/>
    <dgm:cxn modelId="{73E074E4-DB8A-4392-BDCC-4DA9C49A0853}" srcId="{97A1557B-0A72-4ECD-9611-B4B78B69BD0A}" destId="{8DE69A75-5EB6-4296-97A1-EA9BD9A77562}" srcOrd="1" destOrd="0" parTransId="{CC164527-B17E-494C-8970-6713B3D123EB}" sibTransId="{C91D4732-1870-46F1-BA42-2AA24861890C}"/>
    <dgm:cxn modelId="{DB66ECF9-E51F-4159-8129-349BED27287E}" srcId="{97A1557B-0A72-4ECD-9611-B4B78B69BD0A}" destId="{3862FD48-9156-4E94-AA5D-006D6AB37046}" srcOrd="3" destOrd="0" parTransId="{5B40CEEA-79B8-4F6E-B234-C0D62127E7ED}" sibTransId="{38A0538C-6D6C-4BA2-8BE8-37E580F04691}"/>
    <dgm:cxn modelId="{C26C6EFF-9734-430A-AEF4-551887D9F56B}" type="presOf" srcId="{97A1557B-0A72-4ECD-9611-B4B78B69BD0A}" destId="{6FC1F577-1655-4883-BEC0-F55A1F72105D}" srcOrd="0" destOrd="0" presId="urn:microsoft.com/office/officeart/2018/2/layout/IconVerticalSolidList"/>
    <dgm:cxn modelId="{054A8C7C-04A5-417C-B2ED-61627EB06531}" type="presParOf" srcId="{6FC1F577-1655-4883-BEC0-F55A1F72105D}" destId="{90572F62-4F7B-4C6A-BE48-0B87EF489208}" srcOrd="0" destOrd="0" presId="urn:microsoft.com/office/officeart/2018/2/layout/IconVerticalSolidList"/>
    <dgm:cxn modelId="{2366FB95-D53D-4F31-92C1-D2251DA0DDE5}" type="presParOf" srcId="{90572F62-4F7B-4C6A-BE48-0B87EF489208}" destId="{8F30EF00-80F7-44DD-AD59-8185F80B6E87}" srcOrd="0" destOrd="0" presId="urn:microsoft.com/office/officeart/2018/2/layout/IconVerticalSolidList"/>
    <dgm:cxn modelId="{DE69E4A1-A680-4A32-A53C-4C403E48B6FE}" type="presParOf" srcId="{90572F62-4F7B-4C6A-BE48-0B87EF489208}" destId="{8408A985-F572-4D2E-8376-1844A0E88A83}" srcOrd="1" destOrd="0" presId="urn:microsoft.com/office/officeart/2018/2/layout/IconVerticalSolidList"/>
    <dgm:cxn modelId="{97ED2013-5C6B-4D2E-BA83-BD7E09FD602E}" type="presParOf" srcId="{90572F62-4F7B-4C6A-BE48-0B87EF489208}" destId="{9F9058F6-DDDA-405B-8F5F-5B3BCBBBE923}" srcOrd="2" destOrd="0" presId="urn:microsoft.com/office/officeart/2018/2/layout/IconVerticalSolidList"/>
    <dgm:cxn modelId="{05BC722B-ADCE-4233-B49E-7372A0F307C4}" type="presParOf" srcId="{90572F62-4F7B-4C6A-BE48-0B87EF489208}" destId="{76D2706A-DE19-4A49-81F3-5B880AD340B2}" srcOrd="3" destOrd="0" presId="urn:microsoft.com/office/officeart/2018/2/layout/IconVerticalSolidList"/>
    <dgm:cxn modelId="{7C50C345-3185-4A24-9C65-331565E620A7}" type="presParOf" srcId="{6FC1F577-1655-4883-BEC0-F55A1F72105D}" destId="{787FCD1D-7226-4446-9613-F699E6256261}" srcOrd="1" destOrd="0" presId="urn:microsoft.com/office/officeart/2018/2/layout/IconVerticalSolidList"/>
    <dgm:cxn modelId="{B3EC52A2-0C2D-493A-9A15-A94CE5D7938C}" type="presParOf" srcId="{6FC1F577-1655-4883-BEC0-F55A1F72105D}" destId="{CF92F138-CCB7-4A1D-BEE6-A8416AC12945}" srcOrd="2" destOrd="0" presId="urn:microsoft.com/office/officeart/2018/2/layout/IconVerticalSolidList"/>
    <dgm:cxn modelId="{A228B874-5B1C-42AD-B0F0-4E393516A62F}" type="presParOf" srcId="{CF92F138-CCB7-4A1D-BEE6-A8416AC12945}" destId="{47A0D882-1378-4BD9-AA4B-4BF74FF8732E}" srcOrd="0" destOrd="0" presId="urn:microsoft.com/office/officeart/2018/2/layout/IconVerticalSolidList"/>
    <dgm:cxn modelId="{9454A121-EA5A-4C90-8984-5D16367606CC}" type="presParOf" srcId="{CF92F138-CCB7-4A1D-BEE6-A8416AC12945}" destId="{F6436330-57C5-4FD9-A0CE-F3442B9852FE}" srcOrd="1" destOrd="0" presId="urn:microsoft.com/office/officeart/2018/2/layout/IconVerticalSolidList"/>
    <dgm:cxn modelId="{B76BCEDA-1DF9-468A-B4BD-309FD3F24528}" type="presParOf" srcId="{CF92F138-CCB7-4A1D-BEE6-A8416AC12945}" destId="{6507B0ED-7551-4C34-A92F-A06E0470EBAC}" srcOrd="2" destOrd="0" presId="urn:microsoft.com/office/officeart/2018/2/layout/IconVerticalSolidList"/>
    <dgm:cxn modelId="{7A066A33-6B98-4275-AF22-CA9B5A69C2FE}" type="presParOf" srcId="{CF92F138-CCB7-4A1D-BEE6-A8416AC12945}" destId="{79897CA0-8122-4B82-9C60-336D5E2D5BF3}" srcOrd="3" destOrd="0" presId="urn:microsoft.com/office/officeart/2018/2/layout/IconVerticalSolidList"/>
    <dgm:cxn modelId="{488B3816-6E08-4730-8179-6EE416CA331B}" type="presParOf" srcId="{6FC1F577-1655-4883-BEC0-F55A1F72105D}" destId="{F6DD4EB2-FE30-4569-83D3-829F6D1D9A63}" srcOrd="3" destOrd="0" presId="urn:microsoft.com/office/officeart/2018/2/layout/IconVerticalSolidList"/>
    <dgm:cxn modelId="{774D489F-0AE1-4559-BA78-14054CA9EA18}" type="presParOf" srcId="{6FC1F577-1655-4883-BEC0-F55A1F72105D}" destId="{13449631-CF26-4E19-91FF-E76BE723B22B}" srcOrd="4" destOrd="0" presId="urn:microsoft.com/office/officeart/2018/2/layout/IconVerticalSolidList"/>
    <dgm:cxn modelId="{31F409CC-9546-4079-832B-95D81BC93778}" type="presParOf" srcId="{13449631-CF26-4E19-91FF-E76BE723B22B}" destId="{A055DBF1-434F-4E50-982C-7F4B09AA66E6}" srcOrd="0" destOrd="0" presId="urn:microsoft.com/office/officeart/2018/2/layout/IconVerticalSolidList"/>
    <dgm:cxn modelId="{C449EFC4-F0D9-4843-82EB-A28A4DE9AEE0}" type="presParOf" srcId="{13449631-CF26-4E19-91FF-E76BE723B22B}" destId="{B6747871-0772-4FBE-AB19-6CA61D38DAA4}" srcOrd="1" destOrd="0" presId="urn:microsoft.com/office/officeart/2018/2/layout/IconVerticalSolidList"/>
    <dgm:cxn modelId="{6D05067B-77B6-41A5-89B1-27787322071D}" type="presParOf" srcId="{13449631-CF26-4E19-91FF-E76BE723B22B}" destId="{FD581DB9-86D8-4E6C-AAD2-91FADE29C01D}" srcOrd="2" destOrd="0" presId="urn:microsoft.com/office/officeart/2018/2/layout/IconVerticalSolidList"/>
    <dgm:cxn modelId="{386D781D-774D-485B-AEBA-2A63271BE511}" type="presParOf" srcId="{13449631-CF26-4E19-91FF-E76BE723B22B}" destId="{8ABFA296-79F8-4674-84CB-053DAEC9BD13}" srcOrd="3" destOrd="0" presId="urn:microsoft.com/office/officeart/2018/2/layout/IconVerticalSolidList"/>
    <dgm:cxn modelId="{0BDE527E-52DB-4C79-BA1B-640ADE0A9C57}" type="presParOf" srcId="{6FC1F577-1655-4883-BEC0-F55A1F72105D}" destId="{C44BB9DB-9A70-431A-B10B-75959F59E339}" srcOrd="5" destOrd="0" presId="urn:microsoft.com/office/officeart/2018/2/layout/IconVerticalSolidList"/>
    <dgm:cxn modelId="{2900940B-5401-4B24-9DC9-AFBB5677AE47}" type="presParOf" srcId="{6FC1F577-1655-4883-BEC0-F55A1F72105D}" destId="{B9793C12-067A-42D3-980A-9EDC4D1932B1}" srcOrd="6" destOrd="0" presId="urn:microsoft.com/office/officeart/2018/2/layout/IconVerticalSolidList"/>
    <dgm:cxn modelId="{8EBE4B14-56BD-422B-90DA-46C51FCCB33F}" type="presParOf" srcId="{B9793C12-067A-42D3-980A-9EDC4D1932B1}" destId="{33AE19F9-BE57-4E63-B997-592A9B6099A4}" srcOrd="0" destOrd="0" presId="urn:microsoft.com/office/officeart/2018/2/layout/IconVerticalSolidList"/>
    <dgm:cxn modelId="{4C5EF4E9-2849-4C2D-BA9E-901E560EF214}" type="presParOf" srcId="{B9793C12-067A-42D3-980A-9EDC4D1932B1}" destId="{486927BC-1D9D-4F9F-803E-08D3810F052D}" srcOrd="1" destOrd="0" presId="urn:microsoft.com/office/officeart/2018/2/layout/IconVerticalSolidList"/>
    <dgm:cxn modelId="{F931DE21-E912-4978-95E1-D6FA7F1F56D0}" type="presParOf" srcId="{B9793C12-067A-42D3-980A-9EDC4D1932B1}" destId="{570773AD-AC57-40FF-B5B7-F0B588E71464}" srcOrd="2" destOrd="0" presId="urn:microsoft.com/office/officeart/2018/2/layout/IconVerticalSolidList"/>
    <dgm:cxn modelId="{5AA27B5A-D186-488D-9BC6-9F7D8BCC9DEA}" type="presParOf" srcId="{B9793C12-067A-42D3-980A-9EDC4D1932B1}" destId="{74A9775E-0895-4DB2-A67F-9781DF62D533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A42463-6FF4-428B-B574-7F59A6568DCF}">
      <dsp:nvSpPr>
        <dsp:cNvPr id="0" name=""/>
        <dsp:cNvSpPr/>
      </dsp:nvSpPr>
      <dsp:spPr>
        <a:xfrm>
          <a:off x="0" y="891898"/>
          <a:ext cx="6172199" cy="66338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Payor of last resort</a:t>
          </a:r>
        </a:p>
      </dsp:txBody>
      <dsp:txXfrm>
        <a:off x="32384" y="924282"/>
        <a:ext cx="6107431" cy="598621"/>
      </dsp:txXfrm>
    </dsp:sp>
    <dsp:sp modelId="{79D0EC42-69CC-429A-9347-88503EFBA577}">
      <dsp:nvSpPr>
        <dsp:cNvPr id="0" name=""/>
        <dsp:cNvSpPr/>
      </dsp:nvSpPr>
      <dsp:spPr>
        <a:xfrm>
          <a:off x="0" y="1633048"/>
          <a:ext cx="6172199" cy="66338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Maintenance of effort/non-supplanting</a:t>
          </a:r>
        </a:p>
      </dsp:txBody>
      <dsp:txXfrm>
        <a:off x="32384" y="1665432"/>
        <a:ext cx="6107431" cy="598621"/>
      </dsp:txXfrm>
    </dsp:sp>
    <dsp:sp modelId="{58B61584-27CC-4A12-9013-59D0BB5AF1F0}">
      <dsp:nvSpPr>
        <dsp:cNvPr id="0" name=""/>
        <dsp:cNvSpPr/>
      </dsp:nvSpPr>
      <dsp:spPr>
        <a:xfrm>
          <a:off x="0" y="2374198"/>
          <a:ext cx="6172199" cy="66338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System of payments</a:t>
          </a:r>
        </a:p>
      </dsp:txBody>
      <dsp:txXfrm>
        <a:off x="32384" y="2406582"/>
        <a:ext cx="6107431" cy="598621"/>
      </dsp:txXfrm>
    </dsp:sp>
    <dsp:sp modelId="{816F2100-947A-4BD3-A7D4-45C8F39EDDB2}">
      <dsp:nvSpPr>
        <dsp:cNvPr id="0" name=""/>
        <dsp:cNvSpPr/>
      </dsp:nvSpPr>
      <dsp:spPr>
        <a:xfrm>
          <a:off x="0" y="3115349"/>
          <a:ext cx="6172199" cy="66338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Use of funds</a:t>
          </a:r>
        </a:p>
      </dsp:txBody>
      <dsp:txXfrm>
        <a:off x="32384" y="3147733"/>
        <a:ext cx="6107431" cy="598621"/>
      </dsp:txXfrm>
    </dsp:sp>
    <dsp:sp modelId="{16322D34-317E-4839-8476-9F9253DD1271}">
      <dsp:nvSpPr>
        <dsp:cNvPr id="0" name=""/>
        <dsp:cNvSpPr/>
      </dsp:nvSpPr>
      <dsp:spPr>
        <a:xfrm>
          <a:off x="0" y="3856499"/>
          <a:ext cx="6172199" cy="66338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700" kern="1200"/>
            <a:t>Internal controls</a:t>
          </a:r>
        </a:p>
      </dsp:txBody>
      <dsp:txXfrm>
        <a:off x="32384" y="3888883"/>
        <a:ext cx="6107431" cy="5986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0B8218-DE56-4B34-B687-47903234790E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7C6AE3-A2F4-4F5C-8802-0A54D632C420}">
      <dsp:nvSpPr>
        <dsp:cNvPr id="0" name=""/>
        <dsp:cNvSpPr/>
      </dsp:nvSpPr>
      <dsp:spPr>
        <a:xfrm>
          <a:off x="0" y="0"/>
          <a:ext cx="10515600" cy="1345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t" anchorCtr="0">
          <a:noAutofit/>
        </a:bodyPr>
        <a:lstStyle/>
        <a:p>
          <a:pPr marL="0" lvl="0" indent="0" algn="l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200" kern="1200"/>
            <a:t>Medicaid</a:t>
          </a:r>
        </a:p>
      </dsp:txBody>
      <dsp:txXfrm>
        <a:off x="0" y="0"/>
        <a:ext cx="10515600" cy="1345683"/>
      </dsp:txXfrm>
    </dsp:sp>
    <dsp:sp modelId="{0CA89B3E-4BBD-4A7A-9F44-A4EB92E54D25}">
      <dsp:nvSpPr>
        <dsp:cNvPr id="0" name=""/>
        <dsp:cNvSpPr/>
      </dsp:nvSpPr>
      <dsp:spPr>
        <a:xfrm>
          <a:off x="0" y="1345683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85CC5D-2905-4879-AC51-883048447B1B}">
      <dsp:nvSpPr>
        <dsp:cNvPr id="0" name=""/>
        <dsp:cNvSpPr/>
      </dsp:nvSpPr>
      <dsp:spPr>
        <a:xfrm>
          <a:off x="0" y="1345683"/>
          <a:ext cx="10515600" cy="1345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t" anchorCtr="0">
          <a:noAutofit/>
        </a:bodyPr>
        <a:lstStyle/>
        <a:p>
          <a:pPr marL="0" lvl="0" indent="0" algn="l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200" kern="1200"/>
            <a:t>TRICARE</a:t>
          </a:r>
        </a:p>
      </dsp:txBody>
      <dsp:txXfrm>
        <a:off x="0" y="1345683"/>
        <a:ext cx="10515600" cy="1345683"/>
      </dsp:txXfrm>
    </dsp:sp>
    <dsp:sp modelId="{E5D8CEEF-5798-4799-8031-B0AD3001BF25}">
      <dsp:nvSpPr>
        <dsp:cNvPr id="0" name=""/>
        <dsp:cNvSpPr/>
      </dsp:nvSpPr>
      <dsp:spPr>
        <a:xfrm>
          <a:off x="0" y="2691367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8E0604-4497-48E7-AE4C-B29DB2C3C4D5}">
      <dsp:nvSpPr>
        <dsp:cNvPr id="0" name=""/>
        <dsp:cNvSpPr/>
      </dsp:nvSpPr>
      <dsp:spPr>
        <a:xfrm>
          <a:off x="0" y="2691367"/>
          <a:ext cx="10515600" cy="1345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t" anchorCtr="0">
          <a:noAutofit/>
        </a:bodyPr>
        <a:lstStyle/>
        <a:p>
          <a:pPr marL="0" lvl="0" indent="0" algn="l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200" kern="1200"/>
            <a:t>Private insurance</a:t>
          </a:r>
        </a:p>
      </dsp:txBody>
      <dsp:txXfrm>
        <a:off x="0" y="2691367"/>
        <a:ext cx="10515600" cy="1345683"/>
      </dsp:txXfrm>
    </dsp:sp>
    <dsp:sp modelId="{0B46419B-C08F-47AA-B014-2B8428545704}">
      <dsp:nvSpPr>
        <dsp:cNvPr id="0" name=""/>
        <dsp:cNvSpPr/>
      </dsp:nvSpPr>
      <dsp:spPr>
        <a:xfrm>
          <a:off x="0" y="4037051"/>
          <a:ext cx="105156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2B4AA0-0882-4DEA-884B-C776B57F1B65}">
      <dsp:nvSpPr>
        <dsp:cNvPr id="0" name=""/>
        <dsp:cNvSpPr/>
      </dsp:nvSpPr>
      <dsp:spPr>
        <a:xfrm>
          <a:off x="0" y="4037051"/>
          <a:ext cx="10515600" cy="13456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6220" tIns="236220" rIns="236220" bIns="236220" numCol="1" spcCol="1270" anchor="t" anchorCtr="0">
          <a:noAutofit/>
        </a:bodyPr>
        <a:lstStyle/>
        <a:p>
          <a:pPr marL="0" lvl="0" indent="0" algn="l" defTabSz="2755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6200" kern="1200"/>
            <a:t>Family fees</a:t>
          </a:r>
        </a:p>
      </dsp:txBody>
      <dsp:txXfrm>
        <a:off x="0" y="4037051"/>
        <a:ext cx="10515600" cy="13456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E8013DB-063C-4049-863B-02C204107DD2}">
      <dsp:nvSpPr>
        <dsp:cNvPr id="0" name=""/>
        <dsp:cNvSpPr/>
      </dsp:nvSpPr>
      <dsp:spPr>
        <a:xfrm>
          <a:off x="2044800" y="891367"/>
          <a:ext cx="2196000" cy="2196000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EEB534-BA9B-4499-8192-194200AF1957}">
      <dsp:nvSpPr>
        <dsp:cNvPr id="0" name=""/>
        <dsp:cNvSpPr/>
      </dsp:nvSpPr>
      <dsp:spPr>
        <a:xfrm>
          <a:off x="2512800" y="1359368"/>
          <a:ext cx="1260000" cy="126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7E6758-619F-4955-92CF-40F8535D88A4}">
      <dsp:nvSpPr>
        <dsp:cNvPr id="0" name=""/>
        <dsp:cNvSpPr/>
      </dsp:nvSpPr>
      <dsp:spPr>
        <a:xfrm>
          <a:off x="1342800" y="3771368"/>
          <a:ext cx="36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/>
            <a:t>State Part C Funds up $1.5 million</a:t>
          </a:r>
        </a:p>
      </dsp:txBody>
      <dsp:txXfrm>
        <a:off x="1342800" y="3771368"/>
        <a:ext cx="3600000" cy="720000"/>
      </dsp:txXfrm>
    </dsp:sp>
    <dsp:sp modelId="{36A640B3-CF33-4C91-A472-711390DC8D6A}">
      <dsp:nvSpPr>
        <dsp:cNvPr id="0" name=""/>
        <dsp:cNvSpPr/>
      </dsp:nvSpPr>
      <dsp:spPr>
        <a:xfrm>
          <a:off x="6274800" y="891367"/>
          <a:ext cx="2196000" cy="2196000"/>
        </a:xfrm>
        <a:prstGeom prst="ellipse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D6D8EB-552D-4B63-813F-03CA3E44A5F8}">
      <dsp:nvSpPr>
        <dsp:cNvPr id="0" name=""/>
        <dsp:cNvSpPr/>
      </dsp:nvSpPr>
      <dsp:spPr>
        <a:xfrm>
          <a:off x="6742800" y="1359368"/>
          <a:ext cx="1260000" cy="126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A56243-E2CE-4897-8ED9-3A2BEAE52036}">
      <dsp:nvSpPr>
        <dsp:cNvPr id="0" name=""/>
        <dsp:cNvSpPr/>
      </dsp:nvSpPr>
      <dsp:spPr>
        <a:xfrm>
          <a:off x="5572800" y="3771368"/>
          <a:ext cx="36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/>
            <a:t>Federal Part C Funds down $30,000</a:t>
          </a:r>
        </a:p>
      </dsp:txBody>
      <dsp:txXfrm>
        <a:off x="5572800" y="3771368"/>
        <a:ext cx="3600000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3722D9-0CAB-4157-B8A4-5A5D286D2677}">
      <dsp:nvSpPr>
        <dsp:cNvPr id="0" name=""/>
        <dsp:cNvSpPr/>
      </dsp:nvSpPr>
      <dsp:spPr>
        <a:xfrm>
          <a:off x="1283" y="1022494"/>
          <a:ext cx="4505585" cy="28610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FE39C88-FDBE-461F-92C1-E3346DD8FAAD}">
      <dsp:nvSpPr>
        <dsp:cNvPr id="0" name=""/>
        <dsp:cNvSpPr/>
      </dsp:nvSpPr>
      <dsp:spPr>
        <a:xfrm>
          <a:off x="501904" y="1498083"/>
          <a:ext cx="4505585" cy="2861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b="1" kern="1200"/>
            <a:t>Base amount</a:t>
          </a:r>
          <a:r>
            <a:rPr lang="en-US" sz="4200" kern="1200"/>
            <a:t>: Based on total child count</a:t>
          </a:r>
        </a:p>
      </dsp:txBody>
      <dsp:txXfrm>
        <a:off x="585701" y="1581880"/>
        <a:ext cx="4337991" cy="2693452"/>
      </dsp:txXfrm>
    </dsp:sp>
    <dsp:sp modelId="{D26ACB3F-2879-43DE-B2A0-DEA5ADDC95DC}">
      <dsp:nvSpPr>
        <dsp:cNvPr id="0" name=""/>
        <dsp:cNvSpPr/>
      </dsp:nvSpPr>
      <dsp:spPr>
        <a:xfrm>
          <a:off x="5508110" y="1022494"/>
          <a:ext cx="4505585" cy="28610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152DBC2-9852-41B8-B839-2470ABCCF33F}">
      <dsp:nvSpPr>
        <dsp:cNvPr id="0" name=""/>
        <dsp:cNvSpPr/>
      </dsp:nvSpPr>
      <dsp:spPr>
        <a:xfrm>
          <a:off x="6008730" y="1498083"/>
          <a:ext cx="4505585" cy="28610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200" b="1" kern="1200" dirty="0"/>
            <a:t>Services amount</a:t>
          </a:r>
          <a:r>
            <a:rPr lang="en-US" sz="4200" kern="1200" dirty="0"/>
            <a:t>: Based on non-Medicaid child count</a:t>
          </a:r>
        </a:p>
      </dsp:txBody>
      <dsp:txXfrm>
        <a:off x="6092527" y="1581880"/>
        <a:ext cx="4337991" cy="26934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30EF00-80F7-44DD-AD59-8185F80B6E87}">
      <dsp:nvSpPr>
        <dsp:cNvPr id="0" name=""/>
        <dsp:cNvSpPr/>
      </dsp:nvSpPr>
      <dsp:spPr>
        <a:xfrm>
          <a:off x="0" y="2234"/>
          <a:ext cx="10515600" cy="1132266"/>
        </a:xfrm>
        <a:prstGeom prst="roundRect">
          <a:avLst>
            <a:gd name="adj" fmla="val 1000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08A985-F572-4D2E-8376-1844A0E88A83}">
      <dsp:nvSpPr>
        <dsp:cNvPr id="0" name=""/>
        <dsp:cNvSpPr/>
      </dsp:nvSpPr>
      <dsp:spPr>
        <a:xfrm>
          <a:off x="342510" y="256994"/>
          <a:ext cx="622746" cy="62274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D2706A-DE19-4A49-81F3-5B880AD340B2}">
      <dsp:nvSpPr>
        <dsp:cNvPr id="0" name=""/>
        <dsp:cNvSpPr/>
      </dsp:nvSpPr>
      <dsp:spPr>
        <a:xfrm>
          <a:off x="1307768" y="2234"/>
          <a:ext cx="9207831" cy="1132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9832" tIns="119832" rIns="119832" bIns="1198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DBHDS develops agency budget request based on agency and Health and Human Resources (HHR) priorities</a:t>
          </a:r>
        </a:p>
      </dsp:txBody>
      <dsp:txXfrm>
        <a:off x="1307768" y="2234"/>
        <a:ext cx="9207831" cy="1132266"/>
      </dsp:txXfrm>
    </dsp:sp>
    <dsp:sp modelId="{47A0D882-1378-4BD9-AA4B-4BF74FF8732E}">
      <dsp:nvSpPr>
        <dsp:cNvPr id="0" name=""/>
        <dsp:cNvSpPr/>
      </dsp:nvSpPr>
      <dsp:spPr>
        <a:xfrm>
          <a:off x="0" y="1417567"/>
          <a:ext cx="10515600" cy="1132266"/>
        </a:xfrm>
        <a:prstGeom prst="roundRect">
          <a:avLst>
            <a:gd name="adj" fmla="val 1000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6436330-57C5-4FD9-A0CE-F3442B9852FE}">
      <dsp:nvSpPr>
        <dsp:cNvPr id="0" name=""/>
        <dsp:cNvSpPr/>
      </dsp:nvSpPr>
      <dsp:spPr>
        <a:xfrm>
          <a:off x="342510" y="1672327"/>
          <a:ext cx="622746" cy="62274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897CA0-8122-4B82-9C60-336D5E2D5BF3}">
      <dsp:nvSpPr>
        <dsp:cNvPr id="0" name=""/>
        <dsp:cNvSpPr/>
      </dsp:nvSpPr>
      <dsp:spPr>
        <a:xfrm>
          <a:off x="1307768" y="1417567"/>
          <a:ext cx="9207831" cy="1132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9832" tIns="119832" rIns="119832" bIns="1198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Secretary of Health and Human Resources reviews</a:t>
          </a:r>
        </a:p>
      </dsp:txBody>
      <dsp:txXfrm>
        <a:off x="1307768" y="1417567"/>
        <a:ext cx="9207831" cy="1132266"/>
      </dsp:txXfrm>
    </dsp:sp>
    <dsp:sp modelId="{A055DBF1-434F-4E50-982C-7F4B09AA66E6}">
      <dsp:nvSpPr>
        <dsp:cNvPr id="0" name=""/>
        <dsp:cNvSpPr/>
      </dsp:nvSpPr>
      <dsp:spPr>
        <a:xfrm>
          <a:off x="0" y="2832901"/>
          <a:ext cx="10515600" cy="1132266"/>
        </a:xfrm>
        <a:prstGeom prst="roundRect">
          <a:avLst>
            <a:gd name="adj" fmla="val 1000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6747871-0772-4FBE-AB19-6CA61D38DAA4}">
      <dsp:nvSpPr>
        <dsp:cNvPr id="0" name=""/>
        <dsp:cNvSpPr/>
      </dsp:nvSpPr>
      <dsp:spPr>
        <a:xfrm>
          <a:off x="342510" y="3087661"/>
          <a:ext cx="622746" cy="62274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BFA296-79F8-4674-84CB-053DAEC9BD13}">
      <dsp:nvSpPr>
        <dsp:cNvPr id="0" name=""/>
        <dsp:cNvSpPr/>
      </dsp:nvSpPr>
      <dsp:spPr>
        <a:xfrm>
          <a:off x="1307768" y="2832901"/>
          <a:ext cx="9207831" cy="1132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9832" tIns="119832" rIns="119832" bIns="1198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Submitted to the Department of Planning and Budget</a:t>
          </a:r>
        </a:p>
      </dsp:txBody>
      <dsp:txXfrm>
        <a:off x="1307768" y="2832901"/>
        <a:ext cx="9207831" cy="1132266"/>
      </dsp:txXfrm>
    </dsp:sp>
    <dsp:sp modelId="{33AE19F9-BE57-4E63-B997-592A9B6099A4}">
      <dsp:nvSpPr>
        <dsp:cNvPr id="0" name=""/>
        <dsp:cNvSpPr/>
      </dsp:nvSpPr>
      <dsp:spPr>
        <a:xfrm>
          <a:off x="0" y="4248235"/>
          <a:ext cx="10515600" cy="1132266"/>
        </a:xfrm>
        <a:prstGeom prst="roundRect">
          <a:avLst>
            <a:gd name="adj" fmla="val 10000"/>
          </a:avLst>
        </a:prstGeom>
        <a:solidFill>
          <a:schemeClr val="dk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6927BC-1D9D-4F9F-803E-08D3810F052D}">
      <dsp:nvSpPr>
        <dsp:cNvPr id="0" name=""/>
        <dsp:cNvSpPr/>
      </dsp:nvSpPr>
      <dsp:spPr>
        <a:xfrm>
          <a:off x="342510" y="4502995"/>
          <a:ext cx="622746" cy="622746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A9775E-0895-4DB2-A67F-9781DF62D533}">
      <dsp:nvSpPr>
        <dsp:cNvPr id="0" name=""/>
        <dsp:cNvSpPr/>
      </dsp:nvSpPr>
      <dsp:spPr>
        <a:xfrm>
          <a:off x="1307768" y="4248235"/>
          <a:ext cx="9207831" cy="1132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9832" tIns="119832" rIns="119832" bIns="119832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Governor releases his proposed budget in December</a:t>
          </a:r>
        </a:p>
      </dsp:txBody>
      <dsp:txXfrm>
        <a:off x="1307768" y="4248235"/>
        <a:ext cx="9207831" cy="11322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BB413-59F4-9C4D-A897-384DF30E8A9E}" type="datetimeFigureOut">
              <a:rPr lang="en-US" smtClean="0"/>
              <a:t>6/5/2025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908BA0-CE87-654C-8219-845E5C93C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862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Federal Part C funds intended as glue money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908BA0-CE87-654C-8219-845E5C93C05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31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908BA0-CE87-654C-8219-845E5C93C05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472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Pattern is similar when look at national data – state and Medicaid are top two</a:t>
            </a:r>
          </a:p>
          <a:p>
            <a:r>
              <a:rPr lang="en-US" dirty="0"/>
              <a:t>Medicaid – number is from DMAS. Local systems reported $38 million</a:t>
            </a:r>
          </a:p>
          <a:p>
            <a:r>
              <a:rPr lang="en-US" dirty="0"/>
              <a:t>In-kind = </a:t>
            </a:r>
            <a:r>
              <a:rPr lang="en-US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$739,101</a:t>
            </a:r>
          </a:p>
          <a:p>
            <a:r>
              <a:rPr lang="en-US" sz="1800" dirty="0">
                <a:effectLst/>
                <a:latin typeface="Aptos" panose="020B00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Other state general funds = $</a:t>
            </a:r>
            <a:r>
              <a:rPr lang="en-US" sz="1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787,857</a:t>
            </a:r>
          </a:p>
          <a:p>
            <a:r>
              <a:rPr lang="en-US" sz="1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Other = $4,453,125</a:t>
            </a:r>
          </a:p>
          <a:p>
            <a:r>
              <a:rPr lang="en-US" sz="1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Children served = 23,660 + 2,419 (at least got to ED)</a:t>
            </a:r>
          </a:p>
          <a:p>
            <a:r>
              <a:rPr lang="en-US" sz="1800" dirty="0">
                <a:solidFill>
                  <a:srgbClr val="000000"/>
                </a:solidFill>
                <a:effectLst/>
                <a:latin typeface="Aptos" panose="020B00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Birth cohort shows even higher – nationally 19% referred, 11% enroll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908BA0-CE87-654C-8219-845E5C93C0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996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Contracts</a:t>
            </a:r>
          </a:p>
          <a:p>
            <a:r>
              <a:rPr lang="en-US" dirty="0"/>
              <a:t>All state Part C funds and 73% of federal Part C funds are allocated to the 40 local systems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908BA0-CE87-654C-8219-845E5C93C05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0221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Better data that we’re building with TRAC-IT may help us refine this. Could look at delivered services.</a:t>
            </a:r>
          </a:p>
          <a:p>
            <a:endParaRPr lang="en-US" dirty="0"/>
          </a:p>
          <a:p>
            <a:r>
              <a:rPr lang="en-US" dirty="0"/>
              <a:t>Other topics that come up … state and federal budget processes.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908BA0-CE87-654C-8219-845E5C93C05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384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Cycle starts now – look at things like child count trends, projected deficits, changes in other funding sources, etc.</a:t>
            </a:r>
          </a:p>
          <a:p>
            <a:r>
              <a:rPr lang="en-US" dirty="0"/>
              <a:t>Offices submit data/requests for consideration</a:t>
            </a:r>
          </a:p>
          <a:p>
            <a:r>
              <a:rPr lang="en-US" dirty="0"/>
              <a:t>Considered confidential through the early stages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908BA0-CE87-654C-8219-845E5C93C05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0247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Uncertainties in several areas. We are monitoring and considering potential impacts.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908BA0-CE87-654C-8219-845E5C93C05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9358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IDEA Fiscal Forum – ensuring compliance with federal fiscal requirements and fiscal monitoring</a:t>
            </a:r>
          </a:p>
          <a:p>
            <a:r>
              <a:rPr lang="en-US" dirty="0"/>
              <a:t>Finance Academy – strategic fiscal planning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908BA0-CE87-654C-8219-845E5C93C05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16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CF87C4-4ED0-981B-0C95-27D4F6DF13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0120" y="129378"/>
            <a:ext cx="5897879" cy="640080"/>
          </a:xfrm>
        </p:spPr>
        <p:txBody>
          <a:bodyPr anchor="ctr">
            <a:normAutofit/>
          </a:bodyPr>
          <a:lstStyle>
            <a:lvl1pPr algn="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51B0F85-EBDD-1F94-EAD6-F896966B13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0328" y="924560"/>
            <a:ext cx="10267671" cy="5095240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35F82-AB58-D004-C8E5-851E4F82D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A3A08-FEEA-BC4C-81EA-245D43C68D52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6625F06-498E-972D-B61F-CA2DB60983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6088" y="6381750"/>
            <a:ext cx="1627187" cy="365125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6482590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B79E4-10B6-4D31-93E6-39C0F79E6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41A15AF-8944-6493-AB00-3F27085763C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A3A08-FEEA-BC4C-81EA-245D43C68D52}" type="slidenum">
              <a:rPr lang="en-US" smtClean="0"/>
              <a:pPr/>
              <a:t>‹#›</a:t>
            </a:fld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5A615D1-CA22-8B40-1301-B52D5FFEE835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57815351"/>
              </p:ext>
            </p:extLst>
          </p:nvPr>
        </p:nvGraphicFramePr>
        <p:xfrm>
          <a:off x="403302" y="2304626"/>
          <a:ext cx="8128001" cy="148336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337992888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364560203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411190092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3359028772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44193698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35930872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9023874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8999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582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9732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>
                        <a:latin typeface="Helvetica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168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9638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2BDDF-3AEE-7116-367A-CBFB47206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0EAF72-8EF5-DDD8-0A17-C7DF1A8DC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A3A08-FEEA-BC4C-81EA-245D43C68D52}" type="slidenum">
              <a:rPr lang="en-US" smtClean="0"/>
              <a:t>‹#›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7AB75D-E02D-140E-45B5-36CD4582D0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>
            <a:lvl1pPr algn="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0963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50C0F6-5A0F-473D-EAD2-8D623BD2D5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2290" y="955040"/>
            <a:ext cx="10415270" cy="534415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4A2CC7-DC4D-1266-DAB3-B545D28D8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A3A08-FEEA-BC4C-81EA-245D43C68D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CB95F6-B6D4-9920-FC95-0294DBFEBD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>
            <a:lvl1pPr algn="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6876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5D10B1-F58C-C0E9-A285-BABF9E35D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1760" y="110409"/>
            <a:ext cx="5523942" cy="641431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8AD4DC-FC98-3BBD-7ED1-3AA4A8EA81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3302" y="904240"/>
            <a:ext cx="5181600" cy="5272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3CBE0-C97E-8F44-E10E-EA702F975E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37302" y="904240"/>
            <a:ext cx="5181600" cy="527272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1080F2-CD08-ACFF-6560-A105E2DB3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A3A08-FEEA-BC4C-81EA-245D43C68D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75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6A61D0-07D5-A9A2-773B-5AFB7C8F7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9267" y="913845"/>
            <a:ext cx="5157787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D09B38-CA97-8636-2537-9D72FBE2AC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9268" y="1737757"/>
            <a:ext cx="5157787" cy="44519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66FAED-807E-603F-9C23-12B655798E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21680" y="913845"/>
            <a:ext cx="5183188" cy="823912"/>
          </a:xfrm>
        </p:spPr>
        <p:txBody>
          <a:bodyPr anchor="ctr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9EDCE5-5E0C-3A2D-A864-2C2A777559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21680" y="1737757"/>
            <a:ext cx="5183188" cy="445190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8C7F73-09DE-CEA0-225B-7C7F8E619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A3A08-FEEA-BC4C-81EA-245D43C68D5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BD4A6DBC-7B75-1172-256A-597A9BEFCD2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>
            <a:lvl1pPr algn="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041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0E3FB4-D625-5570-1779-70F5775F5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A3A08-FEEA-BC4C-81EA-245D43C68D5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0912372-9FF1-BD76-B329-C65A1F9C86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>
            <a:lvl1pPr algn="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101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732FC5-380F-C579-1CE5-6163C0D91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A3A08-FEEA-BC4C-81EA-245D43C68D52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4D96D30-261A-1D9E-EF2C-B590271BC9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>
            <a:lvl1pPr algn="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81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BB8A3-C813-39D2-EE78-AB54525963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47908" y="853440"/>
            <a:ext cx="6172200" cy="54117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BCCF8B-7BC7-AFD7-553F-61DAC395D6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4028" y="853440"/>
            <a:ext cx="4082732" cy="54117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599E4B-7D49-BFD1-79A9-150386FC3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A3A08-FEEA-BC4C-81EA-245D43C68D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F184246-3D64-4D17-3CDD-F677547B19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>
            <a:lvl1pPr algn="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064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130D30-5BF7-60B6-3695-37E0138448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837500" y="936703"/>
            <a:ext cx="6172200" cy="525567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9E8FC6-6F67-4A0D-697F-CEDBD9E32F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28276" y="936702"/>
            <a:ext cx="3932237" cy="525567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A49FF6-7525-9128-BD22-22F8213B6B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1A3A08-FEEA-BC4C-81EA-245D43C68D52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D19DD63-A97B-6B95-2611-0A7CC36FBD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>
            <a:lvl1pPr algn="r"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469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screen shot of a computer&#10;&#10;Description automatically generated">
            <a:extLst>
              <a:ext uri="{FF2B5EF4-FFF2-40B4-BE49-F238E27FC236}">
                <a16:creationId xmlns:a16="http://schemas.microsoft.com/office/drawing/2014/main" id="{2A2FB1DC-61A0-2F20-0DA7-CC57639E373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-168508" y="-94786"/>
            <a:ext cx="12529015" cy="7047571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E30621-9477-9DCC-731E-2DFC92B50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1760" y="193040"/>
            <a:ext cx="5523942" cy="55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245611-5E44-6C65-2BE7-54C20F4946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03302" y="883920"/>
            <a:ext cx="10515600" cy="53827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E80D0-6123-2865-0792-C7FFFD56A1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96200" y="638246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Helvetica" pitchFamily="2" charset="0"/>
              </a:defRPr>
            </a:lvl1pPr>
          </a:lstStyle>
          <a:p>
            <a:fld id="{201A3A08-FEEA-BC4C-81EA-245D43C68D5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16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0" i="0" kern="1200">
          <a:solidFill>
            <a:schemeClr val="bg1"/>
          </a:solidFill>
          <a:latin typeface="Helvetica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Helvetica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Helvetica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Helvetica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Helvetica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pixabay.com/en/question-question-mark-response-1015308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086D4-6C69-5833-5827-9074BA64BD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Part C Early Intervention Fiscal Overview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E8B140-E2C9-2BD9-251A-C7834DFF69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June 11, 2025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E11E10-E3E6-A0BD-7850-31473A9B8FC6}"/>
              </a:ext>
            </a:extLst>
          </p:cNvPr>
          <p:cNvSpPr txBox="1"/>
          <p:nvPr/>
        </p:nvSpPr>
        <p:spPr>
          <a:xfrm>
            <a:off x="8072284" y="4640826"/>
            <a:ext cx="35297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>
                <a:latin typeface="Helvetica" pitchFamily="2" charset="0"/>
              </a:rPr>
              <a:t>Virginia Interagency Coordinating Council </a:t>
            </a:r>
          </a:p>
          <a:p>
            <a:pPr algn="l"/>
            <a:endParaRPr lang="en-US" dirty="0">
              <a:latin typeface="Helvetica" pitchFamily="2" charset="0"/>
            </a:endParaRPr>
          </a:p>
          <a:p>
            <a:pPr algn="l"/>
            <a:endParaRPr lang="en-US" dirty="0">
              <a:latin typeface="Helvetica" pitchFamily="2" charset="0"/>
            </a:endParaRPr>
          </a:p>
          <a:p>
            <a:pPr algn="l"/>
            <a:r>
              <a:rPr lang="en-US" dirty="0">
                <a:latin typeface="Helvetica" pitchFamily="2" charset="0"/>
              </a:rPr>
              <a:t>Presented by Kyla Patterson</a:t>
            </a:r>
          </a:p>
        </p:txBody>
      </p:sp>
    </p:spTree>
    <p:extLst>
      <p:ext uri="{BB962C8B-B14F-4D97-AF65-F5344CB8AC3E}">
        <p14:creationId xmlns:p14="http://schemas.microsoft.com/office/powerpoint/2010/main" val="4240142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814F76A-1F9D-026F-23BB-CAA103FDA9F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Learning and Planning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C2E0E2-EBD9-DBE6-05C7-3785A51307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342" y="2506900"/>
            <a:ext cx="3436918" cy="1844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A93AEC9-F9E7-D4DF-0630-71BEC3681B16}"/>
              </a:ext>
            </a:extLst>
          </p:cNvPr>
          <p:cNvSpPr txBox="1"/>
          <p:nvPr/>
        </p:nvSpPr>
        <p:spPr>
          <a:xfrm>
            <a:off x="6762307" y="2274838"/>
            <a:ext cx="343691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latin typeface="Helvetica" pitchFamily="2" charset="0"/>
              </a:rPr>
              <a:t>Part C Finance Academy</a:t>
            </a:r>
          </a:p>
        </p:txBody>
      </p:sp>
    </p:spTree>
    <p:extLst>
      <p:ext uri="{BB962C8B-B14F-4D97-AF65-F5344CB8AC3E}">
        <p14:creationId xmlns:p14="http://schemas.microsoft.com/office/powerpoint/2010/main" val="1233287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Yellow and blue symbols">
            <a:extLst>
              <a:ext uri="{FF2B5EF4-FFF2-40B4-BE49-F238E27FC236}">
                <a16:creationId xmlns:a16="http://schemas.microsoft.com/office/drawing/2014/main" id="{0195DB10-9BC6-2C2C-5696-1386AD0424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974" y="883920"/>
            <a:ext cx="7036256" cy="5382736"/>
          </a:xfrm>
          <a:prstGeom prst="rect">
            <a:avLst/>
          </a:prstGeom>
          <a:noFill/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9D2C709-7159-9F88-BD16-2C8AE64BC6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/>
          <a:p>
            <a:r>
              <a:rPr lang="en-US" dirty="0"/>
              <a:t>Questions/Discussion</a:t>
            </a:r>
          </a:p>
        </p:txBody>
      </p:sp>
    </p:spTree>
    <p:extLst>
      <p:ext uri="{BB962C8B-B14F-4D97-AF65-F5344CB8AC3E}">
        <p14:creationId xmlns:p14="http://schemas.microsoft.com/office/powerpoint/2010/main" val="32851820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894B3A-DF61-10EA-881C-72EA19667EF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/>
          <a:p>
            <a:r>
              <a:rPr lang="en-US" dirty="0"/>
              <a:t>Federal Fiscal Requirements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38004EBF-0596-60D4-D33C-36B340234E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0571363"/>
              </p:ext>
            </p:extLst>
          </p:nvPr>
        </p:nvGraphicFramePr>
        <p:xfrm>
          <a:off x="4847908" y="853440"/>
          <a:ext cx="6172200" cy="5411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Picture 9" descr="Spreadsheet and calculator">
            <a:extLst>
              <a:ext uri="{FF2B5EF4-FFF2-40B4-BE49-F238E27FC236}">
                <a16:creationId xmlns:a16="http://schemas.microsoft.com/office/drawing/2014/main" id="{24E8BBE6-8195-7502-502C-1BC36B5AFE2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256" y="2153092"/>
            <a:ext cx="3827723" cy="25518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61046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8FFE31-2666-9BE1-C1E2-BBFCAAD039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/>
          <a:p>
            <a:r>
              <a:rPr lang="en-US" dirty="0"/>
              <a:t>System of Payments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453A180E-523E-8C43-68F2-164E50A964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9682806"/>
              </p:ext>
            </p:extLst>
          </p:nvPr>
        </p:nvGraphicFramePr>
        <p:xfrm>
          <a:off x="403302" y="883920"/>
          <a:ext cx="10515600" cy="5382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82552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9A201CC-9CF8-3B87-4DD4-4F48530F26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Funding Sources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A7E43C-A652-33DF-1C16-20690766519D}"/>
              </a:ext>
            </a:extLst>
          </p:cNvPr>
          <p:cNvSpPr/>
          <p:nvPr/>
        </p:nvSpPr>
        <p:spPr>
          <a:xfrm>
            <a:off x="2265680" y="958856"/>
            <a:ext cx="7162800" cy="99178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State Part C Funds = $29 million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6D71B4C-9240-918F-042C-F0E91387B339}"/>
              </a:ext>
            </a:extLst>
          </p:cNvPr>
          <p:cNvSpPr/>
          <p:nvPr/>
        </p:nvSpPr>
        <p:spPr>
          <a:xfrm>
            <a:off x="2615380" y="2259693"/>
            <a:ext cx="6430297" cy="99178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Medicaid = $20 million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039780F-5F7A-6DB8-B9BF-A186F25A20E5}"/>
              </a:ext>
            </a:extLst>
          </p:cNvPr>
          <p:cNvSpPr/>
          <p:nvPr/>
        </p:nvSpPr>
        <p:spPr>
          <a:xfrm>
            <a:off x="2998182" y="3558617"/>
            <a:ext cx="5693534" cy="99178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Local Funds = $16 million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625B94D-ACBF-0F41-B3ED-D62FEF925B1E}"/>
              </a:ext>
            </a:extLst>
          </p:cNvPr>
          <p:cNvSpPr/>
          <p:nvPr/>
        </p:nvSpPr>
        <p:spPr>
          <a:xfrm>
            <a:off x="3391800" y="4857541"/>
            <a:ext cx="4906297" cy="99178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Federal Part C Funds = $13 million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7AB120-8387-0785-2C90-A30ABE6C818F}"/>
              </a:ext>
            </a:extLst>
          </p:cNvPr>
          <p:cNvSpPr txBox="1"/>
          <p:nvPr/>
        </p:nvSpPr>
        <p:spPr>
          <a:xfrm>
            <a:off x="2265679" y="5971799"/>
            <a:ext cx="6927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elvetica" pitchFamily="2" charset="0"/>
              </a:rPr>
              <a:t>Private Insurance = $6.5 million  ·  Family Fees = $2 million</a:t>
            </a:r>
          </a:p>
        </p:txBody>
      </p:sp>
    </p:spTree>
    <p:extLst>
      <p:ext uri="{BB962C8B-B14F-4D97-AF65-F5344CB8AC3E}">
        <p14:creationId xmlns:p14="http://schemas.microsoft.com/office/powerpoint/2010/main" val="7232042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96A52C-1FAC-3F6D-CBB4-5F46FD6109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/>
          <a:p>
            <a:r>
              <a:rPr lang="en-US" dirty="0"/>
              <a:t>State Fiscal Year 2026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956AE0A4-6342-F735-873A-D609542077C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7104096"/>
              </p:ext>
            </p:extLst>
          </p:nvPr>
        </p:nvGraphicFramePr>
        <p:xfrm>
          <a:off x="403302" y="883920"/>
          <a:ext cx="10515600" cy="5382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40314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DC6D3-D402-CCF7-C191-1AA044FFADE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Forty (40) Local Systems</a:t>
            </a:r>
          </a:p>
        </p:txBody>
      </p:sp>
      <p:pic>
        <p:nvPicPr>
          <p:cNvPr id="3" name="Picture 18" descr="X:\Shared\Clerical and Logistical Information\Directions and Maps\CSB Map\PATH Map off of CSB Map color by region.bmp. Map of Virginia showing the forty local programs">
            <a:extLst>
              <a:ext uri="{FF2B5EF4-FFF2-40B4-BE49-F238E27FC236}">
                <a16:creationId xmlns:a16="http://schemas.microsoft.com/office/drawing/2014/main" id="{3EE0E64C-9CF2-74B1-24E8-B5E6AF230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677" y="992173"/>
            <a:ext cx="5504643" cy="296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A list of the forty local program names">
            <a:extLst>
              <a:ext uri="{FF2B5EF4-FFF2-40B4-BE49-F238E27FC236}">
                <a16:creationId xmlns:a16="http://schemas.microsoft.com/office/drawing/2014/main" id="{CD0AF6AD-428D-D687-694B-80F81688A4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0387" y="4185119"/>
            <a:ext cx="8071225" cy="1922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9654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1">
            <a:extLst>
              <a:ext uri="{FF2B5EF4-FFF2-40B4-BE49-F238E27FC236}">
                <a16:creationId xmlns:a16="http://schemas.microsoft.com/office/drawing/2014/main" id="{1A5F6F77-3126-45C5-9A02-0E3BD22D85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6482429"/>
              </p:ext>
            </p:extLst>
          </p:nvPr>
        </p:nvGraphicFramePr>
        <p:xfrm>
          <a:off x="403225" y="884238"/>
          <a:ext cx="10515600" cy="5381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>
            <a:extLst>
              <a:ext uri="{FF2B5EF4-FFF2-40B4-BE49-F238E27FC236}">
                <a16:creationId xmlns:a16="http://schemas.microsoft.com/office/drawing/2014/main" id="{50CB80C3-861A-296D-ADD5-42E357432E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>
            <a:normAutofit/>
          </a:bodyPr>
          <a:lstStyle/>
          <a:p>
            <a:r>
              <a:rPr lang="en-US" dirty="0"/>
              <a:t>Allocation Formula</a:t>
            </a:r>
          </a:p>
        </p:txBody>
      </p:sp>
    </p:spTree>
    <p:extLst>
      <p:ext uri="{BB962C8B-B14F-4D97-AF65-F5344CB8AC3E}">
        <p14:creationId xmlns:p14="http://schemas.microsoft.com/office/powerpoint/2010/main" val="3618948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6188DD-6215-CA03-5104-88E74AB8A2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47260" y="128030"/>
            <a:ext cx="5897879" cy="640080"/>
          </a:xfrm>
        </p:spPr>
        <p:txBody>
          <a:bodyPr anchor="ctr">
            <a:normAutofit/>
          </a:bodyPr>
          <a:lstStyle/>
          <a:p>
            <a:r>
              <a:rPr lang="en-US" dirty="0"/>
              <a:t>State Budget Process</a:t>
            </a:r>
          </a:p>
        </p:txBody>
      </p:sp>
      <p:graphicFrame>
        <p:nvGraphicFramePr>
          <p:cNvPr id="5" name="Content Placeholder 1">
            <a:extLst>
              <a:ext uri="{FF2B5EF4-FFF2-40B4-BE49-F238E27FC236}">
                <a16:creationId xmlns:a16="http://schemas.microsoft.com/office/drawing/2014/main" id="{2A72A176-3697-C73E-C54B-3F5B6AA3D0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0584029"/>
              </p:ext>
            </p:extLst>
          </p:nvPr>
        </p:nvGraphicFramePr>
        <p:xfrm>
          <a:off x="403302" y="883920"/>
          <a:ext cx="10515600" cy="5382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37548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7949DB-76F0-8E0B-EDCD-C92F6B167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1760" y="110409"/>
            <a:ext cx="5523942" cy="641431"/>
          </a:xfrm>
        </p:spPr>
        <p:txBody>
          <a:bodyPr anchor="ctr">
            <a:normAutofit/>
          </a:bodyPr>
          <a:lstStyle/>
          <a:p>
            <a:r>
              <a:rPr lang="en-US" dirty="0"/>
              <a:t>The Federal Budget Landscape</a:t>
            </a:r>
          </a:p>
        </p:txBody>
      </p:sp>
      <p:pic>
        <p:nvPicPr>
          <p:cNvPr id="5" name="Picture 4" descr="Icon&#10;&#10;AI-generated content may be incorrect.">
            <a:extLst>
              <a:ext uri="{FF2B5EF4-FFF2-40B4-BE49-F238E27FC236}">
                <a16:creationId xmlns:a16="http://schemas.microsoft.com/office/drawing/2014/main" id="{B5F80E81-EE3B-23CF-A51F-3E3B3B1CDC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03302" y="949801"/>
            <a:ext cx="5181600" cy="5181600"/>
          </a:xfrm>
          <a:prstGeom prst="rect">
            <a:avLst/>
          </a:prstGeom>
          <a:noFill/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882163-ECC2-8EAB-D707-74A5FE6FE5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737302" y="904240"/>
            <a:ext cx="5181600" cy="5272723"/>
          </a:xfrm>
        </p:spPr>
        <p:txBody>
          <a:bodyPr anchor="ctr">
            <a:normAutofit/>
          </a:bodyPr>
          <a:lstStyle/>
          <a:p>
            <a:r>
              <a:rPr lang="en-US" dirty="0"/>
              <a:t>Federal Part C funding levels </a:t>
            </a:r>
          </a:p>
          <a:p>
            <a:r>
              <a:rPr lang="en-US" dirty="0"/>
              <a:t>DOE or HHS</a:t>
            </a:r>
          </a:p>
          <a:p>
            <a:r>
              <a:rPr lang="en-US" dirty="0"/>
              <a:t>Block grant</a:t>
            </a:r>
          </a:p>
          <a:p>
            <a:r>
              <a:rPr lang="en-US" dirty="0"/>
              <a:t>Medicaid changes</a:t>
            </a:r>
          </a:p>
        </p:txBody>
      </p:sp>
    </p:spTree>
    <p:extLst>
      <p:ext uri="{BB962C8B-B14F-4D97-AF65-F5344CB8AC3E}">
        <p14:creationId xmlns:p14="http://schemas.microsoft.com/office/powerpoint/2010/main" val="1068813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BHDS Training">
      <a:dk1>
        <a:srgbClr val="074369"/>
      </a:dk1>
      <a:lt1>
        <a:srgbClr val="FFFFFF"/>
      </a:lt1>
      <a:dk2>
        <a:srgbClr val="535759"/>
      </a:dk2>
      <a:lt2>
        <a:srgbClr val="E8E8E8"/>
      </a:lt2>
      <a:accent1>
        <a:srgbClr val="00689A"/>
      </a:accent1>
      <a:accent2>
        <a:srgbClr val="E8B900"/>
      </a:accent2>
      <a:accent3>
        <a:srgbClr val="75A141"/>
      </a:accent3>
      <a:accent4>
        <a:srgbClr val="48AEE1"/>
      </a:accent4>
      <a:accent5>
        <a:srgbClr val="97D161"/>
      </a:accent5>
      <a:accent6>
        <a:srgbClr val="074369"/>
      </a:accent6>
      <a:hlink>
        <a:srgbClr val="75A141"/>
      </a:hlink>
      <a:folHlink>
        <a:srgbClr val="97D161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defRPr dirty="0" smtClean="0">
            <a:latin typeface="Helvetica" pitchFamily="2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 PowerPoint Template.potx  -  Read-Only" id="{4F04FEAA-F226-4243-AA31-069DE69D8973}" vid="{1DC98F38-784C-4FFF-A237-0591425B44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ce556be0-c294-43de-afe1-0aa1eca57840" xsi:nil="true"/>
    <AddedtoTab xmlns="ce556be0-c294-43de-afe1-0aa1eca57840">true</AddedtoTab>
    <Notes xmlns="ce556be0-c294-43de-afe1-0aa1eca57840" xsi:nil="true"/>
    <lcf76f155ced4ddcb4097134ff3c332f xmlns="ce556be0-c294-43de-afe1-0aa1eca57840">
      <Terms xmlns="http://schemas.microsoft.com/office/infopath/2007/PartnerControls"/>
    </lcf76f155ced4ddcb4097134ff3c332f>
    <ReportType xmlns="ce556be0-c294-43de-afe1-0aa1eca57840" xsi:nil="true"/>
    <Region xmlns="ce556be0-c294-43de-afe1-0aa1eca57840" xsi:nil="true"/>
    <TaxCatchAll xmlns="93a2e542-a916-4ab4-932f-f5e77b65553e" xsi:nil="true"/>
    <SharedWithUsers xmlns="93a2e542-a916-4ab4-932f-f5e77b65553e">
      <UserInfo>
        <DisplayName/>
        <AccountId xsi:nil="true"/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4A873F1237D914497DFA1E8D85B5035" ma:contentTypeVersion="22" ma:contentTypeDescription="Create a new document." ma:contentTypeScope="" ma:versionID="647161f182aaa533d28362e583d8cd84">
  <xsd:schema xmlns:xsd="http://www.w3.org/2001/XMLSchema" xmlns:xs="http://www.w3.org/2001/XMLSchema" xmlns:p="http://schemas.microsoft.com/office/2006/metadata/properties" xmlns:ns2="ce556be0-c294-43de-afe1-0aa1eca57840" xmlns:ns3="93a2e542-a916-4ab4-932f-f5e77b65553e" targetNamespace="http://schemas.microsoft.com/office/2006/metadata/properties" ma:root="true" ma:fieldsID="462dce567d930036c0605bc8b08ef18c" ns2:_="" ns3:_="">
    <xsd:import namespace="ce556be0-c294-43de-afe1-0aa1eca57840"/>
    <xsd:import namespace="93a2e542-a916-4ab4-932f-f5e77b65553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Comments" minOccurs="0"/>
                <xsd:element ref="ns3:SharedWithUsers" minOccurs="0"/>
                <xsd:element ref="ns3:SharedWithDetails" minOccurs="0"/>
                <xsd:element ref="ns2:ReportType" minOccurs="0"/>
                <xsd:element ref="ns2:Region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Notes" minOccurs="0"/>
                <xsd:element ref="ns2:MediaServiceObjectDetectorVersions" minOccurs="0"/>
                <xsd:element ref="ns2:AddedtoTab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556be0-c294-43de-afe1-0aa1eca578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 2" ma:description="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16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ReportType" ma:index="19" nillable="true" ma:displayName="Tags" ma:format="Dropdown" ma:internalName="ReportTyp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Initial"/>
                    <xsd:enumeration value="Midyear"/>
                    <xsd:enumeration value="Final"/>
                    <xsd:enumeration value="Revised"/>
                    <xsd:enumeration value="ARPA"/>
                    <xsd:enumeration value="Therapy"/>
                    <xsd:enumeration value="Active Users"/>
                    <xsd:enumeration value="Fed Balance"/>
                    <xsd:enumeration value="Lookup Table"/>
                    <xsd:enumeration value="Compilation"/>
                    <xsd:enumeration value="SFY Data Table"/>
                  </xsd:restriction>
                </xsd:simpleType>
              </xsd:element>
            </xsd:sequence>
          </xsd:extension>
        </xsd:complexContent>
      </xsd:complexType>
    </xsd:element>
    <xsd:element name="Region" ma:index="20" nillable="true" ma:displayName="Region" ma:format="Dropdown" ma:internalName="Region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NOVA"/>
                    <xsd:enumeration value="Central"/>
                    <xsd:enumeration value="South Central"/>
                    <xsd:enumeration value="Southwest"/>
                    <xsd:enumeration value="Tidewater"/>
                    <xsd:enumeration value="Valley"/>
                  </xsd:restriction>
                </xsd:simpleType>
              </xsd:element>
            </xsd:sequence>
          </xsd:extension>
        </xsd:complexContent>
      </xsd:complex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920e099-540f-4e49-b54d-0e500676ccf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Notes" ma:index="25" nillable="true" ma:displayName="Notes" ma:format="Dropdown" ma:internalName="Notes">
      <xsd:simpleType>
        <xsd:restriction base="dms:Note">
          <xsd:maxLength value="255"/>
        </xsd:restriction>
      </xsd:simpleType>
    </xsd:element>
    <xsd:element name="MediaServiceObjectDetectorVersions" ma:index="2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AddedtoTab" ma:index="27" nillable="true" ma:displayName="Added to Tab" ma:default="1" ma:format="Dropdown" ma:internalName="AddedtoTab">
      <xsd:simpleType>
        <xsd:restriction base="dms:Boolean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3a2e542-a916-4ab4-932f-f5e77b65553e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ff9793c-5cf0-4516-952c-887665a41a3e}" ma:internalName="TaxCatchAll" ma:showField="CatchAllData" ma:web="93a2e542-a916-4ab4-932f-f5e77b65553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3E9E68-FAEF-42E2-A4D4-A5BDCEB577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D513305-88CD-47DB-AF84-5FCDA09437AA}">
  <ds:schemaRefs>
    <ds:schemaRef ds:uri="http://schemas.microsoft.com/office/2006/metadata/properties"/>
    <ds:schemaRef ds:uri="9bd7b6a3-de9c-4cd3-99f5-82d632ea8f97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infopath/2007/PartnerControl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266462B-2AE8-43C2-9528-1038A8E6C5EE}"/>
</file>

<file path=docProps/app.xml><?xml version="1.0" encoding="utf-8"?>
<Properties xmlns="http://schemas.openxmlformats.org/officeDocument/2006/extended-properties" xmlns:vt="http://schemas.openxmlformats.org/officeDocument/2006/docPropsVTypes">
  <Template>Fiscal Overview - 6.11.25</Template>
  <TotalTime>2</TotalTime>
  <Words>406</Words>
  <Application>Microsoft Office PowerPoint</Application>
  <PresentationFormat>Widescreen</PresentationFormat>
  <Paragraphs>70</Paragraphs>
  <Slides>11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Aptos</vt:lpstr>
      <vt:lpstr>Arial</vt:lpstr>
      <vt:lpstr>Helvetica</vt:lpstr>
      <vt:lpstr>Office Theme</vt:lpstr>
      <vt:lpstr>Part C Early Intervention Fiscal Overview</vt:lpstr>
      <vt:lpstr>Federal Fiscal Requirements</vt:lpstr>
      <vt:lpstr>System of Payments</vt:lpstr>
      <vt:lpstr>Funding Sources</vt:lpstr>
      <vt:lpstr>State Fiscal Year 2026</vt:lpstr>
      <vt:lpstr>Forty (40) Local Systems</vt:lpstr>
      <vt:lpstr>Allocation Formula</vt:lpstr>
      <vt:lpstr>State Budget Process</vt:lpstr>
      <vt:lpstr>The Federal Budget Landscape</vt:lpstr>
      <vt:lpstr>Learning and Planning</vt:lpstr>
      <vt:lpstr>Questions/Discussion</vt:lpstr>
    </vt:vector>
  </TitlesOfParts>
  <Company>VITA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Patterson, Kyla (DBHDS)</dc:creator>
  <cp:lastModifiedBy>Patterson, Kyla (DBHDS)</cp:lastModifiedBy>
  <cp:revision>1</cp:revision>
  <dcterms:created xsi:type="dcterms:W3CDTF">2025-06-05T19:20:48Z</dcterms:created>
  <dcterms:modified xsi:type="dcterms:W3CDTF">2025-06-05T19:23:11Z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0x01010044A873F1237D914497DFA1E8D85B5035</vt:lpwstr>
  </property>
  <property fmtid="{D5CDD505-2E9C-101B-9397-08002B2CF9AE}" pid="3" name="Order">
    <vt:r8>1429700</vt:r8>
  </property>
  <property fmtid="{D5CDD505-2E9C-101B-9397-08002B2CF9AE}" pid="4" name="TriggerFlowInfo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MediaServiceImageTags">
    <vt:lpwstr/>
  </property>
</Properties>
</file>